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  <p:embeddedFont>
      <p:font typeface="Britannic Bold" pitchFamily="34" charset="0"/>
      <p:regular r:id="rId13"/>
    </p:embeddedFont>
    <p:embeddedFont>
      <p:font typeface="Monotype Corsiva" pitchFamily="66" charset="0"/>
      <p:italic r:id="rId14"/>
    </p:embeddedFont>
    <p:embeddedFont>
      <p:font typeface="Harrington" pitchFamily="82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9A9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588F-B3B8-48B2-B04C-14A931213A1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F973-B93F-4158-B810-D3059784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588F-B3B8-48B2-B04C-14A931213A1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F973-B93F-4158-B810-D3059784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5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588F-B3B8-48B2-B04C-14A931213A1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F973-B93F-4158-B810-D3059784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5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588F-B3B8-48B2-B04C-14A931213A1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F973-B93F-4158-B810-D3059784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1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588F-B3B8-48B2-B04C-14A931213A1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F973-B93F-4158-B810-D3059784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7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588F-B3B8-48B2-B04C-14A931213A1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F973-B93F-4158-B810-D3059784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9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588F-B3B8-48B2-B04C-14A931213A1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F973-B93F-4158-B810-D3059784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8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588F-B3B8-48B2-B04C-14A931213A1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F973-B93F-4158-B810-D3059784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588F-B3B8-48B2-B04C-14A931213A1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F973-B93F-4158-B810-D3059784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0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588F-B3B8-48B2-B04C-14A931213A1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F973-B93F-4158-B810-D3059784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588F-B3B8-48B2-B04C-14A931213A1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F973-B93F-4158-B810-D3059784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5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A588F-B3B8-48B2-B04C-14A931213A16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7F973-B93F-4158-B810-D3059784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0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15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90600"/>
            <a:ext cx="9144000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5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7 </a:t>
            </a:r>
            <a:r>
              <a:rPr lang="en-US" sz="2850" b="1" dirty="0" smtClean="0">
                <a:latin typeface="Arial" pitchFamily="34" charset="0"/>
                <a:cs typeface="Arial" pitchFamily="34" charset="0"/>
              </a:rPr>
              <a:t>And lest I should be exalted above measure by the abundance of the revelations, a thorn in the flesh was given to me, a messenger of Satan to buffet me, lest I be exalted above measure. </a:t>
            </a:r>
            <a:r>
              <a:rPr lang="en-US" sz="285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850" b="1" baseline="30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50" b="1" dirty="0" smtClean="0">
                <a:latin typeface="Arial" pitchFamily="34" charset="0"/>
                <a:cs typeface="Arial" pitchFamily="34" charset="0"/>
              </a:rPr>
              <a:t>Concerning this thing I pleaded with the Lord three times that it might depart from me. </a:t>
            </a:r>
            <a:r>
              <a:rPr lang="en-US" sz="285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9 </a:t>
            </a:r>
            <a:r>
              <a:rPr lang="en-US" sz="2850" b="1" dirty="0" smtClean="0">
                <a:latin typeface="Arial" pitchFamily="34" charset="0"/>
                <a:cs typeface="Arial" pitchFamily="34" charset="0"/>
              </a:rPr>
              <a:t>And He said to me, My grace is sufficient for you, for My strength is made perfect in weakness. Therefore most gladly I will rather boast in my infirmities, that the power of Christ may rest upon me. </a:t>
            </a:r>
            <a:r>
              <a:rPr lang="en-US" sz="285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10 </a:t>
            </a:r>
            <a:r>
              <a:rPr lang="en-US" sz="2850" b="1" dirty="0" smtClean="0">
                <a:latin typeface="Arial" pitchFamily="34" charset="0"/>
                <a:cs typeface="Arial" pitchFamily="34" charset="0"/>
              </a:rPr>
              <a:t>Therefore I take pleasure in infirmities, in reproaches, in needs, in persecutions, in distresses, for Christ’s sake. For when I am weak, then I am strong.</a:t>
            </a:r>
            <a:endParaRPr lang="en-US" sz="28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4031" y="67270"/>
            <a:ext cx="7915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Corinthians 12:7-10</a:t>
            </a:r>
            <a:endParaRPr lang="en-US" sz="5400" b="1" cap="none" spc="6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056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69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" y="5257800"/>
            <a:ext cx="5334000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if you do not drive out the inhabitants of the land from before you, then it shall be that those whom you let remain </a:t>
            </a:r>
            <a:r>
              <a:rPr lang="en-US" b="1" u="sng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 irritants in your eyes and thorns in your sides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they shall harass you in the land where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dwell. (Numbers 33:55)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26634" y="2590800"/>
            <a:ext cx="2587083" cy="414432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381000"/>
            <a:ext cx="19812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ular Callout 4"/>
          <p:cNvSpPr/>
          <p:nvPr/>
        </p:nvSpPr>
        <p:spPr>
          <a:xfrm>
            <a:off x="1226634" y="1709854"/>
            <a:ext cx="2587083" cy="1143000"/>
          </a:xfrm>
          <a:prstGeom prst="wedgeRectCallout">
            <a:avLst>
              <a:gd name="adj1" fmla="val 10818"/>
              <a:gd name="adj2" fmla="val -162866"/>
            </a:avLst>
          </a:prstGeom>
          <a:solidFill>
            <a:schemeClr val="bg1">
              <a:lumMod val="8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causing pain, annoyance . . .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a </a:t>
            </a:r>
            <a:r>
              <a:rPr lang="en-US" sz="20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thorn in the flesh was given to me, a messenger of Satan to buffet </a:t>
            </a:r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. . .</a:t>
            </a:r>
            <a:endParaRPr lang="en-US" sz="2000" b="1" dirty="0">
              <a:ln>
                <a:solidFill>
                  <a:srgbClr val="FFC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74956" y="2661421"/>
            <a:ext cx="2507166" cy="56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95400" y="2105085"/>
            <a:ext cx="2442118" cy="45243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SzPct val="125000"/>
              <a:buFont typeface="Harrington" pitchFamily="82" charset="0"/>
              <a:buChar char="?"/>
            </a:pPr>
            <a:r>
              <a:rPr lang="en-US" b="1" dirty="0" smtClean="0">
                <a:ln>
                  <a:solidFill>
                    <a:srgbClr val="FF0000"/>
                  </a:solidFill>
                </a:ln>
              </a:rPr>
              <a:t>PHYSICAL:</a:t>
            </a:r>
            <a:r>
              <a:rPr lang="en-US" b="1" dirty="0" smtClean="0"/>
              <a:t> (chronic malaria, migraine headaches, epilepsy, speech impediment, poor eyesight)</a:t>
            </a:r>
          </a:p>
          <a:p>
            <a:pPr marL="285750" indent="-285750">
              <a:buClr>
                <a:srgbClr val="FF0000"/>
              </a:buClr>
              <a:buSzPct val="125000"/>
              <a:buFont typeface="Harrington" pitchFamily="82" charset="0"/>
              <a:buChar char="?"/>
            </a:pPr>
            <a:r>
              <a:rPr lang="en-US" b="1" dirty="0">
                <a:ln>
                  <a:solidFill>
                    <a:srgbClr val="FF0000"/>
                  </a:solidFill>
                </a:ln>
              </a:rPr>
              <a:t>EMOTIONAL:</a:t>
            </a:r>
            <a:r>
              <a:rPr lang="en-US" b="1" dirty="0"/>
              <a:t> </a:t>
            </a:r>
            <a:r>
              <a:rPr lang="en-US" b="1" dirty="0" smtClean="0"/>
              <a:t>“. . . what </a:t>
            </a:r>
            <a:r>
              <a:rPr lang="en-US" b="1" dirty="0"/>
              <a:t>comes upon me daily: </a:t>
            </a:r>
            <a:r>
              <a:rPr lang="en-US" b="1" u="sng" dirty="0"/>
              <a:t>my deep concern for all the </a:t>
            </a:r>
            <a:r>
              <a:rPr lang="en-US" b="1" u="sng" dirty="0" smtClean="0"/>
              <a:t>churches</a:t>
            </a:r>
            <a:r>
              <a:rPr lang="en-US" b="1" dirty="0" smtClean="0"/>
              <a:t>” (2 Cor 11:28).</a:t>
            </a:r>
          </a:p>
          <a:p>
            <a:pPr marL="285750" indent="-285750">
              <a:buClr>
                <a:srgbClr val="FF0000"/>
              </a:buClr>
              <a:buSzPct val="125000"/>
              <a:buFont typeface="Harrington" pitchFamily="82" charset="0"/>
              <a:buChar char="?"/>
            </a:pPr>
            <a:r>
              <a:rPr lang="en-US" b="1" dirty="0" smtClean="0">
                <a:ln>
                  <a:solidFill>
                    <a:srgbClr val="FF0000"/>
                  </a:solidFill>
                </a:ln>
              </a:rPr>
              <a:t>ADVERSARIAL:  </a:t>
            </a:r>
            <a:r>
              <a:rPr lang="en-US" b="1" dirty="0" smtClean="0"/>
              <a:t>(persecutions) 2 Cor 11:23-27</a:t>
            </a:r>
          </a:p>
          <a:p>
            <a:pPr marL="285750" indent="-285750">
              <a:buClr>
                <a:srgbClr val="FF0000"/>
              </a:buClr>
              <a:buSzPct val="125000"/>
              <a:buFont typeface="Harrington" pitchFamily="82" charset="0"/>
              <a:buChar char="?"/>
            </a:pPr>
            <a:r>
              <a:rPr lang="en-US" b="1" dirty="0" smtClean="0">
                <a:ln>
                  <a:solidFill>
                    <a:srgbClr val="FF0000"/>
                  </a:solidFill>
                </a:ln>
              </a:rPr>
              <a:t>DISCOURAGEMENT:</a:t>
            </a:r>
            <a:r>
              <a:rPr lang="en-US" b="1" dirty="0" smtClean="0"/>
              <a:t> (Acts 18:5-6)</a:t>
            </a:r>
            <a:endParaRPr lang="en-US" b="1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8" t="24933" r="15366" b="47479"/>
          <a:stretch/>
        </p:blipFill>
        <p:spPr>
          <a:xfrm>
            <a:off x="557561" y="5533256"/>
            <a:ext cx="3917795" cy="1172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37" name="Straight Connector 36"/>
          <p:cNvCxnSpPr/>
          <p:nvPr/>
        </p:nvCxnSpPr>
        <p:spPr>
          <a:xfrm>
            <a:off x="1600200" y="988741"/>
            <a:ext cx="12954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ular Callout 37"/>
          <p:cNvSpPr/>
          <p:nvPr/>
        </p:nvSpPr>
        <p:spPr>
          <a:xfrm>
            <a:off x="1299117" y="2312949"/>
            <a:ext cx="2587083" cy="1143000"/>
          </a:xfrm>
          <a:prstGeom prst="wedgeRectCallout">
            <a:avLst>
              <a:gd name="adj1" fmla="val 10818"/>
              <a:gd name="adj2" fmla="val -162866"/>
            </a:avLst>
          </a:prstGeom>
          <a:solidFill>
            <a:schemeClr val="bg1">
              <a:lumMod val="8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BUFFET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Strike, beat, torment (NASB); a continual source of . . .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676400" y="685800"/>
            <a:ext cx="16764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16258" y="984068"/>
            <a:ext cx="60774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ular Callout 40"/>
          <p:cNvSpPr/>
          <p:nvPr/>
        </p:nvSpPr>
        <p:spPr>
          <a:xfrm>
            <a:off x="1219200" y="2312948"/>
            <a:ext cx="2587083" cy="3249652"/>
          </a:xfrm>
          <a:prstGeom prst="wedgeRectCallout">
            <a:avLst>
              <a:gd name="adj1" fmla="val -38320"/>
              <a:gd name="adj2" fmla="val -91475"/>
            </a:avLst>
          </a:prstGeom>
          <a:solidFill>
            <a:schemeClr val="bg1">
              <a:lumMod val="8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MESSENGER of SATAN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“angel of agony” intending to defeat Paul</a:t>
            </a:r>
          </a:p>
          <a:p>
            <a:pPr algn="ctr"/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Devil is the source of all suffering</a:t>
            </a:r>
          </a:p>
          <a:p>
            <a:pPr marL="285750" indent="-285750"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 is the passage into the heart of every believer</a:t>
            </a:r>
          </a:p>
          <a:p>
            <a:pPr marL="285750" indent="-285750"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message of the devil is a lie (Jn 8:44)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32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8000"/>
                            </p:stCondLst>
                            <p:childTnLst>
                              <p:par>
                                <p:cTn id="1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2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2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8" grpId="0" animBg="1"/>
      <p:bldP spid="28" grpId="1" animBg="1"/>
      <p:bldP spid="5" grpId="0" animBg="1"/>
      <p:bldP spid="5" grpId="1" animBg="1"/>
      <p:bldP spid="5" grpId="2" animBg="1"/>
      <p:bldP spid="2" grpId="0"/>
      <p:bldP spid="31" grpId="0" animBg="1"/>
      <p:bldP spid="31" grpId="1" animBg="1"/>
      <p:bldP spid="12" grpId="0" uiExpand="1" build="p" bldLvl="5" animBg="1"/>
      <p:bldP spid="12" grpId="1" build="allAtOnce" animBg="1"/>
      <p:bldP spid="38" grpId="0" animBg="1"/>
      <p:bldP spid="38" grpId="1" animBg="1"/>
      <p:bldP spid="41" grpId="0" uiExpand="1" build="p" bldLvl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733800" cy="1631216"/>
          </a:xfrm>
          <a:prstGeom prst="rect">
            <a:avLst/>
          </a:prstGeom>
          <a:solidFill>
            <a:srgbClr val="000000">
              <a:alpha val="50196"/>
            </a:srgb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Concerning this thing I pleaded with the Lord three times that it might depart from me.  </a:t>
            </a:r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0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said to me, </a:t>
            </a:r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20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 is sufficient for you </a:t>
            </a:r>
            <a:r>
              <a:rPr lang="en-US" sz="200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</a:t>
            </a:r>
            <a:endParaRPr lang="en-US" sz="2000" b="1" dirty="0">
              <a:ln>
                <a:solidFill>
                  <a:srgbClr val="FFC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3276600" y="-457200"/>
            <a:ext cx="6324600" cy="5257800"/>
          </a:xfrm>
          <a:prstGeom prst="ellipse">
            <a:avLst/>
          </a:prstGeom>
          <a:solidFill>
            <a:srgbClr val="000000">
              <a:alpha val="60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371600" y="914400"/>
            <a:ext cx="2438400" cy="7168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34200" y="2417808"/>
            <a:ext cx="119936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No</a:t>
            </a:r>
            <a:endParaRPr lang="en-US" sz="7200" b="0" cap="none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0" y="-1"/>
            <a:ext cx="9144000" cy="6858001"/>
            <a:chOff x="0" y="0"/>
            <a:chExt cx="9144000" cy="6858001"/>
          </a:xfrm>
        </p:grpSpPr>
        <p:sp>
          <p:nvSpPr>
            <p:cNvPr id="49" name="Rectangle 48"/>
            <p:cNvSpPr/>
            <p:nvPr/>
          </p:nvSpPr>
          <p:spPr>
            <a:xfrm>
              <a:off x="0" y="1"/>
              <a:ext cx="4419600" cy="6858000"/>
            </a:xfrm>
            <a:prstGeom prst="rect">
              <a:avLst/>
            </a:prstGeom>
            <a:solidFill>
              <a:srgbClr val="9A9A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38600" y="0"/>
              <a:ext cx="5105400" cy="6858000"/>
            </a:xfrm>
            <a:prstGeom prst="rect">
              <a:avLst/>
            </a:prstGeom>
            <a:solidFill>
              <a:srgbClr val="9A9A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17"/>
            <a:stretch/>
          </p:blipFill>
          <p:spPr>
            <a:xfrm>
              <a:off x="5486400" y="3434429"/>
              <a:ext cx="3304783" cy="3198379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745398"/>
              <a:ext cx="3260802" cy="2445602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855"/>
            <a:stretch/>
          </p:blipFill>
          <p:spPr>
            <a:xfrm>
              <a:off x="4800600" y="0"/>
              <a:ext cx="4077629" cy="3381594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4216612"/>
              <a:ext cx="4158708" cy="2559205"/>
            </a:xfrm>
            <a:prstGeom prst="rect">
              <a:avLst/>
            </a:prstGeom>
          </p:spPr>
        </p:pic>
        <p:sp>
          <p:nvSpPr>
            <p:cNvPr id="55" name="Rectangle 54"/>
            <p:cNvSpPr/>
            <p:nvPr/>
          </p:nvSpPr>
          <p:spPr>
            <a:xfrm>
              <a:off x="5977639" y="2400300"/>
              <a:ext cx="172354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905">
                    <a:solidFill>
                      <a:srgbClr val="FFFF00"/>
                    </a:solidFill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Needy</a:t>
              </a:r>
              <a:endParaRPr lang="en-US" sz="5400" b="1" cap="none" spc="0" dirty="0">
                <a:ln w="1905"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486400" y="4805018"/>
              <a:ext cx="262443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905">
                    <a:solidFill>
                      <a:srgbClr val="FFFF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Desperate</a:t>
              </a:r>
              <a:endParaRPr lang="en-US" sz="5400" b="1" cap="none" spc="0" dirty="0">
                <a:ln w="1905">
                  <a:solidFill>
                    <a:srgbClr val="FFFF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878496" y="4495800"/>
              <a:ext cx="186301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905">
                    <a:solidFill>
                      <a:srgbClr val="00B0F0"/>
                    </a:solidFill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Lonely</a:t>
              </a:r>
              <a:endParaRPr lang="en-US" sz="5400" b="1" cap="none" spc="0" dirty="0">
                <a:ln w="1905"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52600" y="2286000"/>
              <a:ext cx="194476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905">
                    <a:solidFill>
                      <a:srgbClr val="C00000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Broken</a:t>
              </a:r>
              <a:endParaRPr lang="en-US" sz="5400" b="1" cap="none" spc="0" dirty="0">
                <a:ln w="1905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0" y="4296"/>
              <a:ext cx="3733800" cy="1631216"/>
            </a:xfrm>
            <a:prstGeom prst="rect">
              <a:avLst/>
            </a:prstGeom>
            <a:noFill/>
            <a:effectLst>
              <a:softEdge rad="127000"/>
            </a:effectLst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n>
                    <a:solidFill>
                      <a:srgbClr val="FFC000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Concerning this thing I pleaded with the Lord three times that it might depart from me.  </a:t>
              </a:r>
              <a:r>
                <a:rPr lang="en-US" sz="2000" b="1" dirty="0" smtClean="0">
                  <a:ln>
                    <a:solidFill>
                      <a:srgbClr val="FFC000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 </a:t>
              </a:r>
              <a:r>
                <a:rPr lang="en-US" sz="2000" b="1" dirty="0">
                  <a:ln>
                    <a:solidFill>
                      <a:srgbClr val="FFC000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He said to me, </a:t>
              </a:r>
              <a:r>
                <a:rPr lang="en-US" sz="2000" b="1" dirty="0" smtClean="0">
                  <a:ln>
                    <a:solidFill>
                      <a:srgbClr val="FFC000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My </a:t>
              </a:r>
              <a:r>
                <a:rPr lang="en-US" sz="2000" b="1" dirty="0">
                  <a:ln>
                    <a:solidFill>
                      <a:srgbClr val="FFC000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grace is sufficient for you </a:t>
              </a:r>
              <a:r>
                <a:rPr lang="en-US" sz="2000" b="1" dirty="0" smtClean="0">
                  <a:ln>
                    <a:solidFill>
                      <a:srgbClr val="FFC000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. .</a:t>
              </a:r>
              <a:endParaRPr lang="en-US" sz="20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371600" y="914400"/>
              <a:ext cx="2438400" cy="716816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960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08"/>
          <a:stretch/>
        </p:blipFill>
        <p:spPr>
          <a:xfrm>
            <a:off x="0" y="2544337"/>
            <a:ext cx="9144000" cy="43136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08"/>
          <a:stretch/>
        </p:blipFill>
        <p:spPr>
          <a:xfrm>
            <a:off x="3718" y="1524000"/>
            <a:ext cx="9144000" cy="431366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08"/>
          <a:stretch/>
        </p:blipFill>
        <p:spPr>
          <a:xfrm>
            <a:off x="1" y="0"/>
            <a:ext cx="9144000" cy="43136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743200"/>
            <a:ext cx="8915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spc="300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Reject Satan’s Lying Messages</a:t>
            </a:r>
          </a:p>
          <a:p>
            <a:pPr>
              <a:lnSpc>
                <a:spcPct val="150000"/>
              </a:lnSpc>
            </a:pPr>
            <a:r>
              <a:rPr lang="en-US" sz="3600" b="1" spc="300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Revive Your Prayer Life</a:t>
            </a:r>
          </a:p>
          <a:p>
            <a:pPr>
              <a:lnSpc>
                <a:spcPct val="150000"/>
              </a:lnSpc>
            </a:pPr>
            <a:r>
              <a:rPr lang="en-US" sz="3600" b="1" spc="300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Resist Bitterness</a:t>
            </a:r>
          </a:p>
          <a:p>
            <a:pPr>
              <a:lnSpc>
                <a:spcPct val="150000"/>
              </a:lnSpc>
            </a:pPr>
            <a:r>
              <a:rPr lang="en-US" sz="3600" b="1" spc="300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Reestablish Spiritual Relationships</a:t>
            </a:r>
          </a:p>
          <a:p>
            <a:pPr>
              <a:lnSpc>
                <a:spcPct val="150000"/>
              </a:lnSpc>
            </a:pPr>
            <a:r>
              <a:rPr lang="en-US" sz="3600" b="1" spc="300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Rely On God</a:t>
            </a:r>
            <a:endParaRPr lang="en-US" sz="3600" b="1" spc="300" dirty="0">
              <a:ln>
                <a:solidFill>
                  <a:srgbClr val="C00000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1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23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290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Britannic Bold</vt:lpstr>
      <vt:lpstr>Wingdings</vt:lpstr>
      <vt:lpstr>Monotype Corsiva</vt:lpstr>
      <vt:lpstr>Harrington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JRBRONGER</dc:creator>
  <cp:lastModifiedBy>Deacons Room</cp:lastModifiedBy>
  <cp:revision>20</cp:revision>
  <dcterms:created xsi:type="dcterms:W3CDTF">2013-08-21T17:00:19Z</dcterms:created>
  <dcterms:modified xsi:type="dcterms:W3CDTF">2013-08-25T13:50:31Z</dcterms:modified>
</cp:coreProperties>
</file>