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4" r:id="rId3"/>
    <p:sldId id="256" r:id="rId4"/>
    <p:sldId id="265" r:id="rId5"/>
    <p:sldId id="258" r:id="rId6"/>
    <p:sldId id="271" r:id="rId7"/>
    <p:sldId id="270" r:id="rId8"/>
    <p:sldId id="272" r:id="rId9"/>
    <p:sldId id="273" r:id="rId10"/>
    <p:sldId id="259" r:id="rId11"/>
    <p:sldId id="266" r:id="rId12"/>
    <p:sldId id="260" r:id="rId13"/>
    <p:sldId id="261" r:id="rId14"/>
    <p:sldId id="26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633336"/>
    <a:srgbClr val="DDD9C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95D70A-927E-4DB0-91D6-2417F3D42137}" type="datetimeFigureOut">
              <a:rPr lang="en-US"/>
              <a:pPr>
                <a:defRPr/>
              </a:pPr>
              <a:t>9/29/2013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87E31E-7DFE-40E5-98F9-231913D98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29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E9E185-3C39-45CD-B672-9D549D0A35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81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E9E185-3C39-45CD-B672-9D549D0A35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05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E9E185-3C39-45CD-B672-9D549D0A35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49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E9E185-3C39-45CD-B672-9D549D0A35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99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E9E185-3C39-45CD-B672-9D549D0A35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9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E205BB-81E4-4671-9B33-D574BF6C96E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075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E205BB-81E4-4671-9B33-D574BF6C96E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701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CB621B-2974-4BFE-8DE7-2B715000961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93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F4E8B-9F3A-434D-8E35-6A100FC7A880}" type="datetimeFigureOut">
              <a:rPr lang="en-US"/>
              <a:pPr>
                <a:defRPr/>
              </a:pPr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9268-849E-4040-871D-069B29BC8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28252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AC94B-6B8A-453F-932F-757B41771BD9}" type="datetimeFigureOut">
              <a:rPr lang="en-US"/>
              <a:pPr>
                <a:defRPr/>
              </a:pPr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7C07-E95F-4CB4-B1A9-EF0E4198A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8845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8983-32FC-47F9-A959-1F61DC4A8909}" type="datetimeFigureOut">
              <a:rPr lang="en-US"/>
              <a:pPr>
                <a:defRPr/>
              </a:pPr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A530D-9269-4834-BB94-1B2B140F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86596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7711C-B0C2-4F7F-8182-924812F4A925}" type="datetimeFigureOut">
              <a:rPr lang="en-US"/>
              <a:pPr>
                <a:defRPr/>
              </a:pPr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0547-BAD2-4CD2-8419-236517951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56706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AF30-C2CF-4354-8180-95328C52C96E}" type="datetimeFigureOut">
              <a:rPr lang="en-US"/>
              <a:pPr>
                <a:defRPr/>
              </a:pPr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80D94-B4D4-4ECD-B254-2DC5A4C56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38532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D9539-3323-4F6C-8D55-E216D39767CB}" type="datetimeFigureOut">
              <a:rPr lang="en-US"/>
              <a:pPr>
                <a:defRPr/>
              </a:pPr>
              <a:t>9/29/2013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506C-CE68-4B85-8FA4-9BE70FDFF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79429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7929-353A-416F-AEE5-D3BC12574283}" type="datetimeFigureOut">
              <a:rPr lang="en-US"/>
              <a:pPr>
                <a:defRPr/>
              </a:pPr>
              <a:t>9/29/2013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FA1D-DE9D-4A2B-BCF6-4BFDA0E97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08585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A4742-F3B0-439A-859B-7FE8F0956CCA}" type="datetimeFigureOut">
              <a:rPr lang="en-US"/>
              <a:pPr>
                <a:defRPr/>
              </a:pPr>
              <a:t>9/29/2013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A8B0-3351-4FD9-9C77-86FB9072E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60752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FF09D-F991-4F01-8DA1-ECD83292FECC}" type="datetimeFigureOut">
              <a:rPr lang="en-US"/>
              <a:pPr>
                <a:defRPr/>
              </a:pPr>
              <a:t>9/29/2013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B8F18-1DB9-4144-B83A-F79D3EE6F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29688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0E4C-71DE-4499-B468-86305F2AFF14}" type="datetimeFigureOut">
              <a:rPr lang="en-US"/>
              <a:pPr>
                <a:defRPr/>
              </a:pPr>
              <a:t>9/29/2013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3A6C8-D349-4D7E-A7FD-BEBACD346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2183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636F2-C0BC-4FF6-9714-AFB0358B16C9}" type="datetimeFigureOut">
              <a:rPr lang="en-US"/>
              <a:pPr>
                <a:defRPr/>
              </a:pPr>
              <a:t>9/29/2013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7C43E-61D3-448F-935B-3ACA74BE9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82585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1D03C9-B067-4AA0-A233-456FF27F3B98}" type="datetimeFigureOut">
              <a:rPr lang="en-US"/>
              <a:pPr>
                <a:defRPr/>
              </a:pPr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88C390-9953-4152-910F-159EB360F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681976" cy="16312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920" y="1897559"/>
            <a:ext cx="8456161" cy="76944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I will love the Brotherhood ~ 1 Pet 2:17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731" y="2735759"/>
            <a:ext cx="8874545" cy="76944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I will love those who are Lost ~ Rom 10:1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617" y="3573959"/>
            <a:ext cx="8356775" cy="76944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I will love the weak brother ~ 1 Cor 8:1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4180" y="4404718"/>
            <a:ext cx="7617791" cy="76944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I will love my Enemies ~ Matt 5:44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8642" y="5250359"/>
            <a:ext cx="7686720" cy="76944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I will love my Neighbor ~ Mk 12:31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6366" y="6088559"/>
            <a:ext cx="8411277" cy="76944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I will love each Christian ~ Jn 13:34-35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1976" y="0"/>
            <a:ext cx="7462024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6333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commandment I give to you, that you love one another; as I have loved you, that you also love one another. </a:t>
            </a:r>
            <a:r>
              <a:rPr lang="en-US" sz="2000" b="1" u="sng" dirty="0" smtClean="0">
                <a:ln>
                  <a:solidFill>
                    <a:srgbClr val="633336"/>
                  </a:solidFill>
                </a:ln>
                <a:solidFill>
                  <a:srgbClr val="6333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this</a:t>
            </a:r>
            <a:r>
              <a:rPr lang="en-US" sz="2000" b="1" dirty="0" smtClean="0">
                <a:solidFill>
                  <a:srgbClr val="6333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will know that you are My disciples, if you have love for one another.</a:t>
            </a:r>
          </a:p>
          <a:p>
            <a:pPr algn="r"/>
            <a:r>
              <a:rPr lang="en-US" sz="2000" b="1" dirty="0" smtClean="0">
                <a:solidFill>
                  <a:srgbClr val="6333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13:34-35</a:t>
            </a:r>
            <a:endParaRPr lang="en-US" sz="2000" b="1" dirty="0">
              <a:solidFill>
                <a:srgbClr val="6333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681976" cy="1631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1976" y="0"/>
            <a:ext cx="7462024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6333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commandment I give to you, that you love one another; as I have loved you, that you also love one another. </a:t>
            </a:r>
            <a:r>
              <a:rPr lang="en-US" sz="2000" b="1" u="sng" dirty="0" smtClean="0">
                <a:ln>
                  <a:solidFill>
                    <a:srgbClr val="633336"/>
                  </a:solidFill>
                </a:ln>
                <a:solidFill>
                  <a:srgbClr val="6333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this</a:t>
            </a:r>
            <a:r>
              <a:rPr lang="en-US" sz="2000" b="1" dirty="0" smtClean="0">
                <a:solidFill>
                  <a:srgbClr val="6333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will know that you are My disciples, if you have love for one another.</a:t>
            </a:r>
          </a:p>
          <a:p>
            <a:pPr algn="r"/>
            <a:r>
              <a:rPr lang="en-US" sz="2000" b="1" dirty="0" smtClean="0">
                <a:solidFill>
                  <a:srgbClr val="6333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13:34-35</a:t>
            </a:r>
            <a:endParaRPr lang="en-US" sz="2000" b="1" dirty="0">
              <a:solidFill>
                <a:srgbClr val="6333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" y="1752600"/>
            <a:ext cx="9138423" cy="769441"/>
            <a:chOff x="1" y="1752600"/>
            <a:chExt cx="9138423" cy="769441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" y="1752600"/>
              <a:ext cx="9138423" cy="769441"/>
            </a:xfrm>
            <a:prstGeom prst="rect">
              <a:avLst/>
            </a:prstGeom>
            <a:solidFill>
              <a:srgbClr val="DDD9C3"/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        </a:t>
              </a:r>
              <a:r>
                <a:rPr lang="en-US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  </a:t>
              </a:r>
              <a:r>
                <a:rPr lang="en-US" sz="3600" b="1" dirty="0" smtClean="0">
                  <a:ln w="10541" cmpd="sng">
                    <a:solidFill>
                      <a:srgbClr val="633336"/>
                    </a:solidFill>
                    <a:prstDash val="solid"/>
                  </a:ln>
                  <a:solidFill>
                    <a:srgbClr val="633336"/>
                  </a:solidFill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3600" b="1" dirty="0">
                  <a:ln w="10541" cmpd="sng">
                    <a:solidFill>
                      <a:srgbClr val="633336"/>
                    </a:solidFill>
                    <a:prstDash val="solid"/>
                  </a:ln>
                  <a:solidFill>
                    <a:srgbClr val="633336"/>
                  </a:solidFill>
                  <a:latin typeface="Times New Roman" pitchFamily="18" charset="0"/>
                  <a:cs typeface="Times New Roman" pitchFamily="18" charset="0"/>
                </a:rPr>
                <a:t>Motive for all </a:t>
              </a:r>
              <a:r>
                <a:rPr lang="en-US" sz="3600" b="1" dirty="0" smtClean="0">
                  <a:ln w="10541" cmpd="sng">
                    <a:solidFill>
                      <a:srgbClr val="633336"/>
                    </a:solidFill>
                    <a:prstDash val="solid"/>
                  </a:ln>
                  <a:solidFill>
                    <a:srgbClr val="633336"/>
                  </a:solidFill>
                  <a:latin typeface="Times New Roman" pitchFamily="18" charset="0"/>
                  <a:cs typeface="Times New Roman" pitchFamily="18" charset="0"/>
                </a:rPr>
                <a:t>we do </a:t>
              </a:r>
              <a:r>
                <a:rPr lang="en-US" sz="3600" b="1" dirty="0">
                  <a:ln w="10541" cmpd="sng">
                    <a:solidFill>
                      <a:srgbClr val="633336"/>
                    </a:solidFill>
                    <a:prstDash val="solid"/>
                  </a:ln>
                  <a:solidFill>
                    <a:srgbClr val="633336"/>
                  </a:solidFill>
                  <a:latin typeface="Times New Roman" pitchFamily="18" charset="0"/>
                  <a:cs typeface="Times New Roman" pitchFamily="18" charset="0"/>
                </a:rPr>
                <a:t>~ 1 Cor 16:14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81" b="19638"/>
            <a:stretch/>
          </p:blipFill>
          <p:spPr>
            <a:xfrm>
              <a:off x="18586" y="1846306"/>
              <a:ext cx="1419609" cy="582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18586" y="2659062"/>
            <a:ext cx="9138423" cy="769938"/>
            <a:chOff x="1" y="1752600"/>
            <a:chExt cx="9138423" cy="76993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" y="1752600"/>
              <a:ext cx="9138423" cy="769938"/>
            </a:xfrm>
            <a:prstGeom prst="rect">
              <a:avLst/>
            </a:prstGeom>
            <a:solidFill>
              <a:srgbClr val="DDD9C3"/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        </a:t>
              </a:r>
              <a:r>
                <a:rPr lang="en-US" sz="3600" b="1" dirty="0">
                  <a:ln w="10541" cmpd="sng">
                    <a:solidFill>
                      <a:srgbClr val="633336"/>
                    </a:solidFill>
                    <a:prstDash val="solid"/>
                  </a:ln>
                  <a:solidFill>
                    <a:srgbClr val="633336"/>
                  </a:solidFill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3600" b="1" dirty="0" smtClean="0">
                  <a:ln w="10541" cmpd="sng">
                    <a:solidFill>
                      <a:srgbClr val="633336"/>
                    </a:solidFill>
                    <a:prstDash val="solid"/>
                  </a:ln>
                  <a:solidFill>
                    <a:srgbClr val="633336"/>
                  </a:solidFill>
                  <a:latin typeface="Times New Roman" pitchFamily="18" charset="0"/>
                  <a:cs typeface="Times New Roman" pitchFamily="18" charset="0"/>
                </a:rPr>
                <a:t>Great Unifier ~ Col 2:2; Col 3:14</a:t>
              </a:r>
              <a:endParaRPr lang="en-US" sz="3600" b="1" dirty="0">
                <a:ln w="10541" cmpd="sng">
                  <a:solidFill>
                    <a:srgbClr val="633336"/>
                  </a:solidFill>
                  <a:prstDash val="solid"/>
                </a:ln>
                <a:solidFill>
                  <a:srgbClr val="63333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81" b="19638"/>
            <a:stretch/>
          </p:blipFill>
          <p:spPr>
            <a:xfrm>
              <a:off x="18586" y="1846306"/>
              <a:ext cx="1419609" cy="582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18586" y="3570681"/>
            <a:ext cx="9138423" cy="769441"/>
            <a:chOff x="1" y="1752600"/>
            <a:chExt cx="9138423" cy="769441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" y="1752600"/>
              <a:ext cx="9138423" cy="769441"/>
            </a:xfrm>
            <a:prstGeom prst="rect">
              <a:avLst/>
            </a:prstGeom>
            <a:solidFill>
              <a:srgbClr val="DDD9C3"/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        </a:t>
              </a:r>
              <a:r>
                <a:rPr lang="en-US" sz="3600" b="1" dirty="0" smtClean="0">
                  <a:ln w="10541" cmpd="sng">
                    <a:solidFill>
                      <a:srgbClr val="633336"/>
                    </a:solidFill>
                    <a:prstDash val="solid"/>
                  </a:ln>
                  <a:solidFill>
                    <a:srgbClr val="633336"/>
                  </a:solidFill>
                  <a:latin typeface="Times New Roman" pitchFamily="18" charset="0"/>
                  <a:cs typeface="Times New Roman" pitchFamily="18" charset="0"/>
                </a:rPr>
                <a:t>Is Sacrificial ~ Jn 13:34; Eph 5:25</a:t>
              </a:r>
              <a:endParaRPr lang="en-US" sz="3600" b="1" dirty="0">
                <a:ln w="10541" cmpd="sng">
                  <a:solidFill>
                    <a:srgbClr val="633336"/>
                  </a:solidFill>
                  <a:prstDash val="solid"/>
                </a:ln>
                <a:solidFill>
                  <a:srgbClr val="63333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81" b="19638"/>
            <a:stretch/>
          </p:blipFill>
          <p:spPr>
            <a:xfrm>
              <a:off x="18586" y="1846306"/>
              <a:ext cx="1419609" cy="582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0" name="Group 19"/>
          <p:cNvGrpSpPr/>
          <p:nvPr/>
        </p:nvGrpSpPr>
        <p:grpSpPr>
          <a:xfrm>
            <a:off x="0" y="4492522"/>
            <a:ext cx="9138423" cy="769441"/>
            <a:chOff x="1" y="1752600"/>
            <a:chExt cx="9138423" cy="769441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" y="1752600"/>
              <a:ext cx="9138423" cy="769441"/>
            </a:xfrm>
            <a:prstGeom prst="rect">
              <a:avLst/>
            </a:prstGeom>
            <a:solidFill>
              <a:srgbClr val="DDD9C3"/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        </a:t>
              </a:r>
              <a:r>
                <a:rPr lang="en-US" sz="3600" b="1" dirty="0" smtClean="0">
                  <a:ln w="10541" cmpd="sng">
                    <a:solidFill>
                      <a:srgbClr val="633336"/>
                    </a:solidFill>
                    <a:prstDash val="solid"/>
                  </a:ln>
                  <a:solidFill>
                    <a:srgbClr val="633336"/>
                  </a:solidFill>
                  <a:latin typeface="Times New Roman" pitchFamily="18" charset="0"/>
                  <a:cs typeface="Times New Roman" pitchFamily="18" charset="0"/>
                </a:rPr>
                <a:t>Is Incredibly Mercifully ~ Eph 4:32</a:t>
              </a:r>
              <a:endParaRPr lang="en-US" sz="3600" b="1" dirty="0">
                <a:ln w="10541" cmpd="sng">
                  <a:solidFill>
                    <a:srgbClr val="633336"/>
                  </a:solidFill>
                  <a:prstDash val="solid"/>
                </a:ln>
                <a:solidFill>
                  <a:srgbClr val="63333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81" b="19638"/>
            <a:stretch/>
          </p:blipFill>
          <p:spPr>
            <a:xfrm>
              <a:off x="18586" y="1846306"/>
              <a:ext cx="1419609" cy="582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3" name="Group 22"/>
          <p:cNvGrpSpPr/>
          <p:nvPr/>
        </p:nvGrpSpPr>
        <p:grpSpPr>
          <a:xfrm>
            <a:off x="5577" y="5334000"/>
            <a:ext cx="9138423" cy="769441"/>
            <a:chOff x="1" y="1672237"/>
            <a:chExt cx="9138423" cy="7694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" y="1672237"/>
              <a:ext cx="9138423" cy="769441"/>
            </a:xfrm>
            <a:prstGeom prst="rect">
              <a:avLst/>
            </a:prstGeom>
            <a:solidFill>
              <a:srgbClr val="DDD9C3"/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        </a:t>
              </a:r>
              <a:r>
                <a:rPr lang="en-US" sz="3600" b="1" dirty="0" smtClean="0">
                  <a:ln w="10541" cmpd="sng">
                    <a:solidFill>
                      <a:srgbClr val="633336"/>
                    </a:solidFill>
                    <a:prstDash val="solid"/>
                  </a:ln>
                  <a:solidFill>
                    <a:srgbClr val="633336"/>
                  </a:solidFill>
                  <a:latin typeface="Times New Roman" pitchFamily="18" charset="0"/>
                  <a:cs typeface="Times New Roman" pitchFamily="18" charset="0"/>
                </a:rPr>
                <a:t>Environment of Believer ~ Eph 5:1-2</a:t>
              </a:r>
              <a:endParaRPr lang="en-US" sz="3600" b="1" dirty="0">
                <a:ln w="10541" cmpd="sng">
                  <a:solidFill>
                    <a:srgbClr val="633336"/>
                  </a:solidFill>
                  <a:prstDash val="solid"/>
                </a:ln>
                <a:solidFill>
                  <a:srgbClr val="63333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81" b="19638"/>
            <a:stretch/>
          </p:blipFill>
          <p:spPr>
            <a:xfrm>
              <a:off x="18586" y="1846306"/>
              <a:ext cx="1419609" cy="582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Rounded Rectangle 1"/>
          <p:cNvSpPr/>
          <p:nvPr/>
        </p:nvSpPr>
        <p:spPr>
          <a:xfrm>
            <a:off x="2743200" y="381000"/>
            <a:ext cx="533400" cy="30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405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2971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3124200"/>
            <a:ext cx="23622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62800" y="6400800"/>
            <a:ext cx="1828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4 Love suffers long 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(patient)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and is kind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(to all)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; love does not envy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(Jealous)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; love does not parade itself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(arrogant)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is not puffed up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(proud; egotistical)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;  5 does not behave rudely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(discourteously)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does not seek its own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(self-serving)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is not provoked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(easily angered)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thinks no evil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(does not keep a record of wrongs)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;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6 does not rejoice in iniquity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(finds no pleasure in sinful things)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but rejoices in the truth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(of God)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;  7 bears all things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(forgets an injustice done)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believes all things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(the best)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hopes all things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(for the best)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endures all things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(refuses to give up)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8 Love never fails.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4905" y="6334780"/>
            <a:ext cx="27853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 Corinthians 13</a:t>
            </a:r>
            <a:endParaRPr lang="en-US" sz="2800" b="1" cap="none" spc="0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2971800"/>
            <a:ext cx="91440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0" b="33880"/>
          <a:stretch/>
        </p:blipFill>
        <p:spPr>
          <a:xfrm>
            <a:off x="0" y="6226096"/>
            <a:ext cx="9144000" cy="6467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2971800"/>
            <a:ext cx="9144000" cy="914400"/>
          </a:xfrm>
          <a:prstGeom prst="round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83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-0.45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fruit of the Spirit is love, joy, peace, longsuffering, kindness, goodness, faithfulness, </a:t>
            </a:r>
            <a:r>
              <a:rPr lang="en-US" sz="36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gentleness, self-control. Against such there is no law. </a:t>
            </a:r>
            <a:r>
              <a:rPr lang="en-US" sz="36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those who are Christ’s have crucified the flesh with its passions and desires. </a:t>
            </a:r>
            <a:r>
              <a:rPr lang="en-US" sz="36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live in the Spirit, let us also walk in the Spirit. </a:t>
            </a:r>
            <a:r>
              <a:rPr lang="en-US" sz="36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not become conceited, provoking one another, envying one another.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713" y="21309"/>
            <a:ext cx="7186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Galatians 5:22-26</a:t>
            </a:r>
            <a:endParaRPr lang="en-US" sz="5400" b="1" cap="none" spc="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0929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973282"/>
            <a:ext cx="9144000" cy="3847207"/>
          </a:xfrm>
          <a:prstGeom prst="rect">
            <a:avLst/>
          </a:prstGeom>
          <a:solidFill>
            <a:srgbClr val="FFFFFF">
              <a:alpha val="69804"/>
            </a:srgbClr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50" b="1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en-US" altLang="en-US" sz="3050" b="1" dirty="0">
                <a:latin typeface="Arial" pitchFamily="34" charset="0"/>
                <a:cs typeface="Arial" pitchFamily="34" charset="0"/>
              </a:rPr>
              <a:t>	But the fruit of the Spirit is love, joy, peace, longsuffering, kindness, goodness, faithfulness,</a:t>
            </a:r>
          </a:p>
          <a:p>
            <a:r>
              <a:rPr lang="en-US" altLang="en-US" sz="3050" b="1" dirty="0">
                <a:latin typeface="Arial" pitchFamily="34" charset="0"/>
                <a:cs typeface="Arial" pitchFamily="34" charset="0"/>
              </a:rPr>
              <a:t>23	gentleness, self-control. Against such there is no law.</a:t>
            </a:r>
          </a:p>
          <a:p>
            <a:r>
              <a:rPr lang="en-US" altLang="en-US" sz="3050" b="1" dirty="0">
                <a:latin typeface="Arial" pitchFamily="34" charset="0"/>
                <a:cs typeface="Arial" pitchFamily="34" charset="0"/>
              </a:rPr>
              <a:t>24	And those who are Christ's have crucified the flesh with its passions and desires.</a:t>
            </a:r>
          </a:p>
          <a:p>
            <a:r>
              <a:rPr lang="en-US" altLang="en-US" sz="3050" b="1" dirty="0">
                <a:latin typeface="Arial" pitchFamily="34" charset="0"/>
                <a:cs typeface="Arial" pitchFamily="34" charset="0"/>
              </a:rPr>
              <a:t>25	If we live in the Spirit, let us also walk in the Spirit</a:t>
            </a:r>
            <a:r>
              <a:rPr lang="en-US" altLang="en-US" sz="305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981200"/>
            <a:ext cx="9144000" cy="384720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50" b="1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en-US" altLang="en-US" sz="3050" b="1" dirty="0">
                <a:latin typeface="Arial" pitchFamily="34" charset="0"/>
                <a:cs typeface="Arial" pitchFamily="34" charset="0"/>
              </a:rPr>
              <a:t>	But the fruit of the Spirit is </a:t>
            </a:r>
            <a:r>
              <a:rPr lang="en-US" altLang="en-US" sz="3050" b="1" u="sng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love</a:t>
            </a:r>
            <a:r>
              <a:rPr lang="en-US" altLang="en-US" sz="3050" b="1" dirty="0">
                <a:latin typeface="Arial" pitchFamily="34" charset="0"/>
                <a:cs typeface="Arial" pitchFamily="34" charset="0"/>
              </a:rPr>
              <a:t>, joy, peace, longsuffering, kindness, goodness, faithfulness,</a:t>
            </a:r>
          </a:p>
          <a:p>
            <a:r>
              <a:rPr lang="en-US" altLang="en-US" sz="3050" b="1" dirty="0">
                <a:latin typeface="Arial" pitchFamily="34" charset="0"/>
                <a:cs typeface="Arial" pitchFamily="34" charset="0"/>
              </a:rPr>
              <a:t>23	gentleness, self-control. Against such there is no law.</a:t>
            </a:r>
          </a:p>
          <a:p>
            <a:r>
              <a:rPr lang="en-US" altLang="en-US" sz="3050" b="1" dirty="0">
                <a:latin typeface="Arial" pitchFamily="34" charset="0"/>
                <a:cs typeface="Arial" pitchFamily="34" charset="0"/>
              </a:rPr>
              <a:t>24	And those who are Christ's have crucified the flesh with its passions and desires.</a:t>
            </a:r>
          </a:p>
          <a:p>
            <a:r>
              <a:rPr lang="en-US" altLang="en-US" sz="3050" b="1" dirty="0">
                <a:latin typeface="Arial" pitchFamily="34" charset="0"/>
                <a:cs typeface="Arial" pitchFamily="34" charset="0"/>
              </a:rPr>
              <a:t>25	If we live in the Spirit, let us also walk in the Spirit</a:t>
            </a:r>
            <a:r>
              <a:rPr lang="en-US" altLang="en-US" sz="305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05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4"/>
          <a:stretch/>
        </p:blipFill>
        <p:spPr>
          <a:xfrm>
            <a:off x="0" y="0"/>
            <a:ext cx="5057158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57158" y="0"/>
            <a:ext cx="4086842" cy="6858000"/>
            <a:chOff x="5057158" y="0"/>
            <a:chExt cx="4086842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27" b="9594"/>
            <a:stretch/>
          </p:blipFill>
          <p:spPr>
            <a:xfrm>
              <a:off x="5057158" y="0"/>
              <a:ext cx="999973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27" b="9594"/>
            <a:stretch/>
          </p:blipFill>
          <p:spPr>
            <a:xfrm>
              <a:off x="6057131" y="0"/>
              <a:ext cx="999973" cy="6858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27" b="9594"/>
            <a:stretch/>
          </p:blipFill>
          <p:spPr>
            <a:xfrm>
              <a:off x="7057104" y="0"/>
              <a:ext cx="999973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27" b="9594"/>
            <a:stretch/>
          </p:blipFill>
          <p:spPr>
            <a:xfrm>
              <a:off x="8057077" y="0"/>
              <a:ext cx="1086923" cy="68580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9293" y="0"/>
            <a:ext cx="4086842" cy="6858000"/>
            <a:chOff x="5057158" y="0"/>
            <a:chExt cx="4086842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27" b="9594"/>
            <a:stretch/>
          </p:blipFill>
          <p:spPr>
            <a:xfrm>
              <a:off x="5057158" y="0"/>
              <a:ext cx="999973" cy="6858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27" b="9594"/>
            <a:stretch/>
          </p:blipFill>
          <p:spPr>
            <a:xfrm>
              <a:off x="6057131" y="0"/>
              <a:ext cx="999973" cy="6858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27" b="9594"/>
            <a:stretch/>
          </p:blipFill>
          <p:spPr>
            <a:xfrm>
              <a:off x="7057104" y="0"/>
              <a:ext cx="999973" cy="6858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27" b="9594"/>
            <a:stretch/>
          </p:blipFill>
          <p:spPr>
            <a:xfrm>
              <a:off x="8057077" y="0"/>
              <a:ext cx="1086923" cy="68580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962400" y="685800"/>
            <a:ext cx="5105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1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“And now abide faith, hope, love, these three; but the greatest of these </a:t>
            </a:r>
            <a:r>
              <a:rPr lang="en-US" sz="51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is</a:t>
            </a:r>
            <a:r>
              <a:rPr lang="en-US" sz="51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love.” </a:t>
            </a:r>
          </a:p>
          <a:p>
            <a:r>
              <a:rPr lang="en-US" sz="5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(</a:t>
            </a:r>
            <a:r>
              <a:rPr lang="en-US" sz="51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 Corinthians 13:13)</a:t>
            </a:r>
            <a:endParaRPr lang="en-US" sz="51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002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59" y="3733800"/>
            <a:ext cx="1712733" cy="621163"/>
          </a:xfrm>
          <a:prstGeom prst="rect">
            <a:avLst/>
          </a:prstGeom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655320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 Language of N.T. four different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words translated . . .</a:t>
            </a:r>
            <a:endParaRPr lang="en-US" sz="3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590800" cy="1943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35523"/>
            <a:ext cx="3810000" cy="2096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"/>
          <a:stretch/>
        </p:blipFill>
        <p:spPr>
          <a:xfrm>
            <a:off x="1804996" y="-5648"/>
            <a:ext cx="7339003" cy="1642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30678" y="1223846"/>
            <a:ext cx="4266354" cy="18049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" y="4259521"/>
            <a:ext cx="4179570" cy="26122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9" r="6350"/>
          <a:stretch/>
        </p:blipFill>
        <p:spPr>
          <a:xfrm rot="5400000">
            <a:off x="6401854" y="4188218"/>
            <a:ext cx="3198291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8"/>
          <a:stretch/>
        </p:blipFill>
        <p:spPr>
          <a:xfrm>
            <a:off x="4184074" y="4273702"/>
            <a:ext cx="2790420" cy="25842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28" y="1635523"/>
            <a:ext cx="3517572" cy="263817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91490" y="5486400"/>
            <a:ext cx="816102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EROS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(Love between the sexes/genders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590800" cy="1943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09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28700" y="5486400"/>
            <a:ext cx="70866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PHILEO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(A family kind of love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590800" cy="1943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132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0" y="5486400"/>
            <a:ext cx="60960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STORGE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(Parent-Child love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590800" cy="1943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3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82782" y="5486400"/>
            <a:ext cx="6578435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AGAPE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(Benevolence, Charity)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590800" cy="1943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ular Callout 6"/>
          <p:cNvSpPr/>
          <p:nvPr/>
        </p:nvSpPr>
        <p:spPr>
          <a:xfrm>
            <a:off x="228600" y="152400"/>
            <a:ext cx="6591300" cy="2209800"/>
          </a:xfrm>
          <a:prstGeom prst="wedgeRectCallout">
            <a:avLst>
              <a:gd name="adj1" fmla="val -11061"/>
              <a:gd name="adj2" fmla="val 193512"/>
            </a:avLst>
          </a:prstGeom>
          <a:solidFill>
            <a:srgbClr val="FFFFFF">
              <a:alpha val="60000"/>
            </a:srgb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Commanded Love: Enables us to “love” those for whom we have no affection – it springs from the </a:t>
            </a: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will / mind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This is the love that is the </a:t>
            </a: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Fruit of the Spirit.”</a:t>
            </a:r>
          </a:p>
        </p:txBody>
      </p:sp>
    </p:spTree>
    <p:extLst>
      <p:ext uri="{BB962C8B-B14F-4D97-AF65-F5344CB8AC3E}">
        <p14:creationId xmlns:p14="http://schemas.microsoft.com/office/powerpoint/2010/main" val="37513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452</Words>
  <Application>Microsoft Office PowerPoint</Application>
  <PresentationFormat>On-screen Show (4:3)</PresentationFormat>
  <Paragraphs>48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 Bronger</dc:creator>
  <cp:lastModifiedBy>Deacons Room</cp:lastModifiedBy>
  <cp:revision>37</cp:revision>
  <cp:lastPrinted>2013-09-25T13:40:56Z</cp:lastPrinted>
  <dcterms:created xsi:type="dcterms:W3CDTF">2010-10-04T12:25:19Z</dcterms:created>
  <dcterms:modified xsi:type="dcterms:W3CDTF">2013-09-29T20:50:25Z</dcterms:modified>
</cp:coreProperties>
</file>