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notype Corsiva" panose="03010101010201010101" pitchFamily="66" charset="0"/>
      <p:italic r:id="rId17"/>
    </p:embeddedFont>
    <p:embeddedFont>
      <p:font typeface="Copperplate Gothic Bold" panose="020E0705020206020404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D070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9111B-6CB3-4471-9443-5E4720AAD622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953A-C8CE-4345-A5EA-BA15C50DF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4111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baseline="30000" dirty="0" smtClean="0">
                <a:solidFill>
                  <a:srgbClr val="FF0000"/>
                </a:solidFill>
              </a:rPr>
              <a:t>5</a:t>
            </a:r>
            <a:r>
              <a:rPr lang="en-US" sz="2400" b="1" baseline="30000" dirty="0" smtClean="0"/>
              <a:t> </a:t>
            </a:r>
            <a:r>
              <a:rPr lang="en-US" sz="2400" b="1" dirty="0" smtClean="0"/>
              <a:t>So Jonah went out of the city and sat on the east side of the city. There he made himself a shelter and sat under it in the shade, till he might see what would become of the city. 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6 </a:t>
            </a:r>
            <a:r>
              <a:rPr lang="en-US" sz="2400" b="1" dirty="0" smtClean="0"/>
              <a:t>And the </a:t>
            </a:r>
            <a:r>
              <a:rPr lang="en-US" sz="2400" b="1" cap="small" dirty="0" smtClean="0">
                <a:effectLst/>
              </a:rPr>
              <a:t>Lord</a:t>
            </a:r>
            <a:r>
              <a:rPr lang="en-US" sz="2400" b="1" dirty="0" smtClean="0"/>
              <a:t> God prepared a plant and made it come up over Jonah, that it might be shade for his head to deliver him from his misery. So Jonah was very grateful for the plant. 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7 </a:t>
            </a:r>
            <a:r>
              <a:rPr lang="en-US" sz="2400" b="1" dirty="0" smtClean="0"/>
              <a:t>But as morning dawned the next day God prepared a worm, and it so damaged the plant that it withered. 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8 </a:t>
            </a:r>
            <a:r>
              <a:rPr lang="en-US" sz="2400" b="1" dirty="0" smtClean="0"/>
              <a:t>And it happened, when the sun arose, that God prepared a vehement east wind; and the sun beat on Jonah’s head, so that he grew faint. Then he wished death for himself, and said, it is better for me to die than to live. 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9 </a:t>
            </a:r>
            <a:r>
              <a:rPr lang="en-US" sz="2400" b="1" dirty="0" smtClean="0"/>
              <a:t>Then God said to Jonah, is it right for you to be angry about the plant? And he said, it is right for me to be angry, even to death! 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10 </a:t>
            </a:r>
            <a:r>
              <a:rPr lang="en-US" sz="2400" b="1" dirty="0" smtClean="0"/>
              <a:t>But the </a:t>
            </a:r>
            <a:r>
              <a:rPr lang="en-US" sz="2400" b="1" cap="small" dirty="0" smtClean="0">
                <a:effectLst/>
              </a:rPr>
              <a:t>Lord</a:t>
            </a:r>
            <a:r>
              <a:rPr lang="en-US" sz="2400" b="1" dirty="0" smtClean="0"/>
              <a:t> said, you have had pity on the plant for which you have not labored, nor made it grow, which came up in a night and perished in a night. 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11 </a:t>
            </a:r>
            <a:r>
              <a:rPr lang="en-US" sz="2400" b="1" dirty="0" smtClean="0"/>
              <a:t>And should I not pity Nineveh, that great city, in which are more than one hundred and twenty thousand persons who cannot discern between their right hand and their left—and much livestock?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192983" y="-135094"/>
            <a:ext cx="4758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Jonah 4:5-11</a:t>
            </a:r>
            <a:endParaRPr lang="en-US" sz="5400" b="1" cap="none" spc="60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5114" cy="664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8054"/>
            <a:ext cx="2394857" cy="6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2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2623457"/>
            <a:ext cx="2283119" cy="206114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859972" y="4535029"/>
            <a:ext cx="7424056" cy="2246769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word of the Lord came to Jonah the son of Amittai, saying,  arise, go to Nineveh, that great city, and cry out against it; for their wickedness has come up before Me.  But Jonah arose to flee to Tarshish from the presence of the Lord. He went down to Joppa, and found a ship going to Tarshish; so he paid the fare, and went down into it, to go with them to Tarshish from the presence of the Lord. (Jonah 1:1-3)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14257" y="5486400"/>
            <a:ext cx="2699657" cy="108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57943" y="5812971"/>
            <a:ext cx="4071257" cy="108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9972" y="4834183"/>
            <a:ext cx="7424056" cy="1938992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Lord sent out a great wind on the sea, and there was a mighty tempest on the sea, so that the ship was about to be broken up. . . And he said to them, pick me up and throw me into the sea; then the sea will become calm for you. For I know that this great tempest is because of me . . . So they picked up Jonah and threw him into the sea . . . (Jonah 1:5-15)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7"/>
          <a:stretch/>
        </p:blipFill>
        <p:spPr>
          <a:xfrm>
            <a:off x="0" y="0"/>
            <a:ext cx="915955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36463"/>
            <a:ext cx="3836816" cy="3261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2" y="-1753"/>
            <a:ext cx="9150221" cy="68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1242"/>
            <a:ext cx="4572000" cy="5016758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word of the Lord came to Jonah the second time, saying,  arise, go to Nineveh, that great city, and preach to it the message that I tell you. So Jonah arose and went to Nineveh, according to the word of the Lord . . . Then he cried out and said, yet forty days, and Nineveh shall be overthrown! So the people of Nineveh believed God, proclaimed a fast, and put on sackcloth, from the greatest to the least of them . . . Then God saw their works, that they turned from their evil way; and God relented from the disaster that He had said He would bring upon them, and He did not do it. 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(Jonah 3:1-10)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7629" y="76200"/>
            <a:ext cx="6346371" cy="830997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the Lord spoke to the fish, and it vomited Jonah onto dry land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(Jonah 2:10)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15343" y="3091543"/>
            <a:ext cx="9252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3429000"/>
            <a:ext cx="43325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701142"/>
            <a:ext cx="2220686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4191000" y="4974771"/>
            <a:ext cx="576943" cy="1404258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61857" y="5288340"/>
            <a:ext cx="408214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Thousands of people were spared because of their repentance and God’s grace (Jonah 4:11).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2221" y="5849209"/>
            <a:ext cx="7279557" cy="923330"/>
          </a:xfrm>
          <a:prstGeom prst="rect">
            <a:avLst/>
          </a:prstGeom>
          <a:solidFill>
            <a:srgbClr val="7030A0"/>
          </a:solidFill>
          <a:effectLst>
            <a:glow rad="228600">
              <a:srgbClr val="7030A0">
                <a:alpha val="40000"/>
              </a:srgb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 w="28575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Monotype Corsiva" panose="03010101010201010101" pitchFamily="66" charset="0"/>
              </a:rPr>
              <a:t>Why does Jonah Run Away?</a:t>
            </a:r>
            <a:endParaRPr lang="en-US" sz="5400" b="1" cap="none" spc="0" dirty="0">
              <a:ln w="28575">
                <a:solidFill>
                  <a:schemeClr val="bg1"/>
                </a:solidFill>
              </a:ln>
              <a:solidFill>
                <a:schemeClr val="accent4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5397" r="1667" b="11429"/>
          <a:stretch/>
        </p:blipFill>
        <p:spPr>
          <a:xfrm>
            <a:off x="0" y="-21772"/>
            <a:ext cx="9144000" cy="5871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781165"/>
            <a:ext cx="4579972" cy="923330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Was He Afraid?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" b="2810"/>
          <a:stretch/>
        </p:blipFill>
        <p:spPr>
          <a:xfrm>
            <a:off x="97970" y="2088963"/>
            <a:ext cx="5257843" cy="3385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1515" y="2192983"/>
            <a:ext cx="5170716" cy="31700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ancient monument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discovered in the ruins of ancient Assyria has this inscription by King Ashurnasirpal II (reign began in 883 BC.) of a conquered city: 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"Their men, young and old, I took as prisoners. Of some I cut off the feet and hands; of others I cut off the noses, ears, and lips; of the young men's ears I made a heap; of the old men's heads I built a minaret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0" y="3352800"/>
            <a:ext cx="4570131" cy="3535197"/>
            <a:chOff x="4572000" y="3429000"/>
            <a:chExt cx="4570131" cy="34398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" t="40477" r="-1" b="9364"/>
            <a:stretch/>
          </p:blipFill>
          <p:spPr>
            <a:xfrm>
              <a:off x="4572000" y="3429000"/>
              <a:ext cx="4570131" cy="343988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20818949">
              <a:off x="4891225" y="4464131"/>
              <a:ext cx="3941474" cy="17618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Jonah wanted the vine to live</a:t>
              </a:r>
              <a:endParaRPr lang="en-US" sz="5400" b="1" u="sng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endParaRPr>
            </a:p>
            <a:p>
              <a:pPr algn="ctr"/>
              <a:r>
                <a:rPr lang="en-US" sz="5400" b="1" dirty="0" smtClean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Jonah 4:7-10</a:t>
              </a:r>
              <a:endParaRPr lang="en-US" sz="54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0" y="0"/>
            <a:ext cx="4572000" cy="3429000"/>
            <a:chOff x="4572000" y="0"/>
            <a:chExt cx="4583150" cy="3429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3" r="10761"/>
            <a:stretch/>
          </p:blipFill>
          <p:spPr>
            <a:xfrm>
              <a:off x="4572000" y="0"/>
              <a:ext cx="4583150" cy="3429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0818949">
              <a:off x="4883301" y="1036211"/>
              <a:ext cx="3941474" cy="17618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rgbClr val="FFC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Jonah resented God’s Mercy</a:t>
              </a:r>
              <a:endParaRPr lang="en-US" sz="5400" b="1" u="sng" cap="none" spc="0" dirty="0" smtClean="0">
                <a:ln w="10160">
                  <a:solidFill>
                    <a:srgbClr val="FFC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endParaRPr>
            </a:p>
            <a:p>
              <a:pPr algn="ctr"/>
              <a:r>
                <a:rPr lang="en-US" sz="5400" b="1" dirty="0" smtClean="0">
                  <a:ln w="10160">
                    <a:solidFill>
                      <a:srgbClr val="FFC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Jonah 4:1-5</a:t>
              </a:r>
              <a:endParaRPr lang="en-US" sz="5400" b="1" cap="none" spc="0" dirty="0">
                <a:ln w="10160">
                  <a:solidFill>
                    <a:srgbClr val="FFC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3218208"/>
            <a:ext cx="4572000" cy="3639792"/>
            <a:chOff x="0" y="3439886"/>
            <a:chExt cx="4572000" cy="34181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7" b="18227"/>
            <a:stretch/>
          </p:blipFill>
          <p:spPr>
            <a:xfrm flipH="1">
              <a:off x="0" y="3439886"/>
              <a:ext cx="4572000" cy="341811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20818949">
              <a:off x="311301" y="4674923"/>
              <a:ext cx="3941474" cy="17618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rgbClr val="FF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Jonah Loved the shading vine</a:t>
              </a:r>
              <a:endParaRPr lang="en-US" sz="5400" b="1" u="sng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endParaRPr>
            </a:p>
            <a:p>
              <a:pPr algn="ctr"/>
              <a:r>
                <a:rPr lang="en-US" sz="5400" b="1" dirty="0" smtClean="0">
                  <a:ln w="10160">
                    <a:solidFill>
                      <a:srgbClr val="FF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Jonah 4:6</a:t>
              </a:r>
              <a:endParaRPr lang="en-US" sz="5400" b="1" cap="none" spc="0" dirty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4572000" cy="3429000"/>
            <a:chOff x="0" y="0"/>
            <a:chExt cx="4572000" cy="3429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20818949">
              <a:off x="311302" y="1036211"/>
              <a:ext cx="3941474" cy="17618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Lord have </a:t>
              </a:r>
              <a:r>
                <a:rPr lang="en-US" sz="5400" b="1" u="sng" cap="none" spc="0" dirty="0" smtClean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mercy</a:t>
              </a:r>
              <a:r>
                <a:rPr lang="en-US" sz="5400" b="1" cap="none" spc="0" dirty="0" smtClean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 on </a:t>
              </a:r>
              <a:r>
                <a:rPr lang="en-US" sz="5400" b="1" u="sng" cap="none" spc="0" dirty="0" smtClean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me</a:t>
              </a:r>
            </a:p>
            <a:p>
              <a:pPr algn="ctr"/>
              <a:r>
                <a:rPr lang="en-US" sz="5400" b="1" dirty="0" smtClean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onotype Corsiva" panose="03010101010201010101" pitchFamily="66" charset="0"/>
                </a:rPr>
                <a:t>Jonah 2:1-10</a:t>
              </a:r>
              <a:endParaRPr lang="en-US" sz="54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1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" y="1"/>
            <a:ext cx="9143998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302" y="3783219"/>
            <a:ext cx="9010606" cy="6155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22225">
                  <a:solidFill>
                    <a:srgbClr val="8D0703"/>
                  </a:solidFill>
                  <a:prstDash val="solid"/>
                </a:ln>
                <a:solidFill>
                  <a:srgbClr val="8D0703"/>
                </a:solidFill>
                <a:effectLst/>
                <a:latin typeface="Copperplate Gothic Bold" panose="020E0705020206020404" pitchFamily="34" charset="0"/>
              </a:rPr>
              <a:t>If I am “Indifferent” to the Lost</a:t>
            </a:r>
            <a:endParaRPr lang="en-US" sz="3400" b="1" cap="none" spc="0" dirty="0">
              <a:ln w="22225">
                <a:solidFill>
                  <a:srgbClr val="8D0703"/>
                </a:solidFill>
                <a:prstDash val="solid"/>
              </a:ln>
              <a:solidFill>
                <a:srgbClr val="8D0703"/>
              </a:solidFill>
              <a:effectLst/>
              <a:latin typeface="Copperplate Gothic Bold" panose="020E07050202060204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01" y="4397280"/>
            <a:ext cx="9010607" cy="6155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22225">
                  <a:solidFill>
                    <a:srgbClr val="8D0703"/>
                  </a:solidFill>
                  <a:prstDash val="solid"/>
                </a:ln>
                <a:solidFill>
                  <a:srgbClr val="8D0703"/>
                </a:solidFill>
                <a:effectLst/>
                <a:latin typeface="Copperplate Gothic Bold" panose="020E0705020206020404" pitchFamily="34" charset="0"/>
              </a:rPr>
              <a:t>If I am more Concerned for Things </a:t>
            </a:r>
            <a:endParaRPr lang="en-US" sz="3400" b="1" cap="none" spc="0" dirty="0">
              <a:ln w="22225">
                <a:solidFill>
                  <a:srgbClr val="8D0703"/>
                </a:solidFill>
                <a:prstDash val="solid"/>
              </a:ln>
              <a:solidFill>
                <a:srgbClr val="8D0703"/>
              </a:solidFill>
              <a:effectLst/>
              <a:latin typeface="Copperplate Gothic Bold" panose="020E07050202060204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01" y="5012833"/>
            <a:ext cx="9010608" cy="6155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22225">
                  <a:solidFill>
                    <a:srgbClr val="8D0703"/>
                  </a:solidFill>
                  <a:prstDash val="solid"/>
                </a:ln>
                <a:solidFill>
                  <a:srgbClr val="8D0703"/>
                </a:solidFill>
                <a:effectLst/>
                <a:latin typeface="Copperplate Gothic Bold" panose="020E0705020206020404" pitchFamily="34" charset="0"/>
              </a:rPr>
              <a:t>If my interest is social not spiritual</a:t>
            </a:r>
            <a:endParaRPr lang="en-US" sz="3400" b="1" cap="none" spc="0" dirty="0">
              <a:ln w="22225">
                <a:solidFill>
                  <a:srgbClr val="8D0703"/>
                </a:solidFill>
                <a:prstDash val="solid"/>
              </a:ln>
              <a:solidFill>
                <a:srgbClr val="8D0703"/>
              </a:solidFill>
              <a:effectLst/>
              <a:latin typeface="Copperplate Gothic Bold" panose="020E07050202060204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301" y="5626894"/>
            <a:ext cx="9010608" cy="6155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22225">
                  <a:solidFill>
                    <a:srgbClr val="8D0703"/>
                  </a:solidFill>
                  <a:prstDash val="solid"/>
                </a:ln>
                <a:solidFill>
                  <a:srgbClr val="8D0703"/>
                </a:solidFill>
                <a:effectLst/>
                <a:latin typeface="Copperplate Gothic Bold" panose="020E0705020206020404" pitchFamily="34" charset="0"/>
              </a:rPr>
              <a:t>If I pick recreation over evangelism</a:t>
            </a:r>
            <a:endParaRPr lang="en-US" sz="3400" b="1" cap="none" spc="0" dirty="0">
              <a:ln w="22225">
                <a:solidFill>
                  <a:srgbClr val="8D0703"/>
                </a:solidFill>
                <a:prstDash val="solid"/>
              </a:ln>
              <a:solidFill>
                <a:srgbClr val="8D0703"/>
              </a:solidFill>
              <a:effectLst/>
              <a:latin typeface="Copperplate Gothic Bold" panose="020E07050202060204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02" y="6232838"/>
            <a:ext cx="9010608" cy="6155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600" dirty="0" smtClean="0">
                <a:ln w="22225">
                  <a:solidFill>
                    <a:srgbClr val="8D0703"/>
                  </a:solidFill>
                  <a:prstDash val="solid"/>
                </a:ln>
                <a:solidFill>
                  <a:srgbClr val="8D0703"/>
                </a:solidFill>
                <a:effectLst/>
                <a:latin typeface="Copperplate Gothic Bold" panose="020E0705020206020404" pitchFamily="34" charset="0"/>
              </a:rPr>
              <a:t>If I Feed my prejudices</a:t>
            </a:r>
            <a:endParaRPr lang="en-US" sz="3400" b="1" cap="none" spc="600" dirty="0">
              <a:ln w="22225">
                <a:solidFill>
                  <a:srgbClr val="8D0703"/>
                </a:solidFill>
                <a:prstDash val="solid"/>
              </a:ln>
              <a:solidFill>
                <a:srgbClr val="8D0703"/>
              </a:solidFill>
              <a:effectLst/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6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470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Arial</vt:lpstr>
      <vt:lpstr>Times New Roman</vt:lpstr>
      <vt:lpstr>Monotype Corsiva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26</cp:revision>
  <dcterms:created xsi:type="dcterms:W3CDTF">2013-11-20T14:43:50Z</dcterms:created>
  <dcterms:modified xsi:type="dcterms:W3CDTF">2013-11-24T12:52:33Z</dcterms:modified>
</cp:coreProperties>
</file>