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1"/>
    <p:sldMasterId id="2147483713" r:id="rId2"/>
    <p:sldMasterId id="2147483725" r:id="rId3"/>
    <p:sldMasterId id="2147483737" r:id="rId4"/>
    <p:sldMasterId id="2147483749" r:id="rId5"/>
    <p:sldMasterId id="2147483761" r:id="rId6"/>
    <p:sldMasterId id="2147483773" r:id="rId7"/>
    <p:sldMasterId id="2147483785" r:id="rId8"/>
  </p:sldMasterIdLst>
  <p:notesMasterIdLst>
    <p:notesMasterId r:id="rId29"/>
  </p:notesMasterIdLst>
  <p:sldIdLst>
    <p:sldId id="269" r:id="rId9"/>
    <p:sldId id="290" r:id="rId10"/>
    <p:sldId id="291" r:id="rId11"/>
    <p:sldId id="256" r:id="rId12"/>
    <p:sldId id="275" r:id="rId13"/>
    <p:sldId id="278" r:id="rId14"/>
    <p:sldId id="279" r:id="rId15"/>
    <p:sldId id="280" r:id="rId16"/>
    <p:sldId id="281" r:id="rId17"/>
    <p:sldId id="282" r:id="rId18"/>
    <p:sldId id="259" r:id="rId19"/>
    <p:sldId id="283" r:id="rId20"/>
    <p:sldId id="284" r:id="rId21"/>
    <p:sldId id="285" r:id="rId22"/>
    <p:sldId id="286" r:id="rId23"/>
    <p:sldId id="287" r:id="rId24"/>
    <p:sldId id="288" r:id="rId25"/>
    <p:sldId id="289" r:id="rId26"/>
    <p:sldId id="292" r:id="rId27"/>
    <p:sldId id="270" r:id="rId28"/>
  </p:sldIdLst>
  <p:sldSz cx="9144000" cy="6858000" type="screen4x3"/>
  <p:notesSz cx="6858000" cy="9144000"/>
  <p:embeddedFontLst>
    <p:embeddedFont>
      <p:font typeface="Copperplate Gothic Bold" pitchFamily="34" charset="0"/>
      <p:regular r:id="rId30"/>
    </p:embeddedFont>
    <p:embeddedFont>
      <p:font typeface="Narkisim" pitchFamily="34" charset="-79"/>
      <p:regular r:id="rId31"/>
    </p:embeddedFont>
    <p:embeddedFont>
      <p:font typeface="Calibri" pitchFamily="34" charset="0"/>
      <p:regular r:id="rId32"/>
      <p:bold r:id="rId33"/>
      <p:italic r:id="rId34"/>
      <p:boldItalic r:id="rId35"/>
    </p:embeddedFont>
    <p:embeddedFont>
      <p:font typeface="Monotype Corsiva" pitchFamily="66" charset="0"/>
      <p:italic r:id="rId36"/>
    </p:embeddedFont>
    <p:embeddedFont>
      <p:font typeface="Tahoma" pitchFamily="34" charset="0"/>
      <p:regular r:id="rId37"/>
      <p:bold r:id="rId38"/>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4A552-8CB9-49BE-B803-7F8E389E5AF5}" type="datetimeFigureOut">
              <a:rPr lang="en-US" smtClean="0"/>
              <a:t>8/26/2012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8F703-DEE1-4146-84CD-BD55D5E3AD37}" type="slidenum">
              <a:rPr lang="en-US" smtClean="0"/>
              <a:t>‹#›</a:t>
            </a:fld>
            <a:endParaRPr lang="en-US"/>
          </a:p>
        </p:txBody>
      </p:sp>
    </p:spTree>
    <p:extLst>
      <p:ext uri="{BB962C8B-B14F-4D97-AF65-F5344CB8AC3E}">
        <p14:creationId xmlns:p14="http://schemas.microsoft.com/office/powerpoint/2010/main" val="318516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a:t>
            </a:fld>
            <a:endParaRPr lang="en-US"/>
          </a:p>
        </p:txBody>
      </p:sp>
    </p:spTree>
    <p:extLst>
      <p:ext uri="{BB962C8B-B14F-4D97-AF65-F5344CB8AC3E}">
        <p14:creationId xmlns:p14="http://schemas.microsoft.com/office/powerpoint/2010/main" val="216496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10</a:t>
            </a:fld>
            <a:endParaRPr lang="en-US"/>
          </a:p>
        </p:txBody>
      </p:sp>
    </p:spTree>
    <p:extLst>
      <p:ext uri="{BB962C8B-B14F-4D97-AF65-F5344CB8AC3E}">
        <p14:creationId xmlns:p14="http://schemas.microsoft.com/office/powerpoint/2010/main" val="26940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11</a:t>
            </a:fld>
            <a:endParaRPr lang="en-US"/>
          </a:p>
        </p:txBody>
      </p:sp>
    </p:spTree>
    <p:extLst>
      <p:ext uri="{BB962C8B-B14F-4D97-AF65-F5344CB8AC3E}">
        <p14:creationId xmlns:p14="http://schemas.microsoft.com/office/powerpoint/2010/main" val="386188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12</a:t>
            </a:fld>
            <a:endParaRPr lang="en-US"/>
          </a:p>
        </p:txBody>
      </p:sp>
    </p:spTree>
    <p:extLst>
      <p:ext uri="{BB962C8B-B14F-4D97-AF65-F5344CB8AC3E}">
        <p14:creationId xmlns:p14="http://schemas.microsoft.com/office/powerpoint/2010/main" val="13830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13</a:t>
            </a:fld>
            <a:endParaRPr lang="en-US"/>
          </a:p>
        </p:txBody>
      </p:sp>
    </p:spTree>
    <p:extLst>
      <p:ext uri="{BB962C8B-B14F-4D97-AF65-F5344CB8AC3E}">
        <p14:creationId xmlns:p14="http://schemas.microsoft.com/office/powerpoint/2010/main" val="7921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14</a:t>
            </a:fld>
            <a:endParaRPr lang="en-US"/>
          </a:p>
        </p:txBody>
      </p:sp>
    </p:spTree>
    <p:extLst>
      <p:ext uri="{BB962C8B-B14F-4D97-AF65-F5344CB8AC3E}">
        <p14:creationId xmlns:p14="http://schemas.microsoft.com/office/powerpoint/2010/main" val="60862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15</a:t>
            </a:fld>
            <a:endParaRPr lang="en-US"/>
          </a:p>
        </p:txBody>
      </p:sp>
    </p:spTree>
    <p:extLst>
      <p:ext uri="{BB962C8B-B14F-4D97-AF65-F5344CB8AC3E}">
        <p14:creationId xmlns:p14="http://schemas.microsoft.com/office/powerpoint/2010/main" val="420265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16</a:t>
            </a:fld>
            <a:endParaRPr lang="en-US"/>
          </a:p>
        </p:txBody>
      </p:sp>
    </p:spTree>
    <p:extLst>
      <p:ext uri="{BB962C8B-B14F-4D97-AF65-F5344CB8AC3E}">
        <p14:creationId xmlns:p14="http://schemas.microsoft.com/office/powerpoint/2010/main" val="369740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17</a:t>
            </a:fld>
            <a:endParaRPr lang="en-US"/>
          </a:p>
        </p:txBody>
      </p:sp>
    </p:spTree>
    <p:extLst>
      <p:ext uri="{BB962C8B-B14F-4D97-AF65-F5344CB8AC3E}">
        <p14:creationId xmlns:p14="http://schemas.microsoft.com/office/powerpoint/2010/main" val="143626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18</a:t>
            </a:fld>
            <a:endParaRPr lang="en-US"/>
          </a:p>
        </p:txBody>
      </p:sp>
    </p:spTree>
    <p:extLst>
      <p:ext uri="{BB962C8B-B14F-4D97-AF65-F5344CB8AC3E}">
        <p14:creationId xmlns:p14="http://schemas.microsoft.com/office/powerpoint/2010/main" val="210738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19</a:t>
            </a:fld>
            <a:endParaRPr lang="en-US"/>
          </a:p>
        </p:txBody>
      </p:sp>
    </p:spTree>
    <p:extLst>
      <p:ext uri="{BB962C8B-B14F-4D97-AF65-F5344CB8AC3E}">
        <p14:creationId xmlns:p14="http://schemas.microsoft.com/office/powerpoint/2010/main" val="291748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2</a:t>
            </a:fld>
            <a:endParaRPr lang="en-US"/>
          </a:p>
        </p:txBody>
      </p:sp>
    </p:spTree>
    <p:extLst>
      <p:ext uri="{BB962C8B-B14F-4D97-AF65-F5344CB8AC3E}">
        <p14:creationId xmlns:p14="http://schemas.microsoft.com/office/powerpoint/2010/main" val="15239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20</a:t>
            </a:fld>
            <a:endParaRPr lang="en-US"/>
          </a:p>
        </p:txBody>
      </p:sp>
    </p:spTree>
    <p:extLst>
      <p:ext uri="{BB962C8B-B14F-4D97-AF65-F5344CB8AC3E}">
        <p14:creationId xmlns:p14="http://schemas.microsoft.com/office/powerpoint/2010/main" val="158734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3</a:t>
            </a:fld>
            <a:endParaRPr lang="en-US"/>
          </a:p>
        </p:txBody>
      </p:sp>
    </p:spTree>
    <p:extLst>
      <p:ext uri="{BB962C8B-B14F-4D97-AF65-F5344CB8AC3E}">
        <p14:creationId xmlns:p14="http://schemas.microsoft.com/office/powerpoint/2010/main" val="21231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4</a:t>
            </a:fld>
            <a:endParaRPr lang="en-US"/>
          </a:p>
        </p:txBody>
      </p:sp>
    </p:spTree>
    <p:extLst>
      <p:ext uri="{BB962C8B-B14F-4D97-AF65-F5344CB8AC3E}">
        <p14:creationId xmlns:p14="http://schemas.microsoft.com/office/powerpoint/2010/main" val="14045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5</a:t>
            </a:fld>
            <a:endParaRPr lang="en-US"/>
          </a:p>
        </p:txBody>
      </p:sp>
    </p:spTree>
    <p:extLst>
      <p:ext uri="{BB962C8B-B14F-4D97-AF65-F5344CB8AC3E}">
        <p14:creationId xmlns:p14="http://schemas.microsoft.com/office/powerpoint/2010/main" val="307986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6</a:t>
            </a:fld>
            <a:endParaRPr lang="en-US"/>
          </a:p>
        </p:txBody>
      </p:sp>
    </p:spTree>
    <p:extLst>
      <p:ext uri="{BB962C8B-B14F-4D97-AF65-F5344CB8AC3E}">
        <p14:creationId xmlns:p14="http://schemas.microsoft.com/office/powerpoint/2010/main" val="46180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7</a:t>
            </a:fld>
            <a:endParaRPr lang="en-US"/>
          </a:p>
        </p:txBody>
      </p:sp>
    </p:spTree>
    <p:extLst>
      <p:ext uri="{BB962C8B-B14F-4D97-AF65-F5344CB8AC3E}">
        <p14:creationId xmlns:p14="http://schemas.microsoft.com/office/powerpoint/2010/main" val="289032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8</a:t>
            </a:fld>
            <a:endParaRPr lang="en-US"/>
          </a:p>
        </p:txBody>
      </p:sp>
    </p:spTree>
    <p:extLst>
      <p:ext uri="{BB962C8B-B14F-4D97-AF65-F5344CB8AC3E}">
        <p14:creationId xmlns:p14="http://schemas.microsoft.com/office/powerpoint/2010/main" val="322345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F703-DEE1-4146-84CD-BD55D5E3AD37}" type="slidenum">
              <a:rPr lang="en-US" smtClean="0"/>
              <a:t>9</a:t>
            </a:fld>
            <a:endParaRPr lang="en-US"/>
          </a:p>
        </p:txBody>
      </p:sp>
    </p:spTree>
    <p:extLst>
      <p:ext uri="{BB962C8B-B14F-4D97-AF65-F5344CB8AC3E}">
        <p14:creationId xmlns:p14="http://schemas.microsoft.com/office/powerpoint/2010/main" val="165744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pPr/>
              <a:t>‹#›</a:t>
            </a:fld>
            <a:endParaRPr lang="en-US"/>
          </a:p>
        </p:txBody>
      </p:sp>
    </p:spTree>
    <p:extLst>
      <p:ext uri="{BB962C8B-B14F-4D97-AF65-F5344CB8AC3E}">
        <p14:creationId xmlns:p14="http://schemas.microsoft.com/office/powerpoint/2010/main" val="843383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pPr/>
              <a:t>‹#›</a:t>
            </a:fld>
            <a:endParaRPr lang="en-US"/>
          </a:p>
        </p:txBody>
      </p:sp>
    </p:spTree>
    <p:extLst>
      <p:ext uri="{BB962C8B-B14F-4D97-AF65-F5344CB8AC3E}">
        <p14:creationId xmlns:p14="http://schemas.microsoft.com/office/powerpoint/2010/main" val="1668017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97661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4820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593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987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0761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658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8203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1737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pPr/>
              <a:t>‹#›</a:t>
            </a:fld>
            <a:endParaRPr lang="en-US"/>
          </a:p>
        </p:txBody>
      </p:sp>
    </p:spTree>
    <p:extLst>
      <p:ext uri="{BB962C8B-B14F-4D97-AF65-F5344CB8AC3E}">
        <p14:creationId xmlns:p14="http://schemas.microsoft.com/office/powerpoint/2010/main" val="3038246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831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7930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878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3901379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98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5881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7816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699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2706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979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pPr/>
              <a:t>‹#›</a:t>
            </a:fld>
            <a:endParaRPr lang="en-US"/>
          </a:p>
        </p:txBody>
      </p:sp>
    </p:spTree>
    <p:extLst>
      <p:ext uri="{BB962C8B-B14F-4D97-AF65-F5344CB8AC3E}">
        <p14:creationId xmlns:p14="http://schemas.microsoft.com/office/powerpoint/2010/main" val="1339699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3502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6288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654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166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180260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4007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554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6259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8649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720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pPr/>
              <a:t>‹#›</a:t>
            </a:fld>
            <a:endParaRPr lang="en-US"/>
          </a:p>
        </p:txBody>
      </p:sp>
    </p:spTree>
    <p:extLst>
      <p:ext uri="{BB962C8B-B14F-4D97-AF65-F5344CB8AC3E}">
        <p14:creationId xmlns:p14="http://schemas.microsoft.com/office/powerpoint/2010/main" val="3111460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8097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3917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1033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934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3661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1476153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59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893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2568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9141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pPr/>
              <a:t>‹#›</a:t>
            </a:fld>
            <a:endParaRPr lang="en-US"/>
          </a:p>
        </p:txBody>
      </p:sp>
    </p:spTree>
    <p:extLst>
      <p:ext uri="{BB962C8B-B14F-4D97-AF65-F5344CB8AC3E}">
        <p14:creationId xmlns:p14="http://schemas.microsoft.com/office/powerpoint/2010/main" val="2715809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32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201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3616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1127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673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1424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4116018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7549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971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0431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pPr/>
              <a:t>‹#›</a:t>
            </a:fld>
            <a:endParaRPr lang="en-US"/>
          </a:p>
        </p:txBody>
      </p:sp>
    </p:spTree>
    <p:extLst>
      <p:ext uri="{BB962C8B-B14F-4D97-AF65-F5344CB8AC3E}">
        <p14:creationId xmlns:p14="http://schemas.microsoft.com/office/powerpoint/2010/main" val="3340825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36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386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050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642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498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8744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5992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616086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382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615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pPr/>
              <a:t>‹#›</a:t>
            </a:fld>
            <a:endParaRPr lang="en-US"/>
          </a:p>
        </p:txBody>
      </p:sp>
    </p:spTree>
    <p:extLst>
      <p:ext uri="{BB962C8B-B14F-4D97-AF65-F5344CB8AC3E}">
        <p14:creationId xmlns:p14="http://schemas.microsoft.com/office/powerpoint/2010/main" val="2837606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969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433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2489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0590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1372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46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680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3904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2438400"/>
            <a:ext cx="9009063" cy="1052513"/>
            <a:chOff x="0" y="1536"/>
            <a:chExt cx="5675" cy="663"/>
          </a:xfrm>
        </p:grpSpPr>
        <p:grpSp>
          <p:nvGrpSpPr>
            <p:cNvPr id="39939" name="Group 3"/>
            <p:cNvGrpSpPr>
              <a:grpSpLocks/>
            </p:cNvGrpSpPr>
            <p:nvPr/>
          </p:nvGrpSpPr>
          <p:grpSpPr bwMode="auto">
            <a:xfrm>
              <a:off x="183" y="1604"/>
              <a:ext cx="448" cy="299"/>
              <a:chOff x="720" y="336"/>
              <a:chExt cx="624" cy="432"/>
            </a:xfrm>
          </p:grpSpPr>
          <p:sp>
            <p:nvSpPr>
              <p:cNvPr id="399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39942" name="Group 6"/>
            <p:cNvGrpSpPr>
              <a:grpSpLocks/>
            </p:cNvGrpSpPr>
            <p:nvPr/>
          </p:nvGrpSpPr>
          <p:grpSpPr bwMode="auto">
            <a:xfrm>
              <a:off x="261" y="1870"/>
              <a:ext cx="465" cy="299"/>
              <a:chOff x="912" y="2640"/>
              <a:chExt cx="672" cy="432"/>
            </a:xfrm>
          </p:grpSpPr>
          <p:sp>
            <p:nvSpPr>
              <p:cNvPr id="399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9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3994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99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99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399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399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09EC017-B0A8-4EED-85FB-E8B0ABB2590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638960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2FEDC5-C5DE-4189-99E5-1EFCDB0E63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8047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pPr/>
              <a:t>‹#›</a:t>
            </a:fld>
            <a:endParaRPr lang="en-US"/>
          </a:p>
        </p:txBody>
      </p:sp>
    </p:spTree>
    <p:extLst>
      <p:ext uri="{BB962C8B-B14F-4D97-AF65-F5344CB8AC3E}">
        <p14:creationId xmlns:p14="http://schemas.microsoft.com/office/powerpoint/2010/main" val="376547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6809F6-7114-46F2-8184-504AC137B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343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3BB16C-9459-4B4D-9744-36D472C586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8110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69239D-60BC-4AB8-82A4-65FCBDF5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56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D75755-4877-45E2-B893-6CB916B80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33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9E6195-CB7E-4CC9-8B18-FC17791627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8284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0B7BC-EFCE-4C44-8FE8-A05E142B33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46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449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EAC8D7-C1DA-4AE3-8B28-E0191832C2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6125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A4E7B7-7D75-43F9-99EF-CE21DA0DC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048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74E61D-1840-4BD3-9E45-8774930EAFEF}" type="slidenum">
              <a:rPr lang="en-US"/>
              <a:pPr/>
              <a:t>‹#›</a:t>
            </a:fld>
            <a:endParaRPr lang="en-US"/>
          </a:p>
        </p:txBody>
      </p:sp>
    </p:spTree>
    <p:extLst>
      <p:ext uri="{BB962C8B-B14F-4D97-AF65-F5344CB8AC3E}">
        <p14:creationId xmlns:p14="http://schemas.microsoft.com/office/powerpoint/2010/main" val="1348320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6996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68814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41658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875556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47151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56107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solidFill>
                <a:srgbClr val="000000"/>
              </a:solidFill>
            </a:endParaRPr>
          </a:p>
        </p:txBody>
      </p:sp>
      <p:sp>
        <p:nvSpPr>
          <p:cNvPr id="3892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9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solidFill>
                <a:srgbClr val="000000"/>
              </a:solidFill>
            </a:endParaRPr>
          </a:p>
        </p:txBody>
      </p:sp>
      <p:sp>
        <p:nvSpPr>
          <p:cNvPr id="3892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solidFill>
                <a:srgbClr val="000000"/>
              </a:solidFill>
            </a:endParaRPr>
          </a:p>
        </p:txBody>
      </p:sp>
      <p:sp>
        <p:nvSpPr>
          <p:cNvPr id="3892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94F4D353-CFFB-43A5-B4BE-76DA4F8D6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35640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125561" cy="6858000"/>
          </a:xfrm>
          <a:prstGeom prst="rect">
            <a:avLst/>
          </a:prstGeom>
        </p:spPr>
      </p:pic>
      <p:sp>
        <p:nvSpPr>
          <p:cNvPr id="7" name="Text Box 12"/>
          <p:cNvSpPr txBox="1">
            <a:spLocks noChangeArrowheads="1"/>
          </p:cNvSpPr>
          <p:nvPr/>
        </p:nvSpPr>
        <p:spPr bwMode="auto">
          <a:xfrm>
            <a:off x="5129277" y="0"/>
            <a:ext cx="4018440" cy="7571303"/>
          </a:xfrm>
          <a:prstGeom prst="rect">
            <a:avLst/>
          </a:prstGeom>
          <a:solidFill>
            <a:schemeClr val="bg1"/>
          </a:solidFill>
          <a:ln>
            <a:noFill/>
          </a:ln>
          <a:effectLst/>
        </p:spPr>
        <p:txBody>
          <a:bodyPr wrap="square">
            <a:spAutoFit/>
          </a:bodyPr>
          <a:lstStyle/>
          <a:p>
            <a:pPr algn="ctr">
              <a:spcBef>
                <a:spcPct val="50000"/>
              </a:spcBef>
            </a:pPr>
            <a:r>
              <a:rPr lang="en-US" sz="4400" b="1" dirty="0" smtClean="0">
                <a:effectLst>
                  <a:outerShdw blurRad="38100" dist="38100" dir="2700000" algn="tl">
                    <a:srgbClr val="C0C0C0"/>
                  </a:outerShdw>
                </a:effectLst>
                <a:latin typeface="Times New Roman" pitchFamily="18" charset="0"/>
                <a:cs typeface="Times New Roman" pitchFamily="18" charset="0"/>
              </a:rPr>
              <a:t>Music</a:t>
            </a:r>
            <a:r>
              <a:rPr lang="en-US" sz="3600" b="1" dirty="0" smtClean="0">
                <a:effectLst>
                  <a:outerShdw blurRad="38100" dist="38100" dir="2700000" algn="tl">
                    <a:srgbClr val="C0C0C0"/>
                  </a:outerShdw>
                </a:effectLst>
                <a:latin typeface="Times New Roman" pitchFamily="18" charset="0"/>
                <a:cs typeface="Times New Roman" pitchFamily="18" charset="0"/>
              </a:rPr>
              <a:t> </a:t>
            </a:r>
            <a:r>
              <a:rPr lang="en-US" sz="3600" i="1" dirty="0">
                <a:effectLst>
                  <a:outerShdw blurRad="38100" dist="38100" dir="2700000" algn="tl">
                    <a:srgbClr val="C0C0C0"/>
                  </a:outerShdw>
                </a:effectLst>
                <a:latin typeface="Times New Roman" pitchFamily="18" charset="0"/>
                <a:cs typeface="Times New Roman" pitchFamily="18" charset="0"/>
              </a:rPr>
              <a:t>n</a:t>
            </a:r>
            <a:r>
              <a:rPr lang="en-US" sz="3600" b="1" dirty="0">
                <a:effectLst>
                  <a:outerShdw blurRad="38100" dist="38100" dir="2700000" algn="tl">
                    <a:srgbClr val="C0C0C0"/>
                  </a:outerShdw>
                </a:effectLst>
                <a:latin typeface="Times New Roman" pitchFamily="18" charset="0"/>
                <a:cs typeface="Times New Roman" pitchFamily="18" charset="0"/>
              </a:rPr>
              <a:t> </a:t>
            </a:r>
            <a:endParaRPr lang="en-US" sz="3600" b="1" dirty="0" smtClean="0">
              <a:effectLst>
                <a:outerShdw blurRad="38100" dist="38100" dir="2700000" algn="tl">
                  <a:srgbClr val="C0C0C0"/>
                </a:outerShdw>
              </a:effectLst>
              <a:latin typeface="Times New Roman" pitchFamily="18" charset="0"/>
              <a:cs typeface="Times New Roman" pitchFamily="18" charset="0"/>
            </a:endParaRPr>
          </a:p>
          <a:p>
            <a:pPr algn="ctr">
              <a:spcBef>
                <a:spcPct val="50000"/>
              </a:spcBef>
            </a:pPr>
            <a:r>
              <a:rPr lang="en-US" sz="3400" b="1" dirty="0" smtClean="0">
                <a:effectLst>
                  <a:outerShdw blurRad="38100" dist="38100" dir="2700000" algn="tl">
                    <a:srgbClr val="C0C0C0"/>
                  </a:outerShdw>
                </a:effectLst>
                <a:latin typeface="Times New Roman" pitchFamily="18" charset="0"/>
                <a:cs typeface="Times New Roman" pitchFamily="18" charset="0"/>
              </a:rPr>
              <a:t>“</a:t>
            </a:r>
            <a:r>
              <a:rPr lang="en-US" sz="3400" b="1" dirty="0">
                <a:effectLst>
                  <a:outerShdw blurRad="38100" dist="38100" dir="2700000" algn="tl">
                    <a:srgbClr val="C0C0C0"/>
                  </a:outerShdw>
                </a:effectLst>
                <a:latin typeface="Times New Roman" pitchFamily="18" charset="0"/>
                <a:cs typeface="Times New Roman" pitchFamily="18" charset="0"/>
              </a:rPr>
              <a:t>The art of combining tones into a composition having structure and continuity; </a:t>
            </a:r>
            <a:r>
              <a:rPr lang="en-US" sz="3400" b="1" u="sng" dirty="0">
                <a:solidFill>
                  <a:schemeClr val="hlink"/>
                </a:solidFill>
                <a:effectLst>
                  <a:outerShdw blurRad="38100" dist="38100" dir="2700000" algn="tl">
                    <a:srgbClr val="C0C0C0"/>
                  </a:outerShdw>
                </a:effectLst>
                <a:latin typeface="Times New Roman" pitchFamily="18" charset="0"/>
                <a:cs typeface="Times New Roman" pitchFamily="18" charset="0"/>
              </a:rPr>
              <a:t>vocal</a:t>
            </a:r>
            <a:r>
              <a:rPr lang="en-US" sz="3400" b="1" dirty="0">
                <a:effectLst>
                  <a:outerShdw blurRad="38100" dist="38100" dir="2700000" algn="tl">
                    <a:srgbClr val="C0C0C0"/>
                  </a:outerShdw>
                </a:effectLst>
                <a:latin typeface="Times New Roman" pitchFamily="18" charset="0"/>
                <a:cs typeface="Times New Roman" pitchFamily="18" charset="0"/>
              </a:rPr>
              <a:t> or </a:t>
            </a:r>
            <a:r>
              <a:rPr lang="en-US" sz="3400" b="1" u="sng" dirty="0">
                <a:solidFill>
                  <a:schemeClr val="hlink"/>
                </a:solidFill>
                <a:effectLst>
                  <a:outerShdw blurRad="38100" dist="38100" dir="2700000" algn="tl">
                    <a:srgbClr val="C0C0C0"/>
                  </a:outerShdw>
                </a:effectLst>
                <a:latin typeface="Times New Roman" pitchFamily="18" charset="0"/>
                <a:cs typeface="Times New Roman" pitchFamily="18" charset="0"/>
              </a:rPr>
              <a:t>instrumental</a:t>
            </a:r>
            <a:r>
              <a:rPr lang="en-US" sz="3400" b="1" dirty="0">
                <a:effectLst>
                  <a:outerShdw blurRad="38100" dist="38100" dir="2700000" algn="tl">
                    <a:srgbClr val="C0C0C0"/>
                  </a:outerShdw>
                </a:effectLst>
                <a:latin typeface="Times New Roman" pitchFamily="18" charset="0"/>
                <a:cs typeface="Times New Roman" pitchFamily="18" charset="0"/>
              </a:rPr>
              <a:t> sounds having rhythm, melody, or harmony; an agreeable sound</a:t>
            </a:r>
            <a:r>
              <a:rPr lang="en-US" sz="3400" b="1" dirty="0" smtClean="0">
                <a:effectLst>
                  <a:outerShdw blurRad="38100" dist="38100" dir="2700000" algn="tl">
                    <a:srgbClr val="C0C0C0"/>
                  </a:outerShdw>
                </a:effectLst>
                <a:latin typeface="Times New Roman" pitchFamily="18" charset="0"/>
                <a:cs typeface="Times New Roman" pitchFamily="18" charset="0"/>
              </a:rPr>
              <a:t>.”</a:t>
            </a:r>
          </a:p>
          <a:p>
            <a:pPr algn="ctr">
              <a:spcBef>
                <a:spcPct val="50000"/>
              </a:spcBef>
            </a:pPr>
            <a:endParaRPr lang="en-US" sz="3400" b="1" dirty="0">
              <a:effectLst>
                <a:outerShdw blurRad="38100" dist="38100" dir="2700000" algn="tl">
                  <a:srgbClr val="C0C0C0"/>
                </a:outerShdw>
              </a:effectLst>
              <a:latin typeface="Times New Roman" pitchFamily="18" charset="0"/>
              <a:cs typeface="Times New Roman" pitchFamily="18" charset="0"/>
            </a:endParaRPr>
          </a:p>
        </p:txBody>
      </p:sp>
      <p:sp>
        <p:nvSpPr>
          <p:cNvPr id="3" name="Rounded Rectangle 2"/>
          <p:cNvSpPr/>
          <p:nvPr/>
        </p:nvSpPr>
        <p:spPr bwMode="auto">
          <a:xfrm>
            <a:off x="6172200" y="76200"/>
            <a:ext cx="1600200" cy="685800"/>
          </a:xfrm>
          <a:prstGeom prst="roundRect">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1026" name="Picture 2" descr="http://www.ala.org/advocacy/files/advleg/advocacyuniversity/toolkit/checkmark.png"/>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26554" y="3129588"/>
            <a:ext cx="536894" cy="985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ala.org/advocacy/files/advleg/advocacyuniversity/toolkit/checkmark.png"/>
          <p:cNvPicPr>
            <a:picLocks noChangeAspect="1" noChangeArrowheads="1"/>
          </p:cNvPicPr>
          <p:nvPr/>
        </p:nvPicPr>
        <p:blipFill>
          <a:blip r:embed="rId4"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78106" y="3586162"/>
            <a:ext cx="536894" cy="9858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58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914400" y="0"/>
            <a:ext cx="7239000" cy="646331"/>
          </a:xfrm>
          <a:prstGeom prst="rect">
            <a:avLst/>
          </a:prstGeom>
          <a:solidFill>
            <a:srgbClr val="000000">
              <a:alpha val="50196"/>
            </a:srgbClr>
          </a:solidFill>
          <a:ln>
            <a:noFill/>
          </a:ln>
          <a:effectLst>
            <a:softEdge rad="63500"/>
          </a:effectLst>
        </p:spPr>
        <p:txBody>
          <a:bodyPr wrap="square">
            <a:spAutoFit/>
          </a:bodyPr>
          <a:lstStyle/>
          <a:p>
            <a:pPr algn="ctr">
              <a:spcBef>
                <a:spcPct val="50000"/>
              </a:spcBef>
            </a:pPr>
            <a:r>
              <a:rPr lang="en-US" sz="36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The New Testament and Music</a:t>
            </a:r>
            <a:endPar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sp>
        <p:nvSpPr>
          <p:cNvPr id="2" name="Rectangle 1"/>
          <p:cNvSpPr/>
          <p:nvPr/>
        </p:nvSpPr>
        <p:spPr>
          <a:xfrm>
            <a:off x="3027961" y="5083314"/>
            <a:ext cx="3062057"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Matthew 26:30</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7" name="Rectangle 16"/>
          <p:cNvSpPr/>
          <p:nvPr/>
        </p:nvSpPr>
        <p:spPr>
          <a:xfrm>
            <a:off x="3493020" y="4473714"/>
            <a:ext cx="2157963"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Acts 16:25</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8" name="Rectangle 17"/>
          <p:cNvSpPr/>
          <p:nvPr/>
        </p:nvSpPr>
        <p:spPr>
          <a:xfrm>
            <a:off x="3312031" y="3810000"/>
            <a:ext cx="2557111"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Romans 15:9</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9" name="Rectangle 18"/>
          <p:cNvSpPr/>
          <p:nvPr/>
        </p:nvSpPr>
        <p:spPr>
          <a:xfrm>
            <a:off x="2695679" y="3124200"/>
            <a:ext cx="3789820"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1 Corinthians 14:15</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0" name="Rectangle 19"/>
          <p:cNvSpPr/>
          <p:nvPr/>
        </p:nvSpPr>
        <p:spPr>
          <a:xfrm>
            <a:off x="3088880" y="2438400"/>
            <a:ext cx="2980303"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Colossians 3:16</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1" name="Rectangle 20"/>
          <p:cNvSpPr/>
          <p:nvPr/>
        </p:nvSpPr>
        <p:spPr>
          <a:xfrm>
            <a:off x="3244707" y="1066800"/>
            <a:ext cx="2691764"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Hebrews 2:12</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22" name="Rectangle 21"/>
          <p:cNvSpPr/>
          <p:nvPr/>
        </p:nvSpPr>
        <p:spPr>
          <a:xfrm>
            <a:off x="3484820" y="1752600"/>
            <a:ext cx="2188421"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James 5:13</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ppt_x</p:attrName>
                                        </p:attrNameLst>
                                      </p:cBhvr>
                                      <p:tavLst>
                                        <p:tav tm="0">
                                          <p:val>
                                            <p:strVal val="#ppt_x"/>
                                          </p:val>
                                        </p:tav>
                                        <p:tav tm="100000">
                                          <p:val>
                                            <p:strVal val="#ppt_x"/>
                                          </p:val>
                                        </p:tav>
                                      </p:tavLst>
                                    </p:anim>
                                    <p:anim calcmode="lin" valueType="num">
                                      <p:cBhvr>
                                        <p:cTn id="16"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ppt_x</p:attrName>
                                        </p:attrNameLst>
                                      </p:cBhvr>
                                      <p:tavLst>
                                        <p:tav tm="0">
                                          <p:val>
                                            <p:strVal val="#ppt_x"/>
                                          </p:val>
                                        </p:tav>
                                        <p:tav tm="100000">
                                          <p:val>
                                            <p:strVal val="#ppt_x"/>
                                          </p:val>
                                        </p:tav>
                                      </p:tavLst>
                                    </p:anim>
                                    <p:anim calcmode="lin" valueType="num">
                                      <p:cBhvr>
                                        <p:cTn id="2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ppt_x</p:attrName>
                                        </p:attrNameLst>
                                      </p:cBhvr>
                                      <p:tavLst>
                                        <p:tav tm="0">
                                          <p:val>
                                            <p:strVal val="#ppt_x"/>
                                          </p:val>
                                        </p:tav>
                                        <p:tav tm="100000">
                                          <p:val>
                                            <p:strVal val="#ppt_x"/>
                                          </p:val>
                                        </p:tav>
                                      </p:tavLst>
                                    </p:anim>
                                    <p:anim calcmode="lin" valueType="num">
                                      <p:cBhvr>
                                        <p:cTn id="30"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anim calcmode="lin" valueType="num">
                                      <p:cBhvr>
                                        <p:cTn id="36" dur="2000" fill="hold"/>
                                        <p:tgtEl>
                                          <p:spTgt spid="20"/>
                                        </p:tgtEl>
                                        <p:attrNameLst>
                                          <p:attrName>ppt_x</p:attrName>
                                        </p:attrNameLst>
                                      </p:cBhvr>
                                      <p:tavLst>
                                        <p:tav tm="0">
                                          <p:val>
                                            <p:strVal val="#ppt_x"/>
                                          </p:val>
                                        </p:tav>
                                        <p:tav tm="100000">
                                          <p:val>
                                            <p:strVal val="#ppt_x"/>
                                          </p:val>
                                        </p:tav>
                                      </p:tavLst>
                                    </p:anim>
                                    <p:anim calcmode="lin" valueType="num">
                                      <p:cBhvr>
                                        <p:cTn id="37"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anim calcmode="lin" valueType="num">
                                      <p:cBhvr>
                                        <p:cTn id="43" dur="2000" fill="hold"/>
                                        <p:tgtEl>
                                          <p:spTgt spid="22"/>
                                        </p:tgtEl>
                                        <p:attrNameLst>
                                          <p:attrName>ppt_x</p:attrName>
                                        </p:attrNameLst>
                                      </p:cBhvr>
                                      <p:tavLst>
                                        <p:tav tm="0">
                                          <p:val>
                                            <p:strVal val="#ppt_x"/>
                                          </p:val>
                                        </p:tav>
                                        <p:tav tm="100000">
                                          <p:val>
                                            <p:strVal val="#ppt_x"/>
                                          </p:val>
                                        </p:tav>
                                      </p:tavLst>
                                    </p:anim>
                                    <p:anim calcmode="lin" valueType="num">
                                      <p:cBhvr>
                                        <p:cTn id="44"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ppt_x</p:attrName>
                                        </p:attrNameLst>
                                      </p:cBhvr>
                                      <p:tavLst>
                                        <p:tav tm="0">
                                          <p:val>
                                            <p:strVal val="#ppt_x"/>
                                          </p:val>
                                        </p:tav>
                                        <p:tav tm="100000">
                                          <p:val>
                                            <p:strVal val="#ppt_x"/>
                                          </p:val>
                                        </p:tav>
                                      </p:tavLst>
                                    </p:anim>
                                    <p:anim calcmode="lin" valueType="num">
                                      <p:cBhvr>
                                        <p:cTn id="51"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914400" y="0"/>
            <a:ext cx="7239000" cy="646331"/>
          </a:xfrm>
          <a:prstGeom prst="rect">
            <a:avLst/>
          </a:prstGeom>
          <a:solidFill>
            <a:srgbClr val="000000">
              <a:alpha val="50196"/>
            </a:srgbClr>
          </a:solidFill>
          <a:ln>
            <a:noFill/>
          </a:ln>
          <a:effectLst>
            <a:softEdge rad="63500"/>
          </a:effec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The New Testament and Music</a:t>
            </a:r>
          </a:p>
        </p:txBody>
      </p:sp>
      <p:sp>
        <p:nvSpPr>
          <p:cNvPr id="10" name="Rectangle 9"/>
          <p:cNvSpPr/>
          <p:nvPr/>
        </p:nvSpPr>
        <p:spPr>
          <a:xfrm>
            <a:off x="3079261" y="5083314"/>
            <a:ext cx="2959465" cy="707886"/>
          </a:xfrm>
          <a:prstGeom prst="rect">
            <a:avLst/>
          </a:prstGeom>
          <a:solidFill>
            <a:srgbClr val="FFFFFF">
              <a:alpha val="69804"/>
            </a:srgbClr>
          </a:solidFill>
          <a:effectLst>
            <a:softEdge rad="127000"/>
          </a:effectLst>
        </p:spPr>
        <p:txBody>
          <a:bodyPr wrap="none" lIns="91440" tIns="45720" rIns="91440" bIns="45720">
            <a:spAutoFit/>
          </a:bodyPr>
          <a:lstStyle/>
          <a:p>
            <a:pPr algn="ctr"/>
            <a:r>
              <a:rPr lang="en-US"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Ephesians 5:19</a:t>
            </a:r>
            <a:endPar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endParaRPr>
          </a:p>
        </p:txBody>
      </p:sp>
      <p:sp>
        <p:nvSpPr>
          <p:cNvPr id="11" name="Text Box 18"/>
          <p:cNvSpPr txBox="1">
            <a:spLocks noChangeArrowheads="1"/>
          </p:cNvSpPr>
          <p:nvPr/>
        </p:nvSpPr>
        <p:spPr bwMode="auto">
          <a:xfrm>
            <a:off x="609600" y="3429000"/>
            <a:ext cx="7911793" cy="1569660"/>
          </a:xfrm>
          <a:prstGeom prst="rect">
            <a:avLst/>
          </a:prstGeom>
          <a:solidFill>
            <a:srgbClr val="FFFFFF">
              <a:alpha val="74902"/>
            </a:srgbClr>
          </a:solidFill>
          <a:ln>
            <a:noFill/>
          </a:ln>
          <a:effectLst>
            <a:glow rad="228600">
              <a:schemeClr val="accent3">
                <a:satMod val="175000"/>
                <a:alpha val="40000"/>
              </a:schemeClr>
            </a:glow>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singing and making melody in your heart to the Lord”</a:t>
            </a:r>
          </a:p>
        </p:txBody>
      </p:sp>
      <p:sp>
        <p:nvSpPr>
          <p:cNvPr id="12"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Speaking to one another</a:t>
            </a:r>
            <a:r>
              <a:rPr lang="en-US" sz="3200" b="1" dirty="0">
                <a:latin typeface="Times New Roman" pitchFamily="18" charset="0"/>
                <a:cs typeface="Times New Roman" pitchFamily="18" charset="0"/>
              </a:rPr>
              <a:t> in psalms and hymns and spiritual songs, singing and making melody in your heart to the Lord”</a:t>
            </a:r>
          </a:p>
        </p:txBody>
      </p:sp>
      <p:sp>
        <p:nvSpPr>
          <p:cNvPr id="13"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singing </a:t>
            </a:r>
            <a:r>
              <a:rPr lang="en-US" sz="3200" b="1" dirty="0">
                <a:latin typeface="Times New Roman" pitchFamily="18" charset="0"/>
                <a:cs typeface="Times New Roman" pitchFamily="18" charset="0"/>
              </a:rPr>
              <a:t>and making melody in your heart to the Lord”</a:t>
            </a:r>
          </a:p>
        </p:txBody>
      </p:sp>
      <p:sp>
        <p:nvSpPr>
          <p:cNvPr id="14" name="Text Box 18"/>
          <p:cNvSpPr txBox="1">
            <a:spLocks noChangeArrowheads="1"/>
          </p:cNvSpPr>
          <p:nvPr/>
        </p:nvSpPr>
        <p:spPr bwMode="auto">
          <a:xfrm>
            <a:off x="609600"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psalms and hymns and spiritual songs, singing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making melody in your heart</a:t>
            </a:r>
            <a:r>
              <a:rPr lang="en-US" sz="3200" b="1" dirty="0">
                <a:latin typeface="Times New Roman" pitchFamily="18" charset="0"/>
                <a:cs typeface="Times New Roman" pitchFamily="18" charset="0"/>
              </a:rPr>
              <a:t> to the Lord”</a:t>
            </a:r>
          </a:p>
        </p:txBody>
      </p:sp>
      <p:sp>
        <p:nvSpPr>
          <p:cNvPr id="16" name="Text Box 18"/>
          <p:cNvSpPr txBox="1">
            <a:spLocks noChangeArrowheads="1"/>
          </p:cNvSpPr>
          <p:nvPr/>
        </p:nvSpPr>
        <p:spPr bwMode="auto">
          <a:xfrm>
            <a:off x="616103" y="3429000"/>
            <a:ext cx="7911793" cy="1569660"/>
          </a:xfrm>
          <a:prstGeom prst="rect">
            <a:avLst/>
          </a:prstGeom>
          <a:noFill/>
          <a:ln>
            <a:noFill/>
          </a:ln>
          <a:effectLst/>
        </p:spPr>
        <p:txBody>
          <a:bodyPr wrap="square">
            <a:spAutoFit/>
          </a:bodyPr>
          <a:lstStyle/>
          <a:p>
            <a:pPr algn="ctr"/>
            <a:r>
              <a:rPr lang="en-US" sz="3200" b="1" dirty="0">
                <a:latin typeface="Times New Roman" pitchFamily="18" charset="0"/>
                <a:cs typeface="Times New Roman" pitchFamily="18" charset="0"/>
              </a:rPr>
              <a:t>“Speaking to one another in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psalms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hymns </a:t>
            </a:r>
            <a:r>
              <a:rPr lang="en-US" sz="3200" b="1" dirty="0">
                <a:latin typeface="Times New Roman" pitchFamily="18" charset="0"/>
                <a:cs typeface="Times New Roman" pitchFamily="18" charset="0"/>
              </a:rPr>
              <a:t>and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spiritual songs</a:t>
            </a:r>
            <a:r>
              <a:rPr lang="en-US" sz="3200" b="1" dirty="0">
                <a:latin typeface="Times New Roman" pitchFamily="18" charset="0"/>
                <a:cs typeface="Times New Roman" pitchFamily="18" charset="0"/>
              </a:rPr>
              <a:t>, singing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latin typeface="Times New Roman" pitchFamily="18" charset="0"/>
                <a:cs typeface="Times New Roman" pitchFamily="18" charset="0"/>
              </a:rPr>
              <a:t>and making melody in your heart to the Lord”</a:t>
            </a:r>
          </a:p>
        </p:txBody>
      </p:sp>
      <p:sp>
        <p:nvSpPr>
          <p:cNvPr id="3" name="TextBox 2"/>
          <p:cNvSpPr txBox="1"/>
          <p:nvPr/>
        </p:nvSpPr>
        <p:spPr>
          <a:xfrm>
            <a:off x="336395" y="762000"/>
            <a:ext cx="8534400" cy="2308324"/>
          </a:xfrm>
          <a:prstGeom prst="rect">
            <a:avLst/>
          </a:prstGeom>
          <a:solidFill>
            <a:srgbClr val="000000">
              <a:alpha val="74902"/>
            </a:srgbClr>
          </a:solidFill>
        </p:spPr>
        <p:txBody>
          <a:bodyPr wrap="square" rtlCol="0">
            <a:spAutoFit/>
          </a:bodyPr>
          <a:lstStyle/>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Who? “All Christians” (not choirs, groups, solos).</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Kind? “Vocal” (Sing, not play).</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How? “Sincerely” (Engage the mind and the mouth).</a:t>
            </a:r>
          </a:p>
          <a:p>
            <a:pPr marL="342900" indent="-342900">
              <a:lnSpc>
                <a:spcPct val="150000"/>
              </a:lnSpc>
              <a:buFont typeface="+mj-lt"/>
              <a:buAutoNum type="arabicPeriod"/>
            </a:pPr>
            <a:r>
              <a:rPr lang="en-US" sz="2400" b="1" dirty="0" smtClean="0">
                <a:solidFill>
                  <a:schemeClr val="bg1"/>
                </a:solidFill>
                <a:latin typeface="Arial" pitchFamily="34" charset="0"/>
                <a:cs typeface="Arial" pitchFamily="34" charset="0"/>
              </a:rPr>
              <a:t>What? “P / H / SS” (Not country, rock, Hip Hop).</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484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up)">
                                      <p:cBhvr>
                                        <p:cTn id="23" dur="2000"/>
                                        <p:tgtEl>
                                          <p:spTgt spid="3">
                                            <p:bg/>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2000"/>
                                        <p:tgtEl>
                                          <p:spTgt spid="13"/>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2000"/>
                                        <p:tgtEl>
                                          <p:spTgt spid="14"/>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2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2000"/>
                                        <p:tgtEl>
                                          <p:spTgt spid="1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left)">
                                      <p:cBhvr>
                                        <p:cTn id="5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6" grpId="0"/>
      <p:bldP spid="3" grpId="0" uiExpand="1"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endPar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pic>
        <p:nvPicPr>
          <p:cNvPr id="61442" name="Picture 2" descr="http://www.galleryhistoricalfigures.com/images/JohnCalvin_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029200"/>
            <a:ext cx="3810000" cy="707886"/>
          </a:xfrm>
          <a:prstGeom prst="rect">
            <a:avLst/>
          </a:prstGeom>
          <a:solidFill>
            <a:schemeClr val="tx1"/>
          </a:solid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John Calvin</a:t>
            </a:r>
            <a:endParaRPr lang="en-US" sz="4000" b="1" dirty="0">
              <a:solidFill>
                <a:schemeClr val="bg1"/>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243548"/>
            <a:ext cx="4343400" cy="440120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effectLst>
                  <a:outerShdw blurRad="38100" dist="38100" dir="2700000" algn="tl">
                    <a:srgbClr val="C0C0C0"/>
                  </a:outerShdw>
                </a:effectLst>
                <a:latin typeface="Times New Roman" pitchFamily="18" charset="0"/>
                <a:cs typeface="Times New Roman" pitchFamily="18" charset="0"/>
              </a:rPr>
              <a:t>“Musical instruments in the celebration of praises of God would be no more suitable than the burning of incense, the lighting of lamps, and the restoration of other shadows of the Law . . . Men who are fond of outward pomp may delight in the noise.”</a:t>
            </a:r>
          </a:p>
        </p:txBody>
      </p:sp>
    </p:spTree>
    <p:extLst>
      <p:ext uri="{BB962C8B-B14F-4D97-AF65-F5344CB8AC3E}">
        <p14:creationId xmlns:p14="http://schemas.microsoft.com/office/powerpoint/2010/main" val="307470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81632" y="5029200"/>
            <a:ext cx="3561135" cy="646331"/>
          </a:xfrm>
          <a:prstGeom prst="rect">
            <a:avLst/>
          </a:prstGeom>
          <a:solidFill>
            <a:schemeClr val="tx1"/>
          </a:solidFill>
        </p:spPr>
        <p:txBody>
          <a:bodyPr wrap="square" rtlCol="0">
            <a:spAutoFit/>
          </a:bodyPr>
          <a:lstStyle/>
          <a:p>
            <a:pPr algn="ctr"/>
            <a:r>
              <a:rPr lang="en-US" sz="3600" b="1" dirty="0" smtClean="0">
                <a:solidFill>
                  <a:srgbClr val="FFFFFF"/>
                </a:solidFill>
                <a:effectLst>
                  <a:outerShdw blurRad="38100" dist="38100" dir="2700000" algn="tl">
                    <a:srgbClr val="000000">
                      <a:alpha val="43137"/>
                    </a:srgbClr>
                  </a:outerShdw>
                </a:effectLst>
              </a:rPr>
              <a:t>Martin Luther</a:t>
            </a:r>
            <a:endParaRPr lang="en-US" sz="36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138499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“An organ in the worship of God is an ensign </a:t>
            </a:r>
            <a:r>
              <a:rPr lang="en-US" sz="28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(badge) of </a:t>
            </a: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Baal.”</a:t>
            </a:r>
          </a:p>
        </p:txBody>
      </p:sp>
      <p:pic>
        <p:nvPicPr>
          <p:cNvPr id="79874" name="Picture 2" descr="http://upload.wikimedia.org/wikipedia/commons/thumb/9/9a/Martin_Luther_by_Cranach-restoration.tif/lossy-page1-220px-Martin_Luther_by_Cranach-restoration.t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2" y="1243548"/>
            <a:ext cx="3561135" cy="382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96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81632" y="5297269"/>
            <a:ext cx="3561135" cy="646331"/>
          </a:xfrm>
          <a:prstGeom prst="rect">
            <a:avLst/>
          </a:prstGeom>
          <a:solidFill>
            <a:schemeClr val="tx1"/>
          </a:solidFill>
        </p:spPr>
        <p:txBody>
          <a:bodyPr wrap="square" rtlCol="0">
            <a:spAutoFit/>
          </a:bodyPr>
          <a:lstStyle/>
          <a:p>
            <a:pPr algn="ctr"/>
            <a:r>
              <a:rPr lang="en-US" sz="3600" b="1" dirty="0" smtClean="0">
                <a:solidFill>
                  <a:srgbClr val="FFFFFF"/>
                </a:solidFill>
                <a:effectLst>
                  <a:outerShdw blurRad="38100" dist="38100" dir="2700000" algn="tl">
                    <a:srgbClr val="000000">
                      <a:alpha val="43137"/>
                    </a:srgbClr>
                  </a:outerShdw>
                </a:effectLst>
              </a:rPr>
              <a:t>John Wesley</a:t>
            </a:r>
            <a:endParaRPr lang="en-US" sz="36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2246769"/>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“I have no objection to instruments of music in our chapels, provided they are neither seen nor heard.”</a:t>
            </a:r>
          </a:p>
        </p:txBody>
      </p:sp>
      <p:pic>
        <p:nvPicPr>
          <p:cNvPr id="80898" name="Picture 2" descr="http://www.brycchancarey.com/abolition/wes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2" y="1024734"/>
            <a:ext cx="3561135" cy="427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05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bwMode="auto">
          <a:xfrm>
            <a:off x="533134" y="685800"/>
            <a:ext cx="3609634" cy="4267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2" name="TextBox 1"/>
          <p:cNvSpPr txBox="1"/>
          <p:nvPr/>
        </p:nvSpPr>
        <p:spPr>
          <a:xfrm>
            <a:off x="533134" y="5297269"/>
            <a:ext cx="3609633" cy="523220"/>
          </a:xfrm>
          <a:prstGeom prst="rect">
            <a:avLst/>
          </a:prstGeom>
          <a:solidFill>
            <a:schemeClr val="tx1"/>
          </a:solidFill>
        </p:spPr>
        <p:txBody>
          <a:bodyPr wrap="square" rtlCol="0">
            <a:spAutoFit/>
          </a:bodyPr>
          <a:lstStyle/>
          <a:p>
            <a:pPr algn="ctr"/>
            <a:r>
              <a:rPr lang="en-US" sz="2800" b="1" dirty="0" smtClean="0">
                <a:solidFill>
                  <a:srgbClr val="FFFFFF"/>
                </a:solidFill>
                <a:effectLst>
                  <a:outerShdw blurRad="38100" dist="38100" dir="2700000" algn="tl">
                    <a:srgbClr val="000000">
                      <a:alpha val="43137"/>
                    </a:srgbClr>
                  </a:outerShdw>
                </a:effectLst>
              </a:rPr>
              <a:t>Charles Spurgeon</a:t>
            </a:r>
            <a:endParaRPr lang="en-US" sz="2800" b="1" dirty="0">
              <a:solidFill>
                <a:srgbClr val="FFFFFF"/>
              </a:solidFill>
              <a:effectLst>
                <a:outerShdw blurRad="38100" dist="38100" dir="2700000" algn="tl">
                  <a:srgbClr val="000000">
                    <a:alpha val="43137"/>
                  </a:srgbClr>
                </a:outerShdw>
              </a:effectLst>
            </a:endParaRPr>
          </a:p>
        </p:txBody>
      </p:sp>
      <p:sp>
        <p:nvSpPr>
          <p:cNvPr id="8" name="Text Box 11"/>
          <p:cNvSpPr txBox="1">
            <a:spLocks noChangeArrowheads="1"/>
          </p:cNvSpPr>
          <p:nvPr/>
        </p:nvSpPr>
        <p:spPr bwMode="auto">
          <a:xfrm>
            <a:off x="4573859" y="1676400"/>
            <a:ext cx="4343400" cy="1384995"/>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“I’d as soon pray to God with machinery as to sing to God with machinery.”</a:t>
            </a:r>
          </a:p>
        </p:txBody>
      </p:sp>
      <p:pic>
        <p:nvPicPr>
          <p:cNvPr id="83970" name="Picture 2" descr="http://www.spurgeon.org/images/spurgn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34" y="1039459"/>
            <a:ext cx="3609634" cy="429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16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8" name="Text Box 11"/>
          <p:cNvSpPr txBox="1">
            <a:spLocks noChangeArrowheads="1"/>
          </p:cNvSpPr>
          <p:nvPr/>
        </p:nvSpPr>
        <p:spPr bwMode="auto">
          <a:xfrm>
            <a:off x="4573859" y="1676400"/>
            <a:ext cx="4343400" cy="3108543"/>
          </a:xfrm>
          <a:prstGeom prst="rect">
            <a:avLst/>
          </a:prstGeom>
          <a:solidFill>
            <a:srgbClr val="FFFFFF">
              <a:alpha val="74902"/>
            </a:srgbClr>
          </a:solidFill>
          <a:ln>
            <a:noFill/>
          </a:ln>
          <a:effectLst/>
        </p:spPr>
        <p:txBody>
          <a:bodyPr wrap="square">
            <a:spAutoFit/>
          </a:bodyPr>
          <a:lstStyle/>
          <a:p>
            <a:pPr>
              <a:spcBef>
                <a:spcPct val="50000"/>
              </a:spcBef>
            </a:pPr>
            <a:r>
              <a:rPr lang="en-US" sz="2800" b="1" dirty="0">
                <a:solidFill>
                  <a:srgbClr val="000000"/>
                </a:solidFill>
                <a:effectLst>
                  <a:outerShdw blurRad="38100" dist="38100" dir="2700000" algn="tl">
                    <a:srgbClr val="C0C0C0"/>
                  </a:outerShdw>
                </a:effectLst>
                <a:latin typeface="Times New Roman" pitchFamily="18" charset="0"/>
                <a:cs typeface="Times New Roman" pitchFamily="18" charset="0"/>
              </a:rPr>
              <a:t>“For years the Baptists fought the introduction of instrumental music into the churches . . . Installation of the organ brought serious difficulties in many churches.” </a:t>
            </a:r>
          </a:p>
        </p:txBody>
      </p:sp>
      <p:pic>
        <p:nvPicPr>
          <p:cNvPr id="6" name="Picture 7" descr="http://t2.gstatic.com/images?q=tbn:ANd9GcQqqJ0aM-geKcuApFSvX8eVzwc4kcKPVeTXq4Nx7JIoEfetdnMkCQ&amp;t=1"/>
          <p:cNvPicPr>
            <a:picLocks noChangeAspect="1" noChangeArrowheads="1"/>
          </p:cNvPicPr>
          <p:nvPr/>
        </p:nvPicPr>
        <p:blipFill rotWithShape="1">
          <a:blip r:embed="rId3">
            <a:extLst>
              <a:ext uri="{28A0092B-C50C-407E-A947-70E740481C1C}">
                <a14:useLocalDpi xmlns:a14="http://schemas.microsoft.com/office/drawing/2010/main" val="0"/>
              </a:ext>
            </a:extLst>
          </a:blip>
          <a:srcRect l="15908" r="15499"/>
          <a:stretch/>
        </p:blipFill>
        <p:spPr bwMode="auto">
          <a:xfrm>
            <a:off x="533134" y="869091"/>
            <a:ext cx="3389971" cy="4942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134" y="4419600"/>
            <a:ext cx="3389971" cy="400110"/>
          </a:xfrm>
          <a:prstGeom prst="rect">
            <a:avLst/>
          </a:prstGeom>
          <a:solidFill>
            <a:schemeClr val="tx1"/>
          </a:solidFill>
        </p:spPr>
        <p:txBody>
          <a:bodyPr wrap="square" rtlCol="0">
            <a:spAutoFit/>
          </a:bodyPr>
          <a:lstStyle/>
          <a:p>
            <a:pPr algn="ctr"/>
            <a:r>
              <a:rPr lang="en-US" sz="2000" b="1" dirty="0" smtClean="0">
                <a:solidFill>
                  <a:srgbClr val="FFFFFF"/>
                </a:solidFill>
                <a:effectLst>
                  <a:outerShdw blurRad="38100" dist="38100" dir="2700000" algn="tl">
                    <a:srgbClr val="000000">
                      <a:alpha val="43137"/>
                    </a:srgbClr>
                  </a:outerShdw>
                </a:effectLst>
              </a:rPr>
              <a:t>Walter Brownlow Posey</a:t>
            </a:r>
            <a:endParaRPr lang="en-US" sz="2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127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179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rPr>
              <a:t>What Others Have Said about Music in Worship</a:t>
            </a:r>
          </a:p>
        </p:txBody>
      </p:sp>
      <p:sp>
        <p:nvSpPr>
          <p:cNvPr id="8" name="Text Box 11"/>
          <p:cNvSpPr txBox="1">
            <a:spLocks noChangeArrowheads="1"/>
          </p:cNvSpPr>
          <p:nvPr/>
        </p:nvSpPr>
        <p:spPr bwMode="auto">
          <a:xfrm>
            <a:off x="4114800" y="1143000"/>
            <a:ext cx="4813610" cy="5262979"/>
          </a:xfrm>
          <a:prstGeom prst="rect">
            <a:avLst/>
          </a:prstGeom>
          <a:solidFill>
            <a:srgbClr val="FFFFFF">
              <a:alpha val="74902"/>
            </a:srgbClr>
          </a:solidFill>
          <a:ln>
            <a:noFill/>
          </a:ln>
          <a:effectLst/>
        </p:spPr>
        <p:txBody>
          <a:bodyPr wrap="square">
            <a:spAutoFit/>
          </a:bodyPr>
          <a:lstStyle/>
          <a:p>
            <a:r>
              <a:rPr lang="en-US" sz="2800" b="1" u="sng" dirty="0" smtClean="0"/>
              <a:t>L. L. Pinkerton </a:t>
            </a:r>
            <a:r>
              <a:rPr lang="en-US" sz="2800" b="1" dirty="0" smtClean="0"/>
              <a:t>introduced this melodeon into worship. In caused so much trouble in Midway that Adam Hibler, an elder of the church, removed the “instrument of Satan” from the church late one night with the assistance of a servant who passed it out to Hibler through a window.</a:t>
            </a:r>
            <a:endParaRPr lang="en-US" sz="2800" b="1" dirty="0"/>
          </a:p>
        </p:txBody>
      </p:sp>
      <p:sp>
        <p:nvSpPr>
          <p:cNvPr id="7" name="TextBox 6"/>
          <p:cNvSpPr txBox="1"/>
          <p:nvPr/>
        </p:nvSpPr>
        <p:spPr>
          <a:xfrm>
            <a:off x="627830" y="3774489"/>
            <a:ext cx="3501838" cy="461665"/>
          </a:xfrm>
          <a:prstGeom prst="rect">
            <a:avLst/>
          </a:prstGeom>
          <a:solidFill>
            <a:schemeClr val="tx1"/>
          </a:solid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rPr>
              <a:t>Midway, Kentucky</a:t>
            </a:r>
            <a:endParaRPr lang="en-US" sz="2400" b="1" dirty="0">
              <a:solidFill>
                <a:srgbClr val="FFFFFF"/>
              </a:solidFill>
              <a:effectLst>
                <a:outerShdw blurRad="38100" dist="38100" dir="2700000" algn="tl">
                  <a:srgbClr val="000000">
                    <a:alpha val="43137"/>
                  </a:srgbClr>
                </a:outerShdw>
              </a:effectLst>
            </a:endParaRPr>
          </a:p>
        </p:txBody>
      </p:sp>
      <p:pic>
        <p:nvPicPr>
          <p:cNvPr id="84994" name="Picture 2" descr="http://www.plainbibleteaching.com/wp-content/uploads/2011/03/midway-melod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30" y="678863"/>
            <a:ext cx="3501838" cy="3095626"/>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ttp://www.therestorationmovement.com/images3/pinkerton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830" y="4236154"/>
            <a:ext cx="1962970" cy="2545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89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600200"/>
            <a:ext cx="4114800" cy="3046988"/>
          </a:xfrm>
          <a:prstGeom prst="rect">
            <a:avLst/>
          </a:prstGeom>
          <a:noFill/>
        </p:spPr>
        <p:txBody>
          <a:bodyPr wrap="square" rtlCol="0">
            <a:spAutoFit/>
          </a:bodyPr>
          <a:lstStyle/>
          <a:p>
            <a:r>
              <a:rPr lang="en-US" sz="2400" b="1" dirty="0" smtClean="0">
                <a:latin typeface="Arial" pitchFamily="34" charset="0"/>
                <a:cs typeface="Arial" pitchFamily="34" charset="0"/>
              </a:rPr>
              <a:t>“. . . though </a:t>
            </a:r>
            <a:r>
              <a:rPr lang="en-US" sz="2400" b="1" dirty="0">
                <a:latin typeface="Arial" pitchFamily="34" charset="0"/>
                <a:cs typeface="Arial" pitchFamily="34" charset="0"/>
              </a:rPr>
              <a:t>He was a Son, yet He learned obedience by the things which He suffered. </a:t>
            </a:r>
            <a:r>
              <a:rPr lang="en-US" sz="2400" b="1" dirty="0" smtClean="0">
                <a:latin typeface="Arial" pitchFamily="34" charset="0"/>
                <a:cs typeface="Arial" pitchFamily="34" charset="0"/>
              </a:rPr>
              <a:t>And </a:t>
            </a:r>
            <a:r>
              <a:rPr lang="en-US" sz="2400" b="1" dirty="0">
                <a:latin typeface="Arial" pitchFamily="34" charset="0"/>
                <a:cs typeface="Arial" pitchFamily="34" charset="0"/>
              </a:rPr>
              <a:t>having been perfected, He became the author of eternal salvation to all who obey </a:t>
            </a:r>
            <a:r>
              <a:rPr lang="en-US" sz="2400" b="1" dirty="0" smtClean="0">
                <a:latin typeface="Arial" pitchFamily="34" charset="0"/>
                <a:cs typeface="Arial" pitchFamily="34" charset="0"/>
              </a:rPr>
              <a:t>Him . . .”</a:t>
            </a:r>
          </a:p>
          <a:p>
            <a:pPr algn="ctr"/>
            <a:r>
              <a:rPr lang="en-US" sz="2400" b="1" dirty="0" smtClean="0">
                <a:latin typeface="Arial" pitchFamily="34" charset="0"/>
                <a:cs typeface="Arial" pitchFamily="34" charset="0"/>
              </a:rPr>
              <a:t>(Hebrews 5:8-9)</a:t>
            </a:r>
            <a:endParaRPr lang="en-US" sz="2400" b="1" dirty="0">
              <a:latin typeface="Arial" pitchFamily="34" charset="0"/>
              <a:cs typeface="Arial" pitchFamily="34" charset="0"/>
            </a:endParaRPr>
          </a:p>
        </p:txBody>
      </p:sp>
      <p:sp>
        <p:nvSpPr>
          <p:cNvPr id="3" name="TextBox 2"/>
          <p:cNvSpPr txBox="1"/>
          <p:nvPr/>
        </p:nvSpPr>
        <p:spPr>
          <a:xfrm>
            <a:off x="457200" y="1600200"/>
            <a:ext cx="4114800" cy="3046988"/>
          </a:xfrm>
          <a:prstGeom prst="rect">
            <a:avLst/>
          </a:prstGeom>
          <a:noFill/>
        </p:spPr>
        <p:txBody>
          <a:bodyPr wrap="square" rtlCol="0">
            <a:spAutoFit/>
          </a:bodyPr>
          <a:lstStyle/>
          <a:p>
            <a:r>
              <a:rPr lang="en-US" sz="2400" b="1" dirty="0" smtClean="0">
                <a:latin typeface="Arial" pitchFamily="34" charset="0"/>
                <a:cs typeface="Arial" pitchFamily="34" charset="0"/>
              </a:rPr>
              <a:t>“. . . though </a:t>
            </a:r>
            <a:r>
              <a:rPr lang="en-US" sz="2400" b="1" dirty="0">
                <a:latin typeface="Arial" pitchFamily="34" charset="0"/>
                <a:cs typeface="Arial" pitchFamily="34" charset="0"/>
              </a:rPr>
              <a:t>He was a Son, yet He learned obedience by the things which He suffered. </a:t>
            </a:r>
            <a:r>
              <a:rPr lang="en-US" sz="2400" b="1" dirty="0" smtClean="0">
                <a:latin typeface="Arial" pitchFamily="34" charset="0"/>
                <a:cs typeface="Arial" pitchFamily="34" charset="0"/>
              </a:rPr>
              <a:t>And </a:t>
            </a:r>
            <a:r>
              <a:rPr lang="en-US" sz="2400" b="1" dirty="0">
                <a:latin typeface="Arial" pitchFamily="34" charset="0"/>
                <a:cs typeface="Arial" pitchFamily="34" charset="0"/>
              </a:rPr>
              <a:t>having been perfected, </a:t>
            </a:r>
            <a:r>
              <a:rPr lang="en-US" sz="24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He became the author of eternal salvation to all who obey </a:t>
            </a:r>
            <a:r>
              <a:rPr lang="en-US" sz="24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Him </a:t>
            </a:r>
            <a:r>
              <a:rPr lang="en-US" sz="2400" b="1" dirty="0" smtClean="0">
                <a:latin typeface="Arial" pitchFamily="34" charset="0"/>
                <a:cs typeface="Arial" pitchFamily="34" charset="0"/>
              </a:rPr>
              <a:t>. . .”</a:t>
            </a:r>
          </a:p>
          <a:p>
            <a:pPr algn="ctr"/>
            <a:r>
              <a:rPr lang="en-US" sz="2400" b="1" dirty="0" smtClean="0">
                <a:latin typeface="Arial" pitchFamily="34" charset="0"/>
                <a:cs typeface="Arial" pitchFamily="34" charset="0"/>
              </a:rPr>
              <a:t>(Hebrews 5:8-9)</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121720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764024"/>
            <a:ext cx="9144000" cy="6093976"/>
          </a:xfrm>
          <a:prstGeom prst="rect">
            <a:avLst/>
          </a:prstGeom>
          <a:noFill/>
        </p:spPr>
        <p:txBody>
          <a:bodyPr wrap="square" rtlCol="0">
            <a:spAutoFit/>
          </a:bodyPr>
          <a:lstStyle/>
          <a:p>
            <a:r>
              <a:rPr lang="en-US" sz="3000" b="1" i="1" baseline="30000" dirty="0">
                <a:solidFill>
                  <a:srgbClr val="FF0000"/>
                </a:solidFill>
                <a:latin typeface="Arial" pitchFamily="34" charset="0"/>
                <a:cs typeface="Arial" pitchFamily="34" charset="0"/>
              </a:rPr>
              <a:t>46</a:t>
            </a:r>
            <a:r>
              <a:rPr lang="en-US" sz="3000" b="1" baseline="30000" dirty="0">
                <a:latin typeface="Arial" pitchFamily="34" charset="0"/>
                <a:cs typeface="Arial" pitchFamily="34" charset="0"/>
              </a:rPr>
              <a:t> </a:t>
            </a:r>
            <a:r>
              <a:rPr lang="en-US" sz="3000" b="1" dirty="0" smtClean="0">
                <a:latin typeface="Arial" pitchFamily="34" charset="0"/>
                <a:cs typeface="Arial" pitchFamily="34" charset="0"/>
              </a:rPr>
              <a:t>But </a:t>
            </a:r>
            <a:r>
              <a:rPr lang="en-US" sz="3000" b="1" dirty="0">
                <a:latin typeface="Arial" pitchFamily="34" charset="0"/>
                <a:cs typeface="Arial" pitchFamily="34" charset="0"/>
              </a:rPr>
              <a:t>why do you call Me </a:t>
            </a:r>
            <a:r>
              <a:rPr lang="en-US" sz="3000" b="1" dirty="0" smtClean="0">
                <a:latin typeface="Arial" pitchFamily="34" charset="0"/>
                <a:cs typeface="Arial" pitchFamily="34" charset="0"/>
              </a:rPr>
              <a:t>Lord</a:t>
            </a:r>
            <a:r>
              <a:rPr lang="en-US" sz="3000" b="1" dirty="0">
                <a:latin typeface="Arial" pitchFamily="34" charset="0"/>
                <a:cs typeface="Arial" pitchFamily="34" charset="0"/>
              </a:rPr>
              <a:t>, Lord</a:t>
            </a:r>
            <a:r>
              <a:rPr lang="en-US" sz="3000" b="1" dirty="0" smtClean="0">
                <a:latin typeface="Arial" pitchFamily="34" charset="0"/>
                <a:cs typeface="Arial" pitchFamily="34" charset="0"/>
              </a:rPr>
              <a:t>, </a:t>
            </a:r>
            <a:r>
              <a:rPr lang="en-US" sz="3000" b="1" dirty="0">
                <a:latin typeface="Arial" pitchFamily="34" charset="0"/>
                <a:cs typeface="Arial" pitchFamily="34" charset="0"/>
              </a:rPr>
              <a:t>and not do the things which I say? </a:t>
            </a:r>
            <a:r>
              <a:rPr lang="en-US" sz="3000" b="1" i="1" baseline="30000" dirty="0">
                <a:solidFill>
                  <a:srgbClr val="FF0000"/>
                </a:solidFill>
                <a:latin typeface="Arial" pitchFamily="34" charset="0"/>
                <a:cs typeface="Arial" pitchFamily="34" charset="0"/>
              </a:rPr>
              <a:t>47</a:t>
            </a:r>
            <a:r>
              <a:rPr lang="en-US" sz="3000" b="1" baseline="30000" dirty="0">
                <a:latin typeface="Arial" pitchFamily="34" charset="0"/>
                <a:cs typeface="Arial" pitchFamily="34" charset="0"/>
              </a:rPr>
              <a:t> </a:t>
            </a:r>
            <a:r>
              <a:rPr lang="en-US" sz="3000" b="1" dirty="0">
                <a:latin typeface="Arial" pitchFamily="34" charset="0"/>
                <a:cs typeface="Arial" pitchFamily="34" charset="0"/>
              </a:rPr>
              <a:t>Whoever comes to Me, and hears My sayings and does them, I will show you whom he is like: </a:t>
            </a:r>
            <a:r>
              <a:rPr lang="en-US" sz="3000" b="1" i="1" baseline="30000" dirty="0">
                <a:solidFill>
                  <a:srgbClr val="FF0000"/>
                </a:solidFill>
                <a:latin typeface="Arial" pitchFamily="34" charset="0"/>
                <a:cs typeface="Arial" pitchFamily="34" charset="0"/>
              </a:rPr>
              <a:t>48 </a:t>
            </a:r>
            <a:r>
              <a:rPr lang="en-US" sz="3000" b="1" dirty="0">
                <a:latin typeface="Arial" pitchFamily="34" charset="0"/>
                <a:cs typeface="Arial" pitchFamily="34" charset="0"/>
              </a:rPr>
              <a:t>He is like a man building a house, who dug deep and laid the foundation on the rock. And when the flood arose, the stream beat vehemently against that house, and could not shake it, for it was founded on the rock</a:t>
            </a:r>
            <a:r>
              <a:rPr lang="en-US" sz="3000" b="1" dirty="0" smtClean="0">
                <a:latin typeface="Arial" pitchFamily="34" charset="0"/>
                <a:cs typeface="Arial" pitchFamily="34" charset="0"/>
              </a:rPr>
              <a:t>. </a:t>
            </a:r>
            <a:r>
              <a:rPr lang="en-US" sz="3000" b="1" i="1" baseline="30000" dirty="0">
                <a:solidFill>
                  <a:srgbClr val="FF0000"/>
                </a:solidFill>
                <a:latin typeface="Arial" pitchFamily="34" charset="0"/>
                <a:cs typeface="Arial" pitchFamily="34" charset="0"/>
              </a:rPr>
              <a:t>49 </a:t>
            </a:r>
            <a:r>
              <a:rPr lang="en-US" sz="3000" b="1" dirty="0">
                <a:latin typeface="Arial" pitchFamily="34" charset="0"/>
                <a:cs typeface="Arial" pitchFamily="34" charset="0"/>
              </a:rPr>
              <a:t>But he who heard and did nothing is like a man who built a house on the earth without a foundation, against which the stream beat vehemently; and immediately it fell</a:t>
            </a:r>
            <a:r>
              <a:rPr lang="en-US" sz="3000" b="1" dirty="0" smtClean="0">
                <a:latin typeface="Arial" pitchFamily="34" charset="0"/>
                <a:cs typeface="Arial" pitchFamily="34" charset="0"/>
              </a:rPr>
              <a:t>. </a:t>
            </a:r>
            <a:r>
              <a:rPr lang="en-US" sz="3000" b="1" dirty="0">
                <a:latin typeface="Arial" pitchFamily="34" charset="0"/>
                <a:cs typeface="Arial" pitchFamily="34" charset="0"/>
              </a:rPr>
              <a:t>And the ruin of that house was great</a:t>
            </a:r>
            <a:r>
              <a:rPr lang="en-US" sz="3000" b="1" dirty="0" smtClean="0">
                <a:latin typeface="Arial" pitchFamily="34" charset="0"/>
                <a:cs typeface="Arial" pitchFamily="34" charset="0"/>
              </a:rPr>
              <a:t>.</a:t>
            </a:r>
            <a:endParaRPr lang="en-US" sz="3000" b="1" dirty="0">
              <a:latin typeface="Arial" pitchFamily="34" charset="0"/>
              <a:cs typeface="Arial" pitchFamily="34" charset="0"/>
            </a:endParaRPr>
          </a:p>
        </p:txBody>
      </p:sp>
      <p:sp>
        <p:nvSpPr>
          <p:cNvPr id="3" name="Rectangle 2"/>
          <p:cNvSpPr/>
          <p:nvPr/>
        </p:nvSpPr>
        <p:spPr>
          <a:xfrm>
            <a:off x="1704869" y="0"/>
            <a:ext cx="57342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Luke 6:46-49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02761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09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12"/>
          <p:cNvSpPr txBox="1">
            <a:spLocks noChangeArrowheads="1"/>
          </p:cNvSpPr>
          <p:nvPr/>
        </p:nvSpPr>
        <p:spPr bwMode="auto">
          <a:xfrm>
            <a:off x="0" y="-802"/>
            <a:ext cx="4572000" cy="6651821"/>
          </a:xfrm>
          <a:prstGeom prst="rect">
            <a:avLst/>
          </a:prstGeom>
          <a:solidFill>
            <a:srgbClr val="000000">
              <a:alpha val="69804"/>
            </a:srgbClr>
          </a:solidFill>
          <a:ln>
            <a:noFill/>
          </a:ln>
          <a:effectLst>
            <a:softEdge rad="127000"/>
          </a:effectLst>
        </p:spPr>
        <p:txBody>
          <a:bodyPr wrap="square">
            <a:spAutoFit/>
          </a:bodyPr>
          <a:lstStyle/>
          <a:p>
            <a:pPr>
              <a:lnSpc>
                <a:spcPct val="150000"/>
              </a:lnSpc>
              <a:spcBef>
                <a:spcPct val="50000"/>
              </a:spcBef>
            </a:pPr>
            <a:r>
              <a:rPr lang="en-US" sz="3200" b="1" dirty="0">
                <a:solidFill>
                  <a:schemeClr val="bg1"/>
                </a:solidFill>
                <a:latin typeface="Times New Roman" pitchFamily="18" charset="0"/>
              </a:rPr>
              <a:t>Can’t Afford one</a:t>
            </a:r>
          </a:p>
          <a:p>
            <a:pPr>
              <a:lnSpc>
                <a:spcPct val="150000"/>
              </a:lnSpc>
              <a:spcBef>
                <a:spcPct val="50000"/>
              </a:spcBef>
            </a:pPr>
            <a:r>
              <a:rPr lang="en-US" sz="3200" b="1" dirty="0">
                <a:solidFill>
                  <a:schemeClr val="bg1"/>
                </a:solidFill>
                <a:latin typeface="Times New Roman" pitchFamily="18" charset="0"/>
              </a:rPr>
              <a:t>Don’t Like the Sound</a:t>
            </a:r>
          </a:p>
          <a:p>
            <a:pPr>
              <a:lnSpc>
                <a:spcPct val="150000"/>
              </a:lnSpc>
              <a:spcBef>
                <a:spcPct val="50000"/>
              </a:spcBef>
            </a:pPr>
            <a:r>
              <a:rPr lang="en-US" sz="3200" b="1" dirty="0">
                <a:solidFill>
                  <a:schemeClr val="bg1"/>
                </a:solidFill>
                <a:latin typeface="Times New Roman" pitchFamily="18" charset="0"/>
              </a:rPr>
              <a:t>No one Able to Play</a:t>
            </a:r>
          </a:p>
          <a:p>
            <a:pPr>
              <a:lnSpc>
                <a:spcPct val="150000"/>
              </a:lnSpc>
              <a:spcBef>
                <a:spcPct val="50000"/>
              </a:spcBef>
            </a:pPr>
            <a:r>
              <a:rPr lang="en-US" sz="3200" b="1" dirty="0">
                <a:solidFill>
                  <a:schemeClr val="bg1"/>
                </a:solidFill>
                <a:latin typeface="Times New Roman" pitchFamily="18" charset="0"/>
              </a:rPr>
              <a:t>Our Particular Creed</a:t>
            </a:r>
          </a:p>
          <a:p>
            <a:pPr>
              <a:lnSpc>
                <a:spcPct val="150000"/>
              </a:lnSpc>
              <a:spcBef>
                <a:spcPct val="50000"/>
              </a:spcBef>
            </a:pPr>
            <a:r>
              <a:rPr lang="en-US" sz="3200" b="1" dirty="0">
                <a:solidFill>
                  <a:schemeClr val="bg1"/>
                </a:solidFill>
                <a:latin typeface="Times New Roman" pitchFamily="18" charset="0"/>
              </a:rPr>
              <a:t>Don’t Believe in Music</a:t>
            </a:r>
          </a:p>
          <a:p>
            <a:pPr>
              <a:lnSpc>
                <a:spcPct val="150000"/>
              </a:lnSpc>
              <a:spcBef>
                <a:spcPct val="50000"/>
              </a:spcBef>
            </a:pPr>
            <a:r>
              <a:rPr lang="en-US" sz="3200" b="1" dirty="0">
                <a:solidFill>
                  <a:schemeClr val="bg1"/>
                </a:solidFill>
                <a:latin typeface="Times New Roman" pitchFamily="18" charset="0"/>
              </a:rPr>
              <a:t>Wish to be Different</a:t>
            </a:r>
          </a:p>
          <a:p>
            <a:pPr>
              <a:lnSpc>
                <a:spcPct val="150000"/>
              </a:lnSpc>
              <a:spcBef>
                <a:spcPct val="50000"/>
              </a:spcBef>
            </a:pPr>
            <a:r>
              <a:rPr lang="en-US" sz="3200" b="1" dirty="0">
                <a:solidFill>
                  <a:schemeClr val="bg1"/>
                </a:solidFill>
                <a:latin typeface="Times New Roman" pitchFamily="18" charset="0"/>
              </a:rPr>
              <a:t>Just Argumentative </a:t>
            </a:r>
          </a:p>
        </p:txBody>
      </p:sp>
      <p:sp>
        <p:nvSpPr>
          <p:cNvPr id="3" name="TextBox 2"/>
          <p:cNvSpPr txBox="1"/>
          <p:nvPr/>
        </p:nvSpPr>
        <p:spPr>
          <a:xfrm>
            <a:off x="4267200" y="3429000"/>
            <a:ext cx="4572000" cy="3170099"/>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3">
                <a:satMod val="175000"/>
                <a:alpha val="40000"/>
              </a:schemeClr>
            </a:glow>
          </a:effectLst>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Why don’t</a:t>
            </a:r>
          </a:p>
          <a:p>
            <a:pPr algn="ctr"/>
            <a:r>
              <a:rPr lang="en-US" sz="4000" b="1" dirty="0" smtClean="0">
                <a:solidFill>
                  <a:schemeClr val="bg1"/>
                </a:solidFill>
                <a:effectLst>
                  <a:outerShdw blurRad="38100" dist="38100" dir="2700000" algn="tl">
                    <a:srgbClr val="000000">
                      <a:alpha val="43137"/>
                    </a:srgbClr>
                  </a:outerShdw>
                </a:effectLst>
                <a:latin typeface="Copperplate Gothic Bold" pitchFamily="34" charset="0"/>
              </a:rPr>
              <a:t>you use instruments of music in your Worship?</a:t>
            </a:r>
            <a:endParaRPr lang="en-US" sz="4000" b="1" dirty="0">
              <a:solidFill>
                <a:schemeClr val="bg1"/>
              </a:solidFill>
              <a:effectLst>
                <a:outerShdw blurRad="38100" dist="38100" dir="2700000" algn="tl">
                  <a:srgbClr val="000000">
                    <a:alpha val="43137"/>
                  </a:srgbClr>
                </a:outerShdw>
              </a:effectLst>
              <a:latin typeface="Copperplate Gothic 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wipe(up)">
                                      <p:cBhvr>
                                        <p:cTn id="15" dur="2000"/>
                                        <p:tgtEl>
                                          <p:spTgt spid="17">
                                            <p:bg/>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20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left)">
                                      <p:cBhvr>
                                        <p:cTn id="24" dur="20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wipe(left)">
                                      <p:cBhvr>
                                        <p:cTn id="29" dur="20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wipe(left)">
                                      <p:cBhvr>
                                        <p:cTn id="34" dur="2000"/>
                                        <p:tgtEl>
                                          <p:spTgt spid="1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wipe(left)">
                                      <p:cBhvr>
                                        <p:cTn id="39" dur="2000"/>
                                        <p:tgtEl>
                                          <p:spTgt spid="1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xEl>
                                              <p:pRg st="5" end="5"/>
                                            </p:txEl>
                                          </p:spTgt>
                                        </p:tgtEl>
                                        <p:attrNameLst>
                                          <p:attrName>style.visibility</p:attrName>
                                        </p:attrNameLst>
                                      </p:cBhvr>
                                      <p:to>
                                        <p:strVal val="visible"/>
                                      </p:to>
                                    </p:set>
                                    <p:animEffect transition="in" filter="wipe(left)">
                                      <p:cBhvr>
                                        <p:cTn id="44" dur="2000"/>
                                        <p:tgtEl>
                                          <p:spTgt spid="1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wipe(left)">
                                      <p:cBhvr>
                                        <p:cTn id="49" dur="2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5"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152400" y="102220"/>
            <a:ext cx="5410200" cy="2640980"/>
          </a:xfrm>
          <a:prstGeom prst="wedgeEllipseCallout">
            <a:avLst>
              <a:gd name="adj1" fmla="val 99950"/>
              <a:gd name="adj2" fmla="val 113303"/>
            </a:avLst>
          </a:prstGeom>
          <a:solidFill>
            <a:srgbClr val="FFFFFF">
              <a:alpha val="69804"/>
            </a:srgbClr>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rPr>
              <a:t>All we can know about </a:t>
            </a:r>
            <a:r>
              <a:rPr kumimoji="0" lang="en-US" sz="2800" b="1" i="0" u="sng"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rPr>
              <a:t>music</a:t>
            </a:r>
            <a:r>
              <a:rPr kumimoji="0" lang="en-US" sz="2800" b="1" i="0" u="sng" strike="noStrike" cap="none" normalizeH="0" dirty="0" smtClean="0">
                <a:ln>
                  <a:noFill/>
                </a:ln>
                <a:effectLst>
                  <a:outerShdw blurRad="38100" dist="38100" dir="2700000" algn="tl">
                    <a:srgbClr val="000000">
                      <a:alpha val="43137"/>
                    </a:srgbClr>
                  </a:outerShdw>
                </a:effectLst>
                <a:latin typeface="Narkisim" pitchFamily="34" charset="-79"/>
                <a:cs typeface="Narkisim" pitchFamily="34" charset="-79"/>
              </a:rPr>
              <a:t> in worship</a:t>
            </a:r>
            <a:r>
              <a:rPr kumimoji="0" lang="en-US" sz="2800" b="1" i="0" u="none" strike="noStrike" cap="none" normalizeH="0" dirty="0" smtClean="0">
                <a:ln>
                  <a:noFill/>
                </a:ln>
                <a:effectLst>
                  <a:outerShdw blurRad="38100" dist="38100" dir="2700000" algn="tl">
                    <a:srgbClr val="000000">
                      <a:alpha val="43137"/>
                    </a:srgbClr>
                  </a:outerShdw>
                </a:effectLst>
                <a:latin typeface="Narkisim" pitchFamily="34" charset="-79"/>
                <a:cs typeface="Narkisim" pitchFamily="34" charset="-79"/>
              </a:rPr>
              <a:t>, or any religious subject, is by consulting the Bible!</a:t>
            </a:r>
            <a:endParaRPr kumimoji="0" lang="en-US" sz="2800" b="1" i="0" u="none" strike="noStrike" cap="none" normalizeH="0" baseline="0" dirty="0" smtClean="0">
              <a:ln>
                <a:noFill/>
              </a:ln>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584623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a:solidFill>
                  <a:schemeClr val="bg1"/>
                </a:solidFill>
                <a:effectLst>
                  <a:outerShdw blurRad="38100" dist="38100" dir="2700000" algn="tl">
                    <a:srgbClr val="C0C0C0"/>
                  </a:outerShdw>
                </a:effectLst>
              </a:rPr>
              <a:t>Cain – Gen 4:3-5</a:t>
            </a:r>
            <a:r>
              <a:rPr lang="en-US" sz="3600" dirty="0">
                <a:solidFill>
                  <a:schemeClr val="bg1"/>
                </a:solidFill>
              </a:rPr>
              <a:t> </a:t>
            </a: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spcBef>
                <a:spcPct val="50000"/>
              </a:spcBef>
            </a:pPr>
            <a:r>
              <a:rPr lang="en-US" sz="2800" b="1" dirty="0">
                <a:solidFill>
                  <a:schemeClr val="bg1"/>
                </a:solidFill>
                <a:effectLst>
                  <a:outerShdw blurRad="38100" dist="38100" dir="2700000" algn="tl">
                    <a:srgbClr val="C0C0C0"/>
                  </a:outerShdw>
                </a:effectLst>
                <a:latin typeface="Times New Roman" pitchFamily="18" charset="0"/>
              </a:rPr>
              <a:t>Cain disobeyed God and his worship was rejected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8418"/>
            <a:ext cx="4542263" cy="5649581"/>
          </a:xfrm>
          <a:prstGeom prst="rect">
            <a:avLst/>
          </a:prstGeom>
          <a:ln>
            <a:noFill/>
          </a:ln>
          <a:effectLst>
            <a:softEdge rad="112500"/>
          </a:effectLst>
        </p:spPr>
      </p:pic>
    </p:spTree>
    <p:extLst>
      <p:ext uri="{BB962C8B-B14F-4D97-AF65-F5344CB8AC3E}">
        <p14:creationId xmlns:p14="http://schemas.microsoft.com/office/powerpoint/2010/main" val="3238620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p:cTn id="12" dur="3000" fill="hold"/>
                                        <p:tgtEl>
                                          <p:spTgt spid="41989"/>
                                        </p:tgtEl>
                                        <p:attrNameLst>
                                          <p:attrName>ppt_w</p:attrName>
                                        </p:attrNameLst>
                                      </p:cBhvr>
                                      <p:tavLst>
                                        <p:tav tm="0">
                                          <p:val>
                                            <p:fltVal val="0"/>
                                          </p:val>
                                        </p:tav>
                                        <p:tav tm="100000">
                                          <p:val>
                                            <p:strVal val="#ppt_w"/>
                                          </p:val>
                                        </p:tav>
                                      </p:tavLst>
                                    </p:anim>
                                    <p:anim calcmode="lin" valueType="num">
                                      <p:cBhvr>
                                        <p:cTn id="13" dur="3000" fill="hold"/>
                                        <p:tgtEl>
                                          <p:spTgt spid="41989"/>
                                        </p:tgtEl>
                                        <p:attrNameLst>
                                          <p:attrName>ppt_h</p:attrName>
                                        </p:attrNameLst>
                                      </p:cBhvr>
                                      <p:tavLst>
                                        <p:tav tm="0">
                                          <p:val>
                                            <p:fltVal val="0"/>
                                          </p:val>
                                        </p:tav>
                                        <p:tav tm="100000">
                                          <p:val>
                                            <p:strVal val="#ppt_h"/>
                                          </p:val>
                                        </p:tav>
                                      </p:tavLst>
                                    </p:anim>
                                    <p:animEffect transition="in" filter="fade">
                                      <p:cBhvr>
                                        <p:cTn id="14" dur="3000"/>
                                        <p:tgtEl>
                                          <p:spTgt spid="4198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990"/>
                                        </p:tgtEl>
                                        <p:attrNameLst>
                                          <p:attrName>style.visibility</p:attrName>
                                        </p:attrNameLst>
                                      </p:cBhvr>
                                      <p:to>
                                        <p:strVal val="visible"/>
                                      </p:to>
                                    </p:set>
                                    <p:anim calcmode="lin" valueType="num">
                                      <p:cBhvr>
                                        <p:cTn id="19" dur="2000" fill="hold"/>
                                        <p:tgtEl>
                                          <p:spTgt spid="41990"/>
                                        </p:tgtEl>
                                        <p:attrNameLst>
                                          <p:attrName>ppt_w</p:attrName>
                                        </p:attrNameLst>
                                      </p:cBhvr>
                                      <p:tavLst>
                                        <p:tav tm="0">
                                          <p:val>
                                            <p:fltVal val="0"/>
                                          </p:val>
                                        </p:tav>
                                        <p:tav tm="100000">
                                          <p:val>
                                            <p:strVal val="#ppt_w"/>
                                          </p:val>
                                        </p:tav>
                                      </p:tavLst>
                                    </p:anim>
                                    <p:anim calcmode="lin" valueType="num">
                                      <p:cBhvr>
                                        <p:cTn id="20" dur="2000" fill="hold"/>
                                        <p:tgtEl>
                                          <p:spTgt spid="41990"/>
                                        </p:tgtEl>
                                        <p:attrNameLst>
                                          <p:attrName>ppt_h</p:attrName>
                                        </p:attrNameLst>
                                      </p:cBhvr>
                                      <p:tavLst>
                                        <p:tav tm="0">
                                          <p:val>
                                            <p:fltVal val="0"/>
                                          </p:val>
                                        </p:tav>
                                        <p:tav tm="100000">
                                          <p:val>
                                            <p:strVal val="#ppt_h"/>
                                          </p:val>
                                        </p:tav>
                                      </p:tavLst>
                                    </p:anim>
                                    <p:animEffect transition="in" filter="fade">
                                      <p:cBhvr>
                                        <p:cTn id="21"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Nadab &amp; Abihu – Lev 10:1-2</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N/A disobeyed </a:t>
            </a:r>
            <a:r>
              <a:rPr lang="en-US" sz="2800" b="1" dirty="0">
                <a:solidFill>
                  <a:srgbClr val="FFFFFF"/>
                </a:solidFill>
                <a:effectLst>
                  <a:outerShdw blurRad="38100" dist="38100" dir="2700000" algn="tl">
                    <a:srgbClr val="C0C0C0"/>
                  </a:outerShdw>
                </a:effectLst>
                <a:latin typeface="Times New Roman" pitchFamily="18" charset="0"/>
              </a:rPr>
              <a:t>God and </a:t>
            </a:r>
            <a:r>
              <a:rPr lang="en-US" sz="2800" b="1" dirty="0" smtClean="0">
                <a:solidFill>
                  <a:srgbClr val="FFFFFF"/>
                </a:solidFill>
                <a:effectLst>
                  <a:outerShdw blurRad="38100" dist="38100" dir="2700000" algn="tl">
                    <a:srgbClr val="C0C0C0"/>
                  </a:outerShdw>
                </a:effectLst>
                <a:latin typeface="Times New Roman" pitchFamily="18" charset="0"/>
              </a:rPr>
              <a:t>were destroyed by fire</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709"/>
          <a:stretch/>
        </p:blipFill>
        <p:spPr>
          <a:xfrm>
            <a:off x="1858" y="1208418"/>
            <a:ext cx="4544122" cy="5649582"/>
          </a:xfrm>
          <a:prstGeom prst="rect">
            <a:avLst/>
          </a:prstGeom>
          <a:ln>
            <a:noFill/>
          </a:ln>
          <a:effectLst>
            <a:softEdge rad="112500"/>
          </a:effectLst>
        </p:spPr>
      </p:pic>
    </p:spTree>
    <p:extLst>
      <p:ext uri="{BB962C8B-B14F-4D97-AF65-F5344CB8AC3E}">
        <p14:creationId xmlns:p14="http://schemas.microsoft.com/office/powerpoint/2010/main" val="1593711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King Saul –           1 </a:t>
            </a:r>
            <a:r>
              <a:rPr lang="en-US" sz="3600" b="1" dirty="0">
                <a:solidFill>
                  <a:srgbClr val="FFFFFF"/>
                </a:solidFill>
                <a:effectLst>
                  <a:outerShdw blurRad="38100" dist="38100" dir="2700000" algn="tl">
                    <a:srgbClr val="C0C0C0"/>
                  </a:outerShdw>
                </a:effectLst>
              </a:rPr>
              <a:t>S</a:t>
            </a:r>
            <a:r>
              <a:rPr lang="en-US" sz="3600" b="1" dirty="0" smtClean="0">
                <a:solidFill>
                  <a:srgbClr val="FFFFFF"/>
                </a:solidFill>
                <a:effectLst>
                  <a:outerShdw blurRad="38100" dist="38100" dir="2700000" algn="tl">
                    <a:srgbClr val="C0C0C0"/>
                  </a:outerShdw>
                </a:effectLst>
              </a:rPr>
              <a:t>am 15:15, 22</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946150"/>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Saul </a:t>
            </a:r>
            <a:r>
              <a:rPr lang="en-US" sz="2800" b="1" dirty="0">
                <a:solidFill>
                  <a:srgbClr val="FFFFFF"/>
                </a:solidFill>
                <a:effectLst>
                  <a:outerShdw blurRad="38100" dist="38100" dir="2700000" algn="tl">
                    <a:srgbClr val="C0C0C0"/>
                  </a:outerShdw>
                </a:effectLst>
                <a:latin typeface="Times New Roman" pitchFamily="18" charset="0"/>
              </a:rPr>
              <a:t>disobeyed God and </a:t>
            </a:r>
            <a:r>
              <a:rPr lang="en-US" sz="2800" b="1" dirty="0" smtClean="0">
                <a:solidFill>
                  <a:srgbClr val="FFFFFF"/>
                </a:solidFill>
                <a:effectLst>
                  <a:outerShdw blurRad="38100" dist="38100" dir="2700000" algn="tl">
                    <a:srgbClr val="C0C0C0"/>
                  </a:outerShdw>
                </a:effectLst>
                <a:latin typeface="Times New Roman" pitchFamily="18" charset="0"/>
              </a:rPr>
              <a:t>lost his kingdom</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486" r="-2"/>
          <a:stretch/>
        </p:blipFill>
        <p:spPr>
          <a:xfrm>
            <a:off x="0" y="1215852"/>
            <a:ext cx="4565032" cy="5660733"/>
          </a:xfrm>
          <a:prstGeom prst="rect">
            <a:avLst/>
          </a:prstGeom>
          <a:ln>
            <a:noFill/>
          </a:ln>
          <a:effectLst>
            <a:softEdge rad="112500"/>
          </a:effectLst>
        </p:spPr>
      </p:pic>
    </p:spTree>
    <p:extLst>
      <p:ext uri="{BB962C8B-B14F-4D97-AF65-F5344CB8AC3E}">
        <p14:creationId xmlns:p14="http://schemas.microsoft.com/office/powerpoint/2010/main" val="3694088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74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76200"/>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rgbClr val="FFFFFF"/>
                </a:solidFill>
                <a:effectLst>
                  <a:outerShdw blurRad="38100" dist="38100" dir="2700000" algn="tl">
                    <a:srgbClr val="C0C0C0"/>
                  </a:outerShdw>
                </a:effectLst>
                <a:latin typeface="Times New Roman" pitchFamily="18" charset="0"/>
                <a:cs typeface="Times New Roman" pitchFamily="18" charset="0"/>
              </a:rPr>
              <a:t>Consider God’s Attitude Toward Obedience</a:t>
            </a:r>
          </a:p>
        </p:txBody>
      </p:sp>
      <p:sp>
        <p:nvSpPr>
          <p:cNvPr id="41989" name="Text Box 5"/>
          <p:cNvSpPr txBox="1">
            <a:spLocks noChangeArrowheads="1"/>
          </p:cNvSpPr>
          <p:nvPr/>
        </p:nvSpPr>
        <p:spPr bwMode="auto">
          <a:xfrm>
            <a:off x="4545980" y="1561171"/>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rgbClr val="FF0000"/>
              </a:buClr>
            </a:pPr>
            <a:r>
              <a:rPr lang="en-US" sz="4000" b="1" dirty="0">
                <a:solidFill>
                  <a:srgbClr val="000000"/>
                </a:solidFill>
                <a:effectLst>
                  <a:outerShdw blurRad="38100" dist="38100" dir="2700000" algn="tl">
                    <a:srgbClr val="C0C0C0"/>
                  </a:outerShdw>
                </a:effectLst>
              </a:rPr>
              <a:t> </a:t>
            </a:r>
            <a:r>
              <a:rPr lang="en-US" sz="3600" b="1" dirty="0" smtClean="0">
                <a:solidFill>
                  <a:srgbClr val="FFFFFF"/>
                </a:solidFill>
                <a:effectLst>
                  <a:outerShdw blurRad="38100" dist="38100" dir="2700000" algn="tl">
                    <a:srgbClr val="C0C0C0"/>
                  </a:outerShdw>
                </a:effectLst>
              </a:rPr>
              <a:t>Jesus Christ –           Matthew 9:13</a:t>
            </a:r>
            <a:endParaRPr lang="en-US" sz="3600" dirty="0">
              <a:solidFill>
                <a:srgbClr val="FFFFFF"/>
              </a:solidFill>
            </a:endParaRPr>
          </a:p>
        </p:txBody>
      </p:sp>
      <p:sp>
        <p:nvSpPr>
          <p:cNvPr id="41990" name="Text Box 6"/>
          <p:cNvSpPr txBox="1">
            <a:spLocks noChangeArrowheads="1"/>
          </p:cNvSpPr>
          <p:nvPr/>
        </p:nvSpPr>
        <p:spPr bwMode="auto">
          <a:xfrm>
            <a:off x="4850780" y="3458830"/>
            <a:ext cx="3962400" cy="1815882"/>
          </a:xfrm>
          <a:prstGeom prst="rect">
            <a:avLst/>
          </a:prstGeom>
          <a:solidFill>
            <a:schemeClr val="tx1"/>
          </a:solidFill>
          <a:ln>
            <a:noFill/>
          </a:ln>
          <a:effectLst>
            <a:glow rad="228600">
              <a:srgbClr val="FF0000">
                <a:alpha val="40000"/>
              </a:srgbClr>
            </a:glow>
          </a:effectLst>
        </p:spPr>
        <p:txBody>
          <a:bodyPr>
            <a:spAutoFit/>
          </a:bodyPr>
          <a:lstStyle/>
          <a:p>
            <a:pPr algn="ctr">
              <a:spcBef>
                <a:spcPct val="50000"/>
              </a:spcBef>
            </a:pPr>
            <a:r>
              <a:rPr lang="en-US" sz="2800" b="1" dirty="0" smtClean="0">
                <a:solidFill>
                  <a:srgbClr val="FFFFFF"/>
                </a:solidFill>
                <a:effectLst>
                  <a:outerShdw blurRad="38100" dist="38100" dir="2700000" algn="tl">
                    <a:srgbClr val="C0C0C0"/>
                  </a:outerShdw>
                </a:effectLst>
                <a:latin typeface="Times New Roman" pitchFamily="18" charset="0"/>
              </a:rPr>
              <a:t>True love &amp; devotion is not bound up in token “worship” but in obedience (mercy)</a:t>
            </a:r>
            <a:endParaRPr lang="en-US" sz="2800" b="1" dirty="0">
              <a:solidFill>
                <a:srgbClr val="FFFFFF"/>
              </a:solidFill>
              <a:effectLst>
                <a:outerShdw blurRad="38100" dist="38100" dir="2700000" algn="tl">
                  <a:srgbClr val="C0C0C0"/>
                </a:outerShdw>
              </a:effectLst>
              <a:latin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889" r="10566" b="10311"/>
          <a:stretch/>
        </p:blipFill>
        <p:spPr>
          <a:xfrm>
            <a:off x="0" y="1147062"/>
            <a:ext cx="4545980" cy="5710938"/>
          </a:xfrm>
          <a:prstGeom prst="rect">
            <a:avLst/>
          </a:prstGeom>
          <a:ln>
            <a:noFill/>
          </a:ln>
          <a:effectLst>
            <a:softEdge rad="112500"/>
          </a:effectLst>
        </p:spPr>
      </p:pic>
    </p:spTree>
    <p:extLst>
      <p:ext uri="{BB962C8B-B14F-4D97-AF65-F5344CB8AC3E}">
        <p14:creationId xmlns:p14="http://schemas.microsoft.com/office/powerpoint/2010/main" val="2762424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2000" fill="hold"/>
                                        <p:tgtEl>
                                          <p:spTgt spid="41990"/>
                                        </p:tgtEl>
                                        <p:attrNameLst>
                                          <p:attrName>ppt_w</p:attrName>
                                        </p:attrNameLst>
                                      </p:cBhvr>
                                      <p:tavLst>
                                        <p:tav tm="0">
                                          <p:val>
                                            <p:fltVal val="0"/>
                                          </p:val>
                                        </p:tav>
                                        <p:tav tm="100000">
                                          <p:val>
                                            <p:strVal val="#ppt_w"/>
                                          </p:val>
                                        </p:tav>
                                      </p:tavLst>
                                    </p:anim>
                                    <p:anim calcmode="lin" valueType="num">
                                      <p:cBhvr>
                                        <p:cTn id="8" dur="2000" fill="hold"/>
                                        <p:tgtEl>
                                          <p:spTgt spid="41990"/>
                                        </p:tgtEl>
                                        <p:attrNameLst>
                                          <p:attrName>ppt_h</p:attrName>
                                        </p:attrNameLst>
                                      </p:cBhvr>
                                      <p:tavLst>
                                        <p:tav tm="0">
                                          <p:val>
                                            <p:fltVal val="0"/>
                                          </p:val>
                                        </p:tav>
                                        <p:tav tm="100000">
                                          <p:val>
                                            <p:strVal val="#ppt_h"/>
                                          </p:val>
                                        </p:tav>
                                      </p:tavLst>
                                    </p:anim>
                                    <p:animEffect transition="in" filter="fade">
                                      <p:cBhvr>
                                        <p:cTn id="9"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2050</TotalTime>
  <Words>879</Words>
  <Application>Microsoft Office PowerPoint</Application>
  <PresentationFormat>On-screen Show (4:3)</PresentationFormat>
  <Paragraphs>87</Paragraphs>
  <Slides>20</Slides>
  <Notes>20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20</vt:i4>
      </vt:variant>
    </vt:vector>
  </HeadingPairs>
  <TitlesOfParts>
    <vt:vector size="36" baseType="lpstr">
      <vt:lpstr>Arial</vt:lpstr>
      <vt:lpstr>Copperplate Gothic Bold</vt:lpstr>
      <vt:lpstr>Narkisim</vt:lpstr>
      <vt:lpstr>Wingdings</vt:lpstr>
      <vt:lpstr>Calibri</vt:lpstr>
      <vt:lpstr>Times New Roman</vt:lpstr>
      <vt:lpstr>Monotype Corsiva</vt:lpstr>
      <vt:lpstr>Tahoma</vt:lpstr>
      <vt:lpstr>Blends</vt:lpstr>
      <vt:lpstr>3_Blends</vt:lpstr>
      <vt:lpstr>4_Blends</vt:lpstr>
      <vt:lpstr>1_Blends</vt:lpstr>
      <vt:lpstr>2_Blends</vt:lpstr>
      <vt:lpstr>5_Blends</vt:lpstr>
      <vt:lpstr>6_Blends</vt:lpstr>
      <vt:lpstr>7_Blends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AUDIOROOM</cp:lastModifiedBy>
  <cp:revision>30</cp:revision>
  <dcterms:created xsi:type="dcterms:W3CDTF">2006-01-24T14:19:10Z</dcterms:created>
  <dcterms:modified xsi:type="dcterms:W3CDTF">2012-08-26T22:06:22Z</dcterms:modified>
</cp:coreProperties>
</file>