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67" r:id="rId8"/>
    <p:sldId id="268" r:id="rId9"/>
    <p:sldId id="257" r:id="rId10"/>
    <p:sldId id="259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embeddedFontLst>
    <p:embeddedFont>
      <p:font typeface="Chiller" pitchFamily="82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Old English Text MT" pitchFamily="66" charset="0"/>
      <p:regular r:id="rId25"/>
    </p:embeddedFont>
    <p:embeddedFont>
      <p:font typeface="Monotype Corsiva" pitchFamily="66" charset="0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7C5E"/>
    <a:srgbClr val="F3C52A"/>
    <a:srgbClr val="212121"/>
    <a:srgbClr val="610604"/>
    <a:srgbClr val="FFFF7F"/>
    <a:srgbClr val="EBE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9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5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0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6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0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0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3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1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3098-C1A5-4945-9ABD-946A07561DDB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7FA-9C1E-4EF4-836A-5AC95A4C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3098-C1A5-4945-9ABD-946A07561DDB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7FA-9C1E-4EF4-836A-5AC95A4C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4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2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8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1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3098-C1A5-4945-9ABD-946A07561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7FA-9C1E-4EF4-836A-5AC95A4C2A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5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gif"/><Relationship Id="rId12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3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5576"/>
            <a:ext cx="4065696" cy="5260413"/>
            <a:chOff x="0" y="-5576"/>
            <a:chExt cx="4065696" cy="52604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576"/>
              <a:ext cx="4065696" cy="52604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1061267" y="1839800"/>
              <a:ext cx="1943161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pc="600" dirty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3C52A"/>
                  </a:solidFill>
                  <a:effectLst>
                    <a:glow rad="53100">
                      <a:srgbClr val="F79646">
                        <a:satMod val="180000"/>
                        <a:alpha val="30000"/>
                      </a:srgbClr>
                    </a:glow>
                  </a:effectLst>
                  <a:latin typeface="Chiller" pitchFamily="82" charset="0"/>
                </a:rPr>
                <a:t>Idol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" y="1859"/>
            <a:ext cx="9143298" cy="6858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4826675"/>
            <a:ext cx="3200400" cy="203132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Luke 10:26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 Timothy 3:15-17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Romans 12:2</a:t>
            </a:r>
          </a:p>
        </p:txBody>
      </p:sp>
    </p:spTree>
    <p:extLst>
      <p:ext uri="{BB962C8B-B14F-4D97-AF65-F5344CB8AC3E}">
        <p14:creationId xmlns:p14="http://schemas.microsoft.com/office/powerpoint/2010/main" val="19527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" y="0"/>
            <a:ext cx="2131996" cy="147048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Rectangle 2"/>
          <p:cNvSpPr/>
          <p:nvPr/>
        </p:nvSpPr>
        <p:spPr>
          <a:xfrm>
            <a:off x="2319696" y="0"/>
            <a:ext cx="6824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Monotype Corsiva" pitchFamily="66" charset="0"/>
              </a:rPr>
              <a:t>How do you Feel about . .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4" y="1447800"/>
            <a:ext cx="91423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Those who have never heard about Jesus—will they be lost or saved?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Same-sex marriage between two very loving &amp; committed men (women)?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Divorce when a couple is so hateful and unhappy, and the kids are miserable. Should they stay together?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Sex outside of marriage (adultery, or between two loving, devoted people)?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Drinking alcoholic beverages moderately (an infrequent beer, or cocktail)?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occasional use of social drugs such as marijuana, opiate drugs (Oxycontin, Percocet)?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Obtaining an abortion when the pregnancy occurred as a result of rape?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Suicide because one is suffering a painful and terminal illness?</a:t>
            </a:r>
          </a:p>
        </p:txBody>
      </p:sp>
      <p:pic>
        <p:nvPicPr>
          <p:cNvPr id="1026" name="Picture 2" descr="http://www.salfordelimchurch.org/wp/wp-content/uploads/2011/12/Reading-the-Bib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9" t="32844"/>
          <a:stretch/>
        </p:blipFill>
        <p:spPr bwMode="auto">
          <a:xfrm>
            <a:off x="1604" y="-29320"/>
            <a:ext cx="2176104" cy="1481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0055" y="0"/>
            <a:ext cx="8553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Monotype Corsiva" pitchFamily="66" charset="0"/>
              </a:rPr>
              <a:t>What does the Bible say </a:t>
            </a:r>
            <a:r>
              <a:rPr lang="en-US" sz="5400" b="1" dirty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Monotype Corsiva" pitchFamily="66" charset="0"/>
              </a:rPr>
              <a:t>about . .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1828800"/>
            <a:ext cx="6400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Romans 3:23; John 8:24; John 14:6; 2 Thessalonians 1:7-9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514600"/>
            <a:ext cx="19812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Romans 1:26-28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212068"/>
            <a:ext cx="1828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Matthew 19:9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1" y="3848457"/>
            <a:ext cx="388619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Corinthians 6:18; Hebrews 13:4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495800"/>
            <a:ext cx="3429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Peter 4:3 “drinking parties”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5181600"/>
            <a:ext cx="44196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Galatians 5:19 “sorcery”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“pharmakeia” 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6626" y="5867400"/>
            <a:ext cx="747737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Romans 13:9; Luke 1:44; Luke 2:16; Matthew 1:18 “with child”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8259" y="6488668"/>
            <a:ext cx="6400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Suicide: “self-murder” Romans 13:9; Acts 16:27-28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3454" y="4724400"/>
            <a:ext cx="2977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John 12:48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-0.32824 C 0 -0.47523 0.08038 -0.65625 0.14583 -0.65625 L 0.29167 -0.65625 " pathEditMode="relative" rAng="0" ptsTypes="FfFF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5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Now there was a man from the mountains of Ephraim, whose name was Micah. </a:t>
            </a:r>
            <a:r>
              <a:rPr lang="en-US" sz="23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And he said to his mother, the eleven hundred shekels of silver that were taken from you, and on which you put a curse, even saying it in my ears—here is the silver with me; I took it. And his mother said, may you be blessed by the </a:t>
            </a:r>
            <a:r>
              <a:rPr lang="en-US" sz="2300" b="1" cap="small" dirty="0" smtClean="0">
                <a:effectLst/>
                <a:latin typeface="Arial" pitchFamily="34" charset="0"/>
                <a:cs typeface="Arial" pitchFamily="34" charset="0"/>
              </a:rPr>
              <a:t>Lord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, my son! </a:t>
            </a:r>
            <a:r>
              <a:rPr lang="en-US" sz="23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3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So when he had returned the eleven hundred shekels of silver to his mother, his mother said, I had wholly dedicated the silver from my hand to the </a:t>
            </a:r>
            <a:r>
              <a:rPr lang="en-US" sz="2300" b="1" cap="small" dirty="0" smtClean="0">
                <a:effectLst/>
                <a:latin typeface="Arial" pitchFamily="34" charset="0"/>
                <a:cs typeface="Arial" pitchFamily="34" charset="0"/>
              </a:rPr>
              <a:t>Lord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for my son, to make a carved image and a molded image; now therefore, I will return it to you. </a:t>
            </a:r>
            <a:r>
              <a:rPr lang="en-US" sz="23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3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Thus he returned the silver to his mother. Then his mother took two hundred shekels of silver and gave them to the silversmith, and he made it into a carved image and a molded image; and they were in the house of Micah. </a:t>
            </a:r>
            <a:r>
              <a:rPr lang="en-US" sz="23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3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The man Micah had a shrine, and made an ephod and household idols; and he consecrated one of his sons, who became his priest. </a:t>
            </a:r>
            <a:r>
              <a:rPr lang="en-US" sz="23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In those days there was no king in Israel; everyone did what was right in his own eyes.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8806" y="-76200"/>
            <a:ext cx="5066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Judges 17:1-6</a:t>
            </a:r>
            <a:endParaRPr lang="en-US" sz="54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0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" y="0"/>
            <a:ext cx="2131996" cy="147048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Rectangle 2"/>
          <p:cNvSpPr/>
          <p:nvPr/>
        </p:nvSpPr>
        <p:spPr>
          <a:xfrm>
            <a:off x="2319696" y="0"/>
            <a:ext cx="6824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How do you Feel about . . .</a:t>
            </a:r>
            <a:endParaRPr lang="en-US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4" y="1458754"/>
            <a:ext cx="91423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Those who have never heard about Jesus—will they be lost or saved?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Same-sex marriage between two very loving &amp; committed men (women)?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Divorce when a couple is so hateful and unhappy, and the kids are miserable. Should they stay together?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Sex outside of marriage (adultery, or between two loving, devoted people)?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Drinking alcoholic beverages moderately (an infrequent beer, or cocktail)?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occasional use of social drugs such as marijuana, opiate drugs (Oxycontin, Percocet)?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Obtaining an abortion when the pregnancy occurred as a result of rape?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Suicide because one is suffering a painful and terminal illness?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3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1" y="30480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Judges 17:6, In those days there was no king in Israel; everyone did what was right in his own eyes.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Judges 21:25, In those days there was no king in Israel; everyone did what was right in his own eyes.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8" y="234259"/>
            <a:ext cx="1828800" cy="274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47700" y="3095923"/>
            <a:ext cx="7848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Everyone did what he/she felt like doing.</a:t>
            </a: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Micah &amp; his mother formed idols and he appointed his son as priest (Judges 17).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anites adopted Micah’s idolatry (Judges 18).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Fornication (homosexuality, heterosexuality) the order of the day (Judges 19).</a:t>
            </a:r>
          </a:p>
        </p:txBody>
      </p:sp>
      <p:sp>
        <p:nvSpPr>
          <p:cNvPr id="12" name="32-Point Star 11"/>
          <p:cNvSpPr/>
          <p:nvPr/>
        </p:nvSpPr>
        <p:spPr>
          <a:xfrm>
            <a:off x="914400" y="3657600"/>
            <a:ext cx="7315200" cy="2819400"/>
          </a:xfrm>
          <a:prstGeom prst="star32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Self-Governance will never work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Proverbs 14:12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Jeremiah 10:23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6"/>
          <a:stretch/>
        </p:blipFill>
        <p:spPr>
          <a:xfrm>
            <a:off x="0" y="3611667"/>
            <a:ext cx="9144000" cy="32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216952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Monotype Corsiva" pitchFamily="66" charset="0"/>
              </a:rPr>
              <a:t>Little</a:t>
            </a:r>
            <a:r>
              <a:rPr lang="en-US" sz="3600" dirty="0" smtClean="0">
                <a:latin typeface="Monotype Corsiva" pitchFamily="66" charset="0"/>
              </a:rPr>
              <a:t> </a:t>
            </a:r>
            <a:r>
              <a:rPr lang="en-US" sz="3600" b="1" dirty="0" smtClean="0">
                <a:latin typeface="Monotype Corsiva" pitchFamily="66" charset="0"/>
              </a:rPr>
              <a:t>children, keep yourselves from idols. Amen. (1 John 5:21).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1"/>
            <a:ext cx="2847667" cy="161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76200" y="2025833"/>
            <a:ext cx="1981200" cy="1931458"/>
            <a:chOff x="152400" y="2025833"/>
            <a:chExt cx="1981200" cy="19314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025833"/>
              <a:ext cx="1905000" cy="19314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9600" y="2030075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1 Kings 12:28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33600" y="1996096"/>
            <a:ext cx="1371600" cy="1961195"/>
            <a:chOff x="2362200" y="1996096"/>
            <a:chExt cx="1371600" cy="19611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1996096"/>
              <a:ext cx="1305546" cy="19611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362200" y="2822285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 Kings 18:19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81400" y="1996096"/>
            <a:ext cx="1425090" cy="1961195"/>
            <a:chOff x="3832710" y="1996096"/>
            <a:chExt cx="1425090" cy="19611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10" y="1996096"/>
              <a:ext cx="1425090" cy="196119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832710" y="3009465"/>
              <a:ext cx="142509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Acts 19:34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05400" y="1996095"/>
            <a:ext cx="1940331" cy="1961195"/>
            <a:chOff x="5529071" y="1996095"/>
            <a:chExt cx="1940331" cy="19611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071" y="1996095"/>
              <a:ext cx="1940331" cy="196119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622936" y="3563463"/>
              <a:ext cx="1752600" cy="369332"/>
            </a:xfrm>
            <a:prstGeom prst="rect">
              <a:avLst/>
            </a:prstGeom>
            <a:solidFill>
              <a:srgbClr val="610604"/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spc="300" dirty="0" smtClean="0">
                  <a:solidFill>
                    <a:srgbClr val="FFFF7F"/>
                  </a:solidFill>
                  <a:latin typeface="Old English Text MT" pitchFamily="66" charset="0"/>
                  <a:cs typeface="Times New Roman" pitchFamily="18" charset="0"/>
                </a:rPr>
                <a:t>Catholicism</a:t>
              </a:r>
              <a:endParaRPr lang="en-US" b="1" spc="300" dirty="0">
                <a:solidFill>
                  <a:srgbClr val="FFFF7F"/>
                </a:solidFill>
                <a:latin typeface="Old English Text MT" pitchFamily="66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62800" y="1973428"/>
            <a:ext cx="1828800" cy="1981200"/>
            <a:chOff x="3276600" y="4267200"/>
            <a:chExt cx="1828800" cy="1981200"/>
          </a:xfrm>
        </p:grpSpPr>
        <p:sp>
          <p:nvSpPr>
            <p:cNvPr id="24" name="Rectangle 23"/>
            <p:cNvSpPr/>
            <p:nvPr/>
          </p:nvSpPr>
          <p:spPr>
            <a:xfrm>
              <a:off x="3276600" y="4267200"/>
              <a:ext cx="1828800" cy="19812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617577"/>
              <a:ext cx="1524000" cy="163082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314700" y="429136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Colossians 3:5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19" y="4343400"/>
            <a:ext cx="2035465" cy="20354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" y="5638800"/>
            <a:ext cx="2078672" cy="11893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45" y="4546939"/>
            <a:ext cx="2241218" cy="162838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6"/>
          <a:stretch/>
        </p:blipFill>
        <p:spPr>
          <a:xfrm>
            <a:off x="84563" y="4038600"/>
            <a:ext cx="1820437" cy="15458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05" y="3856028"/>
            <a:ext cx="2201595" cy="29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2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0999" y="2103008"/>
            <a:ext cx="3503295" cy="4782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6"/>
            <a:ext cx="4065696" cy="526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61267" y="1839800"/>
            <a:ext cx="19431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3C52A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Chiller" pitchFamily="82" charset="0"/>
              </a:rPr>
              <a:t>Idol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5695" y="304800"/>
            <a:ext cx="47735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This is:</a:t>
            </a:r>
          </a:p>
          <a:p>
            <a:pPr algn="ctr"/>
            <a:r>
              <a:rPr lang="en-US" sz="2400" b="1" dirty="0" smtClean="0"/>
              <a:t> Ethics Neutral</a:t>
            </a:r>
          </a:p>
          <a:p>
            <a:pPr algn="ctr"/>
            <a:r>
              <a:rPr lang="en-US" sz="2400" b="1" dirty="0" smtClean="0"/>
              <a:t>Moral Relativism</a:t>
            </a:r>
          </a:p>
          <a:p>
            <a:pPr algn="ctr"/>
            <a:r>
              <a:rPr lang="en-US" sz="2400" b="1" dirty="0" smtClean="0"/>
              <a:t>Making a god out of our emotions</a:t>
            </a: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rejects any standard of authority (absolutes).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“Truth” is what gratifies our feelings (emotions).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can refute how we “feel.”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elevates anyone’s “values”  to be equal with everyone’s.</a:t>
            </a:r>
          </a:p>
        </p:txBody>
      </p:sp>
    </p:spTree>
    <p:extLst>
      <p:ext uri="{BB962C8B-B14F-4D97-AF65-F5344CB8AC3E}">
        <p14:creationId xmlns:p14="http://schemas.microsoft.com/office/powerpoint/2010/main" val="38385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886075" cy="4524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733800" y="241610"/>
            <a:ext cx="5181600" cy="3034990"/>
          </a:xfrm>
          <a:prstGeom prst="wedgeRoundRectCallout">
            <a:avLst>
              <a:gd name="adj1" fmla="val -72698"/>
              <a:gd name="adj2" fmla="val 76728"/>
              <a:gd name="adj3" fmla="val 16667"/>
            </a:avLst>
          </a:prstGeom>
          <a:solidFill>
            <a:schemeClr val="bg1"/>
          </a:solidFill>
          <a:ln w="28575">
            <a:solidFill>
              <a:srgbClr val="137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137C5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137C5E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dirty="0">
                <a:solidFill>
                  <a:srgbClr val="137C5E"/>
                </a:solidFill>
                <a:latin typeface="Arial" pitchFamily="34" charset="0"/>
                <a:cs typeface="Arial" pitchFamily="34" charset="0"/>
              </a:rPr>
              <a:t>There is one thing a professor can be absolutely certain of, almost every student entering the university believes, or says he believes, that truth is relative . . . The students, of course, cannot defend their opinion. It is something with which they have been indoctrinated.”</a:t>
            </a:r>
          </a:p>
          <a:p>
            <a:pPr algn="ctr"/>
            <a:endParaRPr lang="en-US" sz="2000" b="1" dirty="0">
              <a:solidFill>
                <a:srgbClr val="137C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0" r="8615"/>
          <a:stretch/>
        </p:blipFill>
        <p:spPr>
          <a:xfrm>
            <a:off x="152400" y="241610"/>
            <a:ext cx="3601845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ular Callout 7"/>
          <p:cNvSpPr/>
          <p:nvPr/>
        </p:nvSpPr>
        <p:spPr>
          <a:xfrm>
            <a:off x="4038600" y="3810000"/>
            <a:ext cx="4876800" cy="1905000"/>
          </a:xfrm>
          <a:prstGeom prst="wedgeRoundRectCallout">
            <a:avLst>
              <a:gd name="adj1" fmla="val -88758"/>
              <a:gd name="adj2" fmla="val -68735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“I don’t feel that I’m doing anything wrong.”</a:t>
            </a:r>
          </a:p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Sexting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Living with boyfriend</a:t>
            </a:r>
          </a:p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uiExpand="1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6365"/>
            <a:ext cx="520192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ular Callout 8"/>
          <p:cNvSpPr/>
          <p:nvPr/>
        </p:nvSpPr>
        <p:spPr>
          <a:xfrm>
            <a:off x="4191000" y="3962400"/>
            <a:ext cx="4876800" cy="1905000"/>
          </a:xfrm>
          <a:prstGeom prst="wedgeRoundRectCallout">
            <a:avLst>
              <a:gd name="adj1" fmla="val -88758"/>
              <a:gd name="adj2" fmla="val -68735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“I don’t feel that I’m doing anything wrong.”</a:t>
            </a:r>
          </a:p>
          <a:p>
            <a:pPr algn="ctr"/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Viewing Pornography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Pilfering from Employer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828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Chiller</vt:lpstr>
      <vt:lpstr>Calibri</vt:lpstr>
      <vt:lpstr>Times New Roman</vt:lpstr>
      <vt:lpstr>Old English Text MT</vt:lpstr>
      <vt:lpstr>Monotype Corsiva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29</cp:revision>
  <dcterms:created xsi:type="dcterms:W3CDTF">2012-09-06T12:28:30Z</dcterms:created>
  <dcterms:modified xsi:type="dcterms:W3CDTF">2012-09-09T13:51:14Z</dcterms:modified>
</cp:coreProperties>
</file>