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68" r:id="rId4"/>
    <p:sldId id="270" r:id="rId5"/>
    <p:sldId id="257" r:id="rId6"/>
    <p:sldId id="258" r:id="rId7"/>
    <p:sldId id="259" r:id="rId8"/>
    <p:sldId id="260" r:id="rId9"/>
    <p:sldId id="263" r:id="rId10"/>
    <p:sldId id="264" r:id="rId11"/>
    <p:sldId id="262" r:id="rId12"/>
    <p:sldId id="269" r:id="rId13"/>
    <p:sldId id="265" r:id="rId14"/>
    <p:sldId id="271" r:id="rId15"/>
    <p:sldId id="266" r:id="rId16"/>
    <p:sldId id="272" r:id="rId17"/>
  </p:sldIdLst>
  <p:sldSz cx="9144000" cy="6858000" type="screen4x3"/>
  <p:notesSz cx="6858000" cy="9144000"/>
  <p:embeddedFontLst>
    <p:embeddedFont>
      <p:font typeface="Copperplate Gothic Bold" panose="020E0705020206020404" pitchFamily="34" charset="0"/>
      <p:regular r:id="rId18"/>
    </p:embeddedFont>
    <p:embeddedFont>
      <p:font typeface="Monotype Corsiva" panose="03010101010201010101" pitchFamily="66" charset="0"/>
      <p: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1" d="100"/>
          <a:sy n="61" d="100"/>
        </p:scale>
        <p:origin x="-6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D1B679-B263-4A8F-8A66-D33D807366BE}"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1966158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1B679-B263-4A8F-8A66-D33D807366BE}"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3016774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1B679-B263-4A8F-8A66-D33D807366BE}"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3705558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1B679-B263-4A8F-8A66-D33D807366BE}"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2059799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D1B679-B263-4A8F-8A66-D33D807366BE}"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3792885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D1B679-B263-4A8F-8A66-D33D807366BE}"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2765514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D1B679-B263-4A8F-8A66-D33D807366BE}" type="datetimeFigureOut">
              <a:rPr lang="en-US" smtClean="0"/>
              <a:t>3/23/2014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1578341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D1B679-B263-4A8F-8A66-D33D807366BE}" type="datetimeFigureOut">
              <a:rPr lang="en-US" smtClean="0"/>
              <a:t>3/23/2014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289279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1B679-B263-4A8F-8A66-D33D807366BE}" type="datetimeFigureOut">
              <a:rPr lang="en-US" smtClean="0"/>
              <a:t>3/23/2014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4123895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1B679-B263-4A8F-8A66-D33D807366BE}"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2347066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1B679-B263-4A8F-8A66-D33D807366BE}"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3B7F7-4D57-49A9-A8AE-CB516788E484}" type="slidenum">
              <a:rPr lang="en-US" smtClean="0"/>
              <a:t>‹#›</a:t>
            </a:fld>
            <a:endParaRPr lang="en-US"/>
          </a:p>
        </p:txBody>
      </p:sp>
    </p:spTree>
    <p:extLst>
      <p:ext uri="{BB962C8B-B14F-4D97-AF65-F5344CB8AC3E}">
        <p14:creationId xmlns:p14="http://schemas.microsoft.com/office/powerpoint/2010/main" val="3815506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1B679-B263-4A8F-8A66-D33D807366BE}" type="datetimeFigureOut">
              <a:rPr lang="en-US" smtClean="0"/>
              <a:t>3/23/2014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3B7F7-4D57-49A9-A8AE-CB516788E484}" type="slidenum">
              <a:rPr lang="en-US" smtClean="0"/>
              <a:t>‹#›</a:t>
            </a:fld>
            <a:endParaRPr lang="en-US"/>
          </a:p>
        </p:txBody>
      </p:sp>
    </p:spTree>
    <p:extLst>
      <p:ext uri="{BB962C8B-B14F-4D97-AF65-F5344CB8AC3E}">
        <p14:creationId xmlns:p14="http://schemas.microsoft.com/office/powerpoint/2010/main" val="230057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261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2744662" cy="2215991"/>
          </a:xfrm>
          <a:prstGeom prst="rect">
            <a:avLst/>
          </a:prstGeom>
          <a:noFill/>
        </p:spPr>
        <p:txBody>
          <a:bodyPr wrap="none" lIns="91440" tIns="45720" rIns="91440" bIns="45720">
            <a:spAutoFit/>
          </a:bodyPr>
          <a:lstStyle/>
          <a:p>
            <a:pPr algn="ctr"/>
            <a:r>
              <a:rPr lang="en-US" sz="13800" b="1" cap="none" spc="600" dirty="0" smtClean="0">
                <a:ln w="13500">
                  <a:solidFill>
                    <a:srgbClr val="FFC000">
                      <a:alpha val="6500"/>
                    </a:srgbClr>
                  </a:solidFill>
                  <a:prstDash val="solid"/>
                </a:ln>
                <a:solidFill>
                  <a:schemeClr val="bg1">
                    <a:alpha val="95000"/>
                  </a:schemeClr>
                </a:solidFill>
                <a:effectLst>
                  <a:outerShdw blurRad="60007" dir="2000400" sy="-30000" kx="-800400" algn="bl" rotWithShape="0">
                    <a:prstClr val="black">
                      <a:alpha val="20000"/>
                    </a:prstClr>
                  </a:outerShdw>
                </a:effectLst>
                <a:latin typeface="Monotype Corsiva" panose="03010101010201010101" pitchFamily="66" charset="0"/>
              </a:rPr>
              <a:t>T</a:t>
            </a:r>
            <a:r>
              <a:rPr lang="en-US" sz="6600" b="1" cap="none" spc="600" dirty="0" smtClean="0">
                <a:ln w="13500">
                  <a:solidFill>
                    <a:srgbClr val="FFC000">
                      <a:alpha val="6500"/>
                    </a:srgbClr>
                  </a:solidFill>
                  <a:prstDash val="solid"/>
                </a:ln>
                <a:solidFill>
                  <a:schemeClr val="bg1">
                    <a:alpha val="95000"/>
                  </a:schemeClr>
                </a:solidFill>
                <a:effectLst>
                  <a:outerShdw blurRad="60007" dir="2000400" sy="-30000" kx="-800400" algn="bl" rotWithShape="0">
                    <a:prstClr val="black">
                      <a:alpha val="20000"/>
                    </a:prstClr>
                  </a:outerShdw>
                </a:effectLst>
                <a:latin typeface="Monotype Corsiva" panose="03010101010201010101" pitchFamily="66" charset="0"/>
              </a:rPr>
              <a:t>ruth</a:t>
            </a:r>
            <a:endParaRPr lang="en-US" sz="6600" b="1" cap="none" spc="600" dirty="0">
              <a:ln w="13500">
                <a:solidFill>
                  <a:srgbClr val="FFC000">
                    <a:alpha val="6500"/>
                  </a:srgbClr>
                </a:solidFill>
                <a:prstDash val="solid"/>
              </a:ln>
              <a:solidFill>
                <a:schemeClr val="bg1">
                  <a:alpha val="95000"/>
                </a:schemeClr>
              </a:solidFill>
              <a:effectLst>
                <a:outerShdw blurRad="60007" dir="2000400" sy="-30000" kx="-800400" algn="bl" rotWithShape="0">
                  <a:prstClr val="black">
                    <a:alpha val="20000"/>
                  </a:prstClr>
                </a:outerShdw>
              </a:effectLst>
              <a:latin typeface="Monotype Corsiva" panose="03010101010201010101" pitchFamily="66" charset="0"/>
            </a:endParaRPr>
          </a:p>
        </p:txBody>
      </p:sp>
    </p:spTree>
    <p:extLst>
      <p:ext uri="{BB962C8B-B14F-4D97-AF65-F5344CB8AC3E}">
        <p14:creationId xmlns:p14="http://schemas.microsoft.com/office/powerpoint/2010/main" val="3520893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711" r="1057"/>
          <a:stretch/>
        </p:blipFill>
        <p:spPr>
          <a:xfrm>
            <a:off x="0" y="-2"/>
            <a:ext cx="9144000" cy="6858002"/>
          </a:xfrm>
          <a:prstGeom prst="rect">
            <a:avLst/>
          </a:prstGeom>
        </p:spPr>
      </p:pic>
      <p:sp>
        <p:nvSpPr>
          <p:cNvPr id="11" name="Rectangle 10"/>
          <p:cNvSpPr/>
          <p:nvPr/>
        </p:nvSpPr>
        <p:spPr>
          <a:xfrm>
            <a:off x="0" y="-304800"/>
            <a:ext cx="3708067" cy="2215991"/>
          </a:xfrm>
          <a:prstGeom prst="rect">
            <a:avLst/>
          </a:prstGeom>
          <a:solidFill>
            <a:schemeClr val="tx1"/>
          </a:solidFill>
          <a:effectLst>
            <a:softEdge rad="127000"/>
          </a:effectLst>
        </p:spPr>
        <p:txBody>
          <a:bodyPr wrap="none" lIns="91440" tIns="45720" rIns="91440" bIns="45720">
            <a:spAutoFit/>
          </a:bodyPr>
          <a:lstStyle/>
          <a:p>
            <a:pPr algn="ctr"/>
            <a:r>
              <a:rPr lang="en-US" sz="13800" b="1" cap="none" spc="600" dirty="0" smtClean="0">
                <a:ln w="13500">
                  <a:solidFill>
                    <a:schemeClr val="accent1">
                      <a:shade val="2500"/>
                      <a:alpha val="6500"/>
                    </a:schemeClr>
                  </a:solidFill>
                  <a:prstDash val="solid"/>
                </a:ln>
                <a:solidFill>
                  <a:schemeClr val="bg1">
                    <a:alpha val="95000"/>
                  </a:schemeClr>
                </a:solidFill>
                <a:effectLst>
                  <a:outerShdw blurRad="60007" dir="2000400" sy="-30000" kx="-800400" algn="bl" rotWithShape="0">
                    <a:prstClr val="black">
                      <a:alpha val="20000"/>
                    </a:prstClr>
                  </a:outerShdw>
                </a:effectLst>
                <a:latin typeface="Monotype Corsiva" panose="03010101010201010101" pitchFamily="66" charset="0"/>
              </a:rPr>
              <a:t>D</a:t>
            </a:r>
            <a:r>
              <a:rPr lang="en-US" sz="6600" b="1" cap="none" spc="600" dirty="0" smtClean="0">
                <a:ln w="13500">
                  <a:solidFill>
                    <a:schemeClr val="accent1">
                      <a:shade val="2500"/>
                      <a:alpha val="6500"/>
                    </a:schemeClr>
                  </a:solidFill>
                  <a:prstDash val="solid"/>
                </a:ln>
                <a:solidFill>
                  <a:schemeClr val="bg1">
                    <a:alpha val="95000"/>
                  </a:schemeClr>
                </a:solidFill>
                <a:effectLst>
                  <a:outerShdw blurRad="60007" dir="2000400" sy="-30000" kx="-800400" algn="bl" rotWithShape="0">
                    <a:prstClr val="black">
                      <a:alpha val="20000"/>
                    </a:prstClr>
                  </a:outerShdw>
                </a:effectLst>
                <a:latin typeface="Monotype Corsiva" panose="03010101010201010101" pitchFamily="66" charset="0"/>
              </a:rPr>
              <a:t>ignity</a:t>
            </a:r>
            <a:endParaRPr lang="en-US" sz="6600" b="1" cap="none" spc="600" dirty="0">
              <a:ln w="13500">
                <a:solidFill>
                  <a:schemeClr val="accent1">
                    <a:shade val="2500"/>
                    <a:alpha val="6500"/>
                  </a:schemeClr>
                </a:solidFill>
                <a:prstDash val="solid"/>
              </a:ln>
              <a:solidFill>
                <a:schemeClr val="bg1">
                  <a:alpha val="95000"/>
                </a:schemeClr>
              </a:solidFill>
              <a:effectLst>
                <a:outerShdw blurRad="60007" dir="2000400" sy="-30000" kx="-800400" algn="bl" rotWithShape="0">
                  <a:prstClr val="black">
                    <a:alpha val="20000"/>
                  </a:prstClr>
                </a:outerShdw>
              </a:effectLst>
              <a:latin typeface="Monotype Corsiva" panose="03010101010201010101" pitchFamily="66" charset="0"/>
            </a:endParaRPr>
          </a:p>
        </p:txBody>
      </p:sp>
    </p:spTree>
    <p:extLst>
      <p:ext uri="{BB962C8B-B14F-4D97-AF65-F5344CB8AC3E}">
        <p14:creationId xmlns:p14="http://schemas.microsoft.com/office/powerpoint/2010/main" val="1554436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4348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Rectangle 10"/>
          <p:cNvSpPr/>
          <p:nvPr/>
        </p:nvSpPr>
        <p:spPr>
          <a:xfrm>
            <a:off x="-3717" y="0"/>
            <a:ext cx="4400564" cy="2215991"/>
          </a:xfrm>
          <a:prstGeom prst="rect">
            <a:avLst/>
          </a:prstGeom>
          <a:noFill/>
        </p:spPr>
        <p:txBody>
          <a:bodyPr wrap="none" lIns="91440" tIns="45720" rIns="91440" bIns="45720">
            <a:spAutoFit/>
          </a:bodyPr>
          <a:lstStyle/>
          <a:p>
            <a:pPr algn="ctr"/>
            <a:r>
              <a:rPr lang="en-US" sz="13800" b="1" cap="none" spc="600" dirty="0" smtClean="0">
                <a:ln w="13500">
                  <a:solidFill>
                    <a:schemeClr val="accent1">
                      <a:shade val="2500"/>
                      <a:alpha val="6500"/>
                    </a:schemeClr>
                  </a:solidFill>
                  <a:prstDash val="solid"/>
                </a:ln>
                <a:solidFill>
                  <a:schemeClr val="bg1">
                    <a:alpha val="95000"/>
                  </a:schemeClr>
                </a:solidFill>
                <a:effectLst>
                  <a:outerShdw blurRad="60007" dir="2000400" sy="-30000" kx="-800400" algn="bl" rotWithShape="0">
                    <a:prstClr val="black">
                      <a:alpha val="20000"/>
                    </a:prstClr>
                  </a:outerShdw>
                </a:effectLst>
                <a:latin typeface="Monotype Corsiva" panose="03010101010201010101" pitchFamily="66" charset="0"/>
              </a:rPr>
              <a:t>R</a:t>
            </a:r>
            <a:r>
              <a:rPr lang="en-US" sz="6600" b="1" cap="none" spc="600" dirty="0" smtClean="0">
                <a:ln w="13500">
                  <a:solidFill>
                    <a:schemeClr val="accent1">
                      <a:shade val="2500"/>
                      <a:alpha val="6500"/>
                    </a:schemeClr>
                  </a:solidFill>
                  <a:prstDash val="solid"/>
                </a:ln>
                <a:solidFill>
                  <a:schemeClr val="bg1">
                    <a:alpha val="95000"/>
                  </a:schemeClr>
                </a:solidFill>
                <a:effectLst>
                  <a:outerShdw blurRad="60007" dir="2000400" sy="-30000" kx="-800400" algn="bl" rotWithShape="0">
                    <a:prstClr val="black">
                      <a:alpha val="20000"/>
                    </a:prstClr>
                  </a:outerShdw>
                </a:effectLst>
                <a:latin typeface="Monotype Corsiva" panose="03010101010201010101" pitchFamily="66" charset="0"/>
              </a:rPr>
              <a:t>everence</a:t>
            </a:r>
            <a:endParaRPr lang="en-US" sz="6600" b="1" cap="none" spc="600" dirty="0">
              <a:ln w="13500">
                <a:solidFill>
                  <a:schemeClr val="accent1">
                    <a:shade val="2500"/>
                    <a:alpha val="6500"/>
                  </a:schemeClr>
                </a:solidFill>
                <a:prstDash val="solid"/>
              </a:ln>
              <a:solidFill>
                <a:schemeClr val="bg1">
                  <a:alpha val="95000"/>
                </a:schemeClr>
              </a:solidFill>
              <a:effectLst>
                <a:outerShdw blurRad="60007" dir="2000400" sy="-30000" kx="-800400" algn="bl" rotWithShape="0">
                  <a:prstClr val="black">
                    <a:alpha val="20000"/>
                  </a:prstClr>
                </a:outerShdw>
              </a:effectLst>
              <a:latin typeface="Monotype Corsiva" panose="03010101010201010101" pitchFamily="66" charset="0"/>
            </a:endParaRPr>
          </a:p>
        </p:txBody>
      </p:sp>
    </p:spTree>
    <p:extLst>
      <p:ext uri="{BB962C8B-B14F-4D97-AF65-F5344CB8AC3E}">
        <p14:creationId xmlns:p14="http://schemas.microsoft.com/office/powerpoint/2010/main" val="1631148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69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152400"/>
            <a:ext cx="3969356" cy="2215991"/>
          </a:xfrm>
          <a:prstGeom prst="rect">
            <a:avLst/>
          </a:prstGeom>
          <a:noFill/>
          <a:effectLst>
            <a:softEdge rad="127000"/>
          </a:effectLst>
        </p:spPr>
        <p:txBody>
          <a:bodyPr wrap="none" lIns="91440" tIns="45720" rIns="91440" bIns="45720">
            <a:spAutoFit/>
          </a:bodyPr>
          <a:lstStyle/>
          <a:p>
            <a:pPr algn="ctr"/>
            <a:r>
              <a:rPr lang="en-US" sz="13800" b="1" cap="none" spc="600" dirty="0" smtClean="0">
                <a:ln w="13500">
                  <a:solidFill>
                    <a:schemeClr val="accent1">
                      <a:shade val="2500"/>
                      <a:alpha val="6500"/>
                    </a:schemeClr>
                  </a:solidFill>
                  <a:prstDash val="solid"/>
                </a:ln>
                <a:solidFill>
                  <a:schemeClr val="tx1">
                    <a:alpha val="95000"/>
                  </a:schemeClr>
                </a:solidFill>
                <a:effectLst>
                  <a:outerShdw blurRad="60007" dir="2000400" sy="-30000" kx="-800400" algn="bl" rotWithShape="0">
                    <a:prstClr val="black">
                      <a:alpha val="20000"/>
                    </a:prstClr>
                  </a:outerShdw>
                </a:effectLst>
                <a:latin typeface="Monotype Corsiva" panose="03010101010201010101" pitchFamily="66" charset="0"/>
              </a:rPr>
              <a:t>H</a:t>
            </a:r>
            <a:r>
              <a:rPr lang="en-US" sz="6600" b="1" cap="none" spc="600" dirty="0" smtClean="0">
                <a:ln w="13500">
                  <a:solidFill>
                    <a:schemeClr val="accent1">
                      <a:shade val="2500"/>
                      <a:alpha val="6500"/>
                    </a:schemeClr>
                  </a:solidFill>
                  <a:prstDash val="solid"/>
                </a:ln>
                <a:solidFill>
                  <a:schemeClr val="tx1">
                    <a:alpha val="95000"/>
                  </a:schemeClr>
                </a:solidFill>
                <a:effectLst>
                  <a:outerShdw blurRad="60007" dir="2000400" sy="-30000" kx="-800400" algn="bl" rotWithShape="0">
                    <a:prstClr val="black">
                      <a:alpha val="20000"/>
                    </a:prstClr>
                  </a:outerShdw>
                </a:effectLst>
                <a:latin typeface="Monotype Corsiva" panose="03010101010201010101" pitchFamily="66" charset="0"/>
              </a:rPr>
              <a:t>oliness</a:t>
            </a:r>
            <a:endParaRPr lang="en-US" sz="6600" b="1" cap="none" spc="600" dirty="0">
              <a:ln w="13500">
                <a:solidFill>
                  <a:schemeClr val="accent1">
                    <a:shade val="2500"/>
                    <a:alpha val="6500"/>
                  </a:schemeClr>
                </a:solidFill>
                <a:prstDash val="solid"/>
              </a:ln>
              <a:solidFill>
                <a:schemeClr val="tx1">
                  <a:alpha val="95000"/>
                </a:schemeClr>
              </a:solidFill>
              <a:effectLst>
                <a:outerShdw blurRad="60007" dir="2000400" sy="-30000" kx="-800400" algn="bl" rotWithShape="0">
                  <a:prstClr val="black">
                    <a:alpha val="20000"/>
                  </a:prstClr>
                </a:outerShdw>
              </a:effectLst>
              <a:latin typeface="Monotype Corsiva" panose="03010101010201010101" pitchFamily="66" charset="0"/>
            </a:endParaRPr>
          </a:p>
        </p:txBody>
      </p:sp>
    </p:spTree>
    <p:extLst>
      <p:ext uri="{BB962C8B-B14F-4D97-AF65-F5344CB8AC3E}">
        <p14:creationId xmlns:p14="http://schemas.microsoft.com/office/powerpoint/2010/main" val="1115869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947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70203"/>
            <a:ext cx="9144000" cy="6340197"/>
          </a:xfrm>
          <a:prstGeom prst="rect">
            <a:avLst/>
          </a:prstGeom>
          <a:noFill/>
        </p:spPr>
        <p:txBody>
          <a:bodyPr wrap="square" rtlCol="0">
            <a:spAutoFit/>
          </a:bodyPr>
          <a:lstStyle/>
          <a:p>
            <a:r>
              <a:rPr lang="en-US" sz="2875"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19 </a:t>
            </a:r>
            <a:r>
              <a:rPr lang="en-US" sz="2875" b="1" dirty="0">
                <a:latin typeface="Arial" panose="020B0604020202020204" pitchFamily="34" charset="0"/>
                <a:cs typeface="Arial" panose="020B0604020202020204" pitchFamily="34" charset="0"/>
              </a:rPr>
              <a:t>The woman said to Him, </a:t>
            </a:r>
            <a:r>
              <a:rPr lang="en-US" sz="2875" b="1" dirty="0" smtClean="0">
                <a:latin typeface="Arial" panose="020B0604020202020204" pitchFamily="34" charset="0"/>
                <a:cs typeface="Arial" panose="020B0604020202020204" pitchFamily="34" charset="0"/>
              </a:rPr>
              <a:t>Sir</a:t>
            </a:r>
            <a:r>
              <a:rPr lang="en-US" sz="2875" b="1" dirty="0">
                <a:latin typeface="Arial" panose="020B0604020202020204" pitchFamily="34" charset="0"/>
                <a:cs typeface="Arial" panose="020B0604020202020204" pitchFamily="34" charset="0"/>
              </a:rPr>
              <a:t>, I perceive that You are a prophet. </a:t>
            </a:r>
            <a:r>
              <a:rPr lang="en-US" sz="2875"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a:t>
            </a:r>
            <a:r>
              <a:rPr lang="en-US" sz="2875" b="1" dirty="0">
                <a:latin typeface="Arial" panose="020B0604020202020204" pitchFamily="34" charset="0"/>
                <a:cs typeface="Arial" panose="020B0604020202020204" pitchFamily="34" charset="0"/>
              </a:rPr>
              <a:t>Our fathers worshiped on this mountain, and you Jews say that in Jerusalem is the place where one ought to worship</a:t>
            </a:r>
            <a:r>
              <a:rPr lang="en-US" sz="2875" b="1" dirty="0" smtClean="0">
                <a:latin typeface="Arial" panose="020B0604020202020204" pitchFamily="34" charset="0"/>
                <a:cs typeface="Arial" panose="020B0604020202020204" pitchFamily="34" charset="0"/>
              </a:rPr>
              <a:t>. </a:t>
            </a:r>
            <a:r>
              <a:rPr lang="en-US" sz="2875"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r>
              <a:rPr lang="en-US" sz="2875" b="1" baseline="30000" dirty="0">
                <a:latin typeface="Arial" panose="020B0604020202020204" pitchFamily="34" charset="0"/>
                <a:cs typeface="Arial" panose="020B0604020202020204" pitchFamily="34" charset="0"/>
              </a:rPr>
              <a:t> </a:t>
            </a:r>
            <a:r>
              <a:rPr lang="en-US" sz="2875" b="1" dirty="0">
                <a:latin typeface="Arial" panose="020B0604020202020204" pitchFamily="34" charset="0"/>
                <a:cs typeface="Arial" panose="020B0604020202020204" pitchFamily="34" charset="0"/>
              </a:rPr>
              <a:t>Jesus said to her, w</a:t>
            </a:r>
            <a:r>
              <a:rPr lang="en-US" sz="2875" b="1" dirty="0" smtClean="0">
                <a:latin typeface="Arial" panose="020B0604020202020204" pitchFamily="34" charset="0"/>
                <a:cs typeface="Arial" panose="020B0604020202020204" pitchFamily="34" charset="0"/>
              </a:rPr>
              <a:t>oman</a:t>
            </a:r>
            <a:r>
              <a:rPr lang="en-US" sz="2875" b="1" dirty="0">
                <a:latin typeface="Arial" panose="020B0604020202020204" pitchFamily="34" charset="0"/>
                <a:cs typeface="Arial" panose="020B0604020202020204" pitchFamily="34" charset="0"/>
              </a:rPr>
              <a:t>, believe Me, the hour is coming when you will neither on this mountain, nor in Jerusalem, worship the Father. </a:t>
            </a:r>
            <a:r>
              <a:rPr lang="en-US" sz="2875"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22 </a:t>
            </a:r>
            <a:r>
              <a:rPr lang="en-US" sz="2875" b="1" dirty="0">
                <a:latin typeface="Arial" panose="020B0604020202020204" pitchFamily="34" charset="0"/>
                <a:cs typeface="Arial" panose="020B0604020202020204" pitchFamily="34" charset="0"/>
              </a:rPr>
              <a:t>You worship what you do not know; we know what we worship, for salvation is of the Jews. </a:t>
            </a:r>
            <a:r>
              <a:rPr lang="en-US" sz="2875"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23 </a:t>
            </a:r>
            <a:r>
              <a:rPr lang="en-US" sz="2875" b="1" dirty="0">
                <a:latin typeface="Arial" panose="020B0604020202020204" pitchFamily="34" charset="0"/>
                <a:cs typeface="Arial" panose="020B0604020202020204" pitchFamily="34" charset="0"/>
              </a:rPr>
              <a:t>But the hour is coming, and now is, when the true worshipers will worship the Father in spirit and truth; for the Father is seeking such to worship Him. </a:t>
            </a:r>
            <a:r>
              <a:rPr lang="en-US" sz="2875"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a:t>
            </a:r>
            <a:r>
              <a:rPr lang="en-US" sz="2875" b="1" baseline="30000" dirty="0">
                <a:latin typeface="Arial" panose="020B0604020202020204" pitchFamily="34" charset="0"/>
                <a:cs typeface="Arial" panose="020B0604020202020204" pitchFamily="34" charset="0"/>
              </a:rPr>
              <a:t> </a:t>
            </a:r>
            <a:r>
              <a:rPr lang="en-US" sz="2875" b="1" dirty="0">
                <a:latin typeface="Arial" panose="020B0604020202020204" pitchFamily="34" charset="0"/>
                <a:cs typeface="Arial" panose="020B0604020202020204" pitchFamily="34" charset="0"/>
              </a:rPr>
              <a:t>God is Spirit, and those who worship Him must worship in spirit and truth</a:t>
            </a:r>
            <a:r>
              <a:rPr lang="en-US" sz="2875" b="1" dirty="0" smtClean="0">
                <a:latin typeface="Arial" panose="020B0604020202020204" pitchFamily="34" charset="0"/>
                <a:cs typeface="Arial" panose="020B0604020202020204" pitchFamily="34" charset="0"/>
              </a:rPr>
              <a:t>.</a:t>
            </a:r>
            <a:endParaRPr lang="en-US" sz="2875" b="1" dirty="0">
              <a:latin typeface="Arial" panose="020B0604020202020204" pitchFamily="34" charset="0"/>
              <a:cs typeface="Arial" panose="020B0604020202020204" pitchFamily="34" charset="0"/>
            </a:endParaRPr>
          </a:p>
        </p:txBody>
      </p:sp>
      <p:sp>
        <p:nvSpPr>
          <p:cNvPr id="3" name="Rectangle 2"/>
          <p:cNvSpPr/>
          <p:nvPr/>
        </p:nvSpPr>
        <p:spPr>
          <a:xfrm>
            <a:off x="2188177" y="-76200"/>
            <a:ext cx="476765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John 4:19-24</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14917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387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90600" y="4114800"/>
            <a:ext cx="7162800" cy="830997"/>
          </a:xfrm>
          <a:prstGeom prst="rect">
            <a:avLst/>
          </a:prstGeom>
          <a:solidFill>
            <a:srgbClr val="FFFFFF">
              <a:alpha val="69804"/>
            </a:srgbClr>
          </a:solidFill>
          <a:effectLst>
            <a:glow rad="101600">
              <a:schemeClr val="accent4">
                <a:lumMod val="75000"/>
                <a:alpha val="60000"/>
              </a:schemeClr>
            </a:glow>
          </a:effectLst>
        </p:spPr>
        <p:txBody>
          <a:bodyPr wrap="square" rtlCol="0">
            <a:spAutoFit/>
          </a:bodyPr>
          <a:lstStyle/>
          <a:p>
            <a:pPr algn="ctr"/>
            <a:r>
              <a:rPr lang="en-US" sz="4800" b="1" i="1" dirty="0" smtClean="0">
                <a:ln>
                  <a:solidFill>
                    <a:schemeClr val="accent4">
                      <a:lumMod val="75000"/>
                    </a:schemeClr>
                  </a:solidFill>
                </a:ln>
                <a:effectLst>
                  <a:outerShdw blurRad="38100" dist="38100" dir="2700000" algn="tl">
                    <a:srgbClr val="000000">
                      <a:alpha val="43137"/>
                    </a:srgbClr>
                  </a:outerShdw>
                </a:effectLst>
                <a:latin typeface="Monotype Corsiva" panose="03010101010201010101" pitchFamily="66" charset="0"/>
              </a:rPr>
              <a:t>Worship: “Connecting to God”</a:t>
            </a:r>
            <a:endParaRPr lang="en-US" sz="4800" b="1" i="1" dirty="0">
              <a:ln>
                <a:solidFill>
                  <a:schemeClr val="accent4">
                    <a:lumMod val="75000"/>
                  </a:schemeClr>
                </a:solidFill>
              </a:ln>
              <a:effectLst>
                <a:outerShdw blurRad="38100" dist="38100" dir="2700000" algn="tl">
                  <a:srgbClr val="000000">
                    <a:alpha val="43137"/>
                  </a:srgbClr>
                </a:outerShdw>
              </a:effectLst>
              <a:latin typeface="Monotype Corsiva" panose="03010101010201010101" pitchFamily="66" charset="0"/>
            </a:endParaRPr>
          </a:p>
        </p:txBody>
      </p:sp>
      <p:grpSp>
        <p:nvGrpSpPr>
          <p:cNvPr id="3" name="Group 2"/>
          <p:cNvGrpSpPr/>
          <p:nvPr/>
        </p:nvGrpSpPr>
        <p:grpSpPr>
          <a:xfrm>
            <a:off x="1" y="0"/>
            <a:ext cx="9144000" cy="6858000"/>
            <a:chOff x="1" y="0"/>
            <a:chExt cx="9144000" cy="685800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37" t="15795" r="3104"/>
            <a:stretch/>
          </p:blipFill>
          <p:spPr>
            <a:xfrm>
              <a:off x="1" y="0"/>
              <a:ext cx="9144000" cy="6858000"/>
            </a:xfrm>
            <a:prstGeom prst="rect">
              <a:avLst/>
            </a:prstGeom>
          </p:spPr>
        </p:pic>
        <p:sp>
          <p:nvSpPr>
            <p:cNvPr id="5" name="TextBox 4"/>
            <p:cNvSpPr txBox="1"/>
            <p:nvPr/>
          </p:nvSpPr>
          <p:spPr>
            <a:xfrm>
              <a:off x="1143000" y="48161"/>
              <a:ext cx="5638800" cy="1323439"/>
            </a:xfrm>
            <a:prstGeom prst="rect">
              <a:avLst/>
            </a:prstGeom>
            <a:solidFill>
              <a:srgbClr val="FFFFFF">
                <a:alpha val="69804"/>
              </a:srgbClr>
            </a:solidFill>
            <a:effectLst>
              <a:softEdge rad="31750"/>
            </a:effectLst>
          </p:spPr>
          <p:txBody>
            <a:bodyPr wrap="square" rtlCol="0">
              <a:spAutoFit/>
            </a:bodyPr>
            <a:lstStyle/>
            <a:p>
              <a:pPr algn="ctr"/>
              <a:r>
                <a:rPr lang="en-US" sz="2000" b="1" i="1" dirty="0">
                  <a:effectLst>
                    <a:outerShdw blurRad="38100" dist="38100" dir="2700000" algn="tl">
                      <a:srgbClr val="000000">
                        <a:alpha val="43137"/>
                      </a:srgbClr>
                    </a:outerShdw>
                  </a:effectLst>
                </a:rPr>
                <a:t>And in the process of time it came to pass that Cain brought an offering of the fruit of the ground to the </a:t>
              </a:r>
              <a:r>
                <a:rPr lang="en-US" sz="2000" b="1" i="1" cap="small" dirty="0">
                  <a:effectLst>
                    <a:outerShdw blurRad="38100" dist="38100" dir="2700000" algn="tl">
                      <a:srgbClr val="000000">
                        <a:alpha val="43137"/>
                      </a:srgbClr>
                    </a:outerShdw>
                  </a:effectLst>
                </a:rPr>
                <a:t>Lord</a:t>
              </a:r>
              <a:r>
                <a:rPr lang="en-US" sz="2000" b="1" i="1" dirty="0">
                  <a:effectLst>
                    <a:outerShdw blurRad="38100" dist="38100" dir="2700000" algn="tl">
                      <a:srgbClr val="000000">
                        <a:alpha val="43137"/>
                      </a:srgbClr>
                    </a:outerShdw>
                  </a:effectLst>
                </a:rPr>
                <a:t>. </a:t>
              </a:r>
              <a:r>
                <a:rPr lang="en-US" sz="2000" b="1" i="1" dirty="0" smtClean="0">
                  <a:effectLst>
                    <a:outerShdw blurRad="38100" dist="38100" dir="2700000" algn="tl">
                      <a:srgbClr val="000000">
                        <a:alpha val="43137"/>
                      </a:srgbClr>
                    </a:outerShdw>
                  </a:effectLst>
                </a:rPr>
                <a:t>Abel </a:t>
              </a:r>
              <a:r>
                <a:rPr lang="en-US" sz="2000" b="1" i="1" dirty="0">
                  <a:effectLst>
                    <a:outerShdw blurRad="38100" dist="38100" dir="2700000" algn="tl">
                      <a:srgbClr val="000000">
                        <a:alpha val="43137"/>
                      </a:srgbClr>
                    </a:outerShdw>
                  </a:effectLst>
                </a:rPr>
                <a:t>also brought of the firstborn of his flock and of their </a:t>
              </a:r>
              <a:r>
                <a:rPr lang="en-US" sz="2000" b="1" i="1" dirty="0" smtClean="0">
                  <a:effectLst>
                    <a:outerShdw blurRad="38100" dist="38100" dir="2700000" algn="tl">
                      <a:srgbClr val="000000">
                        <a:alpha val="43137"/>
                      </a:srgbClr>
                    </a:outerShdw>
                  </a:effectLst>
                </a:rPr>
                <a:t>fat, </a:t>
              </a:r>
              <a:r>
                <a:rPr lang="en-US" sz="2000" b="1" dirty="0" smtClean="0">
                  <a:effectLst>
                    <a:outerShdw blurRad="38100" dist="38100" dir="2700000" algn="tl">
                      <a:srgbClr val="000000">
                        <a:alpha val="43137"/>
                      </a:srgbClr>
                    </a:outerShdw>
                  </a:effectLst>
                </a:rPr>
                <a:t>(Genesis 4:3-4).</a:t>
              </a:r>
              <a:endParaRPr lang="en-US" sz="2000" b="1" dirty="0">
                <a:effectLst>
                  <a:outerShdw blurRad="38100" dist="38100" dir="2700000" algn="tl">
                    <a:srgbClr val="000000">
                      <a:alpha val="43137"/>
                    </a:srgbClr>
                  </a:outerShdw>
                </a:effectLst>
              </a:endParaRPr>
            </a:p>
          </p:txBody>
        </p:sp>
      </p:grpSp>
      <p:grpSp>
        <p:nvGrpSpPr>
          <p:cNvPr id="6" name="Group 5"/>
          <p:cNvGrpSpPr/>
          <p:nvPr/>
        </p:nvGrpSpPr>
        <p:grpSpPr>
          <a:xfrm>
            <a:off x="1" y="-30659"/>
            <a:ext cx="9149802" cy="6888660"/>
            <a:chOff x="1" y="-30659"/>
            <a:chExt cx="9149802" cy="688866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164"/>
            <a:stretch/>
          </p:blipFill>
          <p:spPr>
            <a:xfrm>
              <a:off x="1" y="-30659"/>
              <a:ext cx="9149802" cy="6888660"/>
            </a:xfrm>
            <a:prstGeom prst="rect">
              <a:avLst/>
            </a:prstGeom>
          </p:spPr>
        </p:pic>
        <p:sp>
          <p:nvSpPr>
            <p:cNvPr id="8" name="TextBox 7"/>
            <p:cNvSpPr txBox="1"/>
            <p:nvPr/>
          </p:nvSpPr>
          <p:spPr>
            <a:xfrm>
              <a:off x="3657600" y="304800"/>
              <a:ext cx="5334000" cy="2554545"/>
            </a:xfrm>
            <a:prstGeom prst="rect">
              <a:avLst/>
            </a:prstGeom>
            <a:solidFill>
              <a:srgbClr val="FFFFFF">
                <a:alpha val="69804"/>
              </a:srgbClr>
            </a:solidFill>
            <a:effectLst>
              <a:softEdge rad="63500"/>
            </a:effectLst>
          </p:spPr>
          <p:txBody>
            <a:bodyPr wrap="square" rtlCol="0">
              <a:spAutoFit/>
            </a:bodyPr>
            <a:lstStyle/>
            <a:p>
              <a:pPr algn="ctr"/>
              <a:r>
                <a:rPr lang="en-US" sz="2000" b="1" i="1" dirty="0">
                  <a:effectLst>
                    <a:outerShdw blurRad="38100" dist="38100" dir="2700000" algn="tl">
                      <a:srgbClr val="000000">
                        <a:alpha val="43137"/>
                      </a:srgbClr>
                    </a:outerShdw>
                  </a:effectLst>
                </a:rPr>
                <a:t>Then Paul stood in the midst of the Areopagus and said, m</a:t>
              </a:r>
              <a:r>
                <a:rPr lang="en-US" sz="2000" b="1" i="1" dirty="0" smtClean="0">
                  <a:effectLst>
                    <a:outerShdw blurRad="38100" dist="38100" dir="2700000" algn="tl">
                      <a:srgbClr val="000000">
                        <a:alpha val="43137"/>
                      </a:srgbClr>
                    </a:outerShdw>
                  </a:effectLst>
                </a:rPr>
                <a:t>en </a:t>
              </a:r>
              <a:r>
                <a:rPr lang="en-US" sz="2000" b="1" i="1" dirty="0">
                  <a:effectLst>
                    <a:outerShdw blurRad="38100" dist="38100" dir="2700000" algn="tl">
                      <a:srgbClr val="000000">
                        <a:alpha val="43137"/>
                      </a:srgbClr>
                    </a:outerShdw>
                  </a:effectLst>
                </a:rPr>
                <a:t>of Athens, I perceive that in all things you are very religious; </a:t>
              </a:r>
              <a:r>
                <a:rPr lang="en-US" sz="2000" b="1" i="1" dirty="0" smtClean="0">
                  <a:effectLst>
                    <a:outerShdw blurRad="38100" dist="38100" dir="2700000" algn="tl">
                      <a:srgbClr val="000000">
                        <a:alpha val="43137"/>
                      </a:srgbClr>
                    </a:outerShdw>
                  </a:effectLst>
                </a:rPr>
                <a:t>for </a:t>
              </a:r>
              <a:r>
                <a:rPr lang="en-US" sz="2000" b="1" i="1" dirty="0">
                  <a:effectLst>
                    <a:outerShdw blurRad="38100" dist="38100" dir="2700000" algn="tl">
                      <a:srgbClr val="000000">
                        <a:alpha val="43137"/>
                      </a:srgbClr>
                    </a:outerShdw>
                  </a:effectLst>
                </a:rPr>
                <a:t>as I was passing through and considering the objects of your worship, I even found an altar with this inscription</a:t>
              </a:r>
              <a:r>
                <a:rPr lang="en-US" sz="2000" b="1" i="1" dirty="0" smtClean="0">
                  <a:effectLst>
                    <a:outerShdw blurRad="38100" dist="38100" dir="2700000" algn="tl">
                      <a:srgbClr val="000000">
                        <a:alpha val="43137"/>
                      </a:srgbClr>
                    </a:outerShdw>
                  </a:effectLst>
                </a:rPr>
                <a:t>: TO </a:t>
              </a:r>
              <a:r>
                <a:rPr lang="en-US" sz="2000" b="1" i="1" dirty="0">
                  <a:effectLst>
                    <a:outerShdw blurRad="38100" dist="38100" dir="2700000" algn="tl">
                      <a:srgbClr val="000000">
                        <a:alpha val="43137"/>
                      </a:srgbClr>
                    </a:outerShdw>
                  </a:effectLst>
                </a:rPr>
                <a:t>THE UNKNOWN </a:t>
              </a:r>
              <a:r>
                <a:rPr lang="en-US" sz="2000" b="1" i="1" dirty="0" smtClean="0">
                  <a:effectLst>
                    <a:outerShdw blurRad="38100" dist="38100" dir="2700000" algn="tl">
                      <a:srgbClr val="000000">
                        <a:alpha val="43137"/>
                      </a:srgbClr>
                    </a:outerShdw>
                  </a:effectLst>
                </a:rPr>
                <a:t>GOD. Therefore</a:t>
              </a:r>
              <a:r>
                <a:rPr lang="en-US" sz="2000" b="1" i="1" dirty="0">
                  <a:effectLst>
                    <a:outerShdw blurRad="38100" dist="38100" dir="2700000" algn="tl">
                      <a:srgbClr val="000000">
                        <a:alpha val="43137"/>
                      </a:srgbClr>
                    </a:outerShdw>
                  </a:effectLst>
                </a:rPr>
                <a:t>, the One whom you worship without knowing, Him I proclaim to </a:t>
              </a:r>
              <a:r>
                <a:rPr lang="en-US" sz="2000" b="1" i="1" dirty="0" smtClean="0">
                  <a:effectLst>
                    <a:outerShdw blurRad="38100" dist="38100" dir="2700000" algn="tl">
                      <a:srgbClr val="000000">
                        <a:alpha val="43137"/>
                      </a:srgbClr>
                    </a:outerShdw>
                  </a:effectLst>
                </a:rPr>
                <a:t>you,</a:t>
              </a:r>
              <a:r>
                <a:rPr lang="en-US" sz="2000" b="1" dirty="0" smtClean="0">
                  <a:effectLst>
                    <a:outerShdw blurRad="38100" dist="38100" dir="2700000" algn="tl">
                      <a:srgbClr val="000000">
                        <a:alpha val="43137"/>
                      </a:srgbClr>
                    </a:outerShdw>
                  </a:effectLst>
                </a:rPr>
                <a:t> (Acts 17:22-23).</a:t>
              </a:r>
              <a:endParaRPr lang="en-US" sz="20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84821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Rectangle 1"/>
          <p:cNvSpPr/>
          <p:nvPr/>
        </p:nvSpPr>
        <p:spPr>
          <a:xfrm>
            <a:off x="446613" y="0"/>
            <a:ext cx="8217699" cy="1015663"/>
          </a:xfrm>
          <a:prstGeom prst="rect">
            <a:avLst/>
          </a:prstGeom>
          <a:noFill/>
        </p:spPr>
        <p:txBody>
          <a:bodyPr wrap="none" lIns="91440" tIns="45720" rIns="91440" bIns="45720">
            <a:spAutoFit/>
          </a:bodyPr>
          <a:lstStyle/>
          <a:p>
            <a:pPr algn="ctr"/>
            <a:r>
              <a:rPr lang="en-US" sz="6000" b="1" cap="none" spc="600" dirty="0" smtClean="0">
                <a:ln w="19050" cmpd="sng">
                  <a:solidFill>
                    <a:srgbClr val="FF0000">
                      <a:alpha val="55000"/>
                    </a:srgbClr>
                  </a:solidFill>
                  <a:prstDash val="solid"/>
                </a:ln>
                <a:solidFill>
                  <a:schemeClr val="bg1"/>
                </a:solidFill>
                <a:effectLst>
                  <a:outerShdw blurRad="38100" dist="38100" dir="2700000" algn="tl">
                    <a:srgbClr val="000000">
                      <a:alpha val="43137"/>
                    </a:srgbClr>
                  </a:outerShdw>
                </a:effectLst>
                <a:latin typeface="Copperplate Gothic Bold" panose="020E0705020206020404" pitchFamily="34" charset="0"/>
              </a:rPr>
              <a:t>Worshiping God</a:t>
            </a:r>
            <a:endParaRPr lang="en-US" sz="6000" b="1" cap="none" spc="600" dirty="0">
              <a:ln w="19050" cmpd="sng">
                <a:solidFill>
                  <a:srgbClr val="FF0000">
                    <a:alpha val="55000"/>
                  </a:srgbClr>
                </a:solidFill>
                <a:prstDash val="solid"/>
              </a:ln>
              <a:solidFill>
                <a:schemeClr val="bg1"/>
              </a:solidFill>
              <a:effectLst>
                <a:outerShdw blurRad="38100" dist="38100" dir="2700000" algn="tl">
                  <a:srgbClr val="000000">
                    <a:alpha val="43137"/>
                  </a:srgbClr>
                </a:outerShdw>
              </a:effectLst>
              <a:latin typeface="Copperplate Gothic Bold" panose="020E0705020206020404" pitchFamily="34" charset="0"/>
            </a:endParaRPr>
          </a:p>
        </p:txBody>
      </p:sp>
      <p:sp>
        <p:nvSpPr>
          <p:cNvPr id="3" name="TextBox 2"/>
          <p:cNvSpPr txBox="1"/>
          <p:nvPr/>
        </p:nvSpPr>
        <p:spPr>
          <a:xfrm>
            <a:off x="446613" y="2590800"/>
            <a:ext cx="4430187" cy="1200329"/>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Sitting in a church building,</a:t>
            </a:r>
          </a:p>
          <a:p>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doing certain prescribed things,</a:t>
            </a:r>
          </a:p>
          <a:p>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times per week.</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829" b="768"/>
          <a:stretch/>
        </p:blipFill>
        <p:spPr>
          <a:xfrm>
            <a:off x="0" y="0"/>
            <a:ext cx="9140283" cy="6858000"/>
          </a:xfrm>
          <a:prstGeom prst="rect">
            <a:avLst/>
          </a:prstGeom>
        </p:spPr>
      </p:pic>
      <p:sp>
        <p:nvSpPr>
          <p:cNvPr id="5" name="Rectangle 4"/>
          <p:cNvSpPr/>
          <p:nvPr/>
        </p:nvSpPr>
        <p:spPr>
          <a:xfrm>
            <a:off x="1856998" y="0"/>
            <a:ext cx="5396927"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Samaritan Woman</a:t>
            </a:r>
            <a:endParaRPr lang="en-US" sz="5400" b="0" cap="none" spc="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
        <p:nvSpPr>
          <p:cNvPr id="6" name="TextBox 5"/>
          <p:cNvSpPr txBox="1"/>
          <p:nvPr/>
        </p:nvSpPr>
        <p:spPr>
          <a:xfrm>
            <a:off x="914400" y="3048000"/>
            <a:ext cx="3962400" cy="3046988"/>
          </a:xfrm>
          <a:prstGeom prst="rect">
            <a:avLst/>
          </a:prstGeom>
          <a:solidFill>
            <a:srgbClr val="000000">
              <a:alpha val="50196"/>
            </a:srgbClr>
          </a:solidFill>
        </p:spPr>
        <p:txBody>
          <a:bodyPr wrap="square" rtlCol="0">
            <a:spAutoFit/>
          </a:bodyPr>
          <a:lstStyle/>
          <a:p>
            <a:r>
              <a:rPr lang="en-US" sz="2400" b="1" dirty="0" smtClean="0">
                <a:ln>
                  <a:solidFill>
                    <a:srgbClr val="FF0000"/>
                  </a:solidFill>
                </a:ln>
                <a:solidFill>
                  <a:schemeClr val="bg1"/>
                </a:solidFill>
                <a:effectLst>
                  <a:outerShdw blurRad="38100" dist="38100" dir="2700000" algn="tl">
                    <a:srgbClr val="000000">
                      <a:alpha val="43137"/>
                    </a:srgbClr>
                  </a:outerShdw>
                </a:effectLst>
              </a:rPr>
              <a:t>The woman said to Him, Sir, I perceive that You are a prophet. Our fathers worshiped on this mountain, and you Jews say that in Jerusalem is the place where one ought to worship.</a:t>
            </a:r>
          </a:p>
          <a:p>
            <a:pPr algn="ctr"/>
            <a:r>
              <a:rPr lang="en-US" sz="2400" b="1" dirty="0" smtClean="0">
                <a:ln>
                  <a:solidFill>
                    <a:srgbClr val="FF0000"/>
                  </a:solidFill>
                </a:ln>
                <a:solidFill>
                  <a:schemeClr val="bg1"/>
                </a:solidFill>
                <a:effectLst>
                  <a:outerShdw blurRad="38100" dist="38100" dir="2700000" algn="tl">
                    <a:srgbClr val="000000">
                      <a:alpha val="43137"/>
                    </a:srgbClr>
                  </a:outerShdw>
                </a:effectLst>
              </a:rPr>
              <a:t>(John 4:19-20)</a:t>
            </a:r>
            <a:endParaRPr lang="en-US" sz="2400" b="1" dirty="0">
              <a:ln>
                <a:solidFill>
                  <a:srgbClr val="FF0000"/>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4059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2000"/>
                                        <p:tgtEl>
                                          <p:spTgt spid="5"/>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8694" y="0"/>
            <a:ext cx="8926611" cy="923330"/>
          </a:xfrm>
          <a:prstGeom prst="rect">
            <a:avLst/>
          </a:prstGeom>
          <a:noFill/>
        </p:spPr>
        <p:txBody>
          <a:bodyPr wrap="none" lIns="91440" tIns="45720" rIns="91440" bIns="45720">
            <a:spAutoFit/>
          </a:bodyPr>
          <a:lstStyle/>
          <a:p>
            <a:pPr algn="ctr"/>
            <a:r>
              <a:rPr lang="en-US" sz="5400" b="1" cap="none" spc="0" dirty="0" smtClean="0">
                <a:ln w="10541" cmpd="sng">
                  <a:solidFill>
                    <a:schemeClr val="tx1"/>
                  </a:solidFill>
                  <a:prstDash val="solid"/>
                </a:ln>
                <a:solidFill>
                  <a:schemeClr val="bg1"/>
                </a:solidFill>
                <a:effectLst/>
              </a:rPr>
              <a:t>Samaritan Temple: Mt Gerizim</a:t>
            </a:r>
            <a:endParaRPr lang="en-US" sz="5400" b="1" cap="none" spc="0" dirty="0">
              <a:ln w="10541" cmpd="sng">
                <a:solidFill>
                  <a:schemeClr val="tx1"/>
                </a:solidFill>
                <a:prstDash val="solid"/>
              </a:ln>
              <a:solidFill>
                <a:schemeClr val="bg1"/>
              </a:solidFill>
              <a:effectLst/>
            </a:endParaRPr>
          </a:p>
        </p:txBody>
      </p:sp>
      <p:sp>
        <p:nvSpPr>
          <p:cNvPr id="5" name="TextBox 4"/>
          <p:cNvSpPr txBox="1"/>
          <p:nvPr/>
        </p:nvSpPr>
        <p:spPr>
          <a:xfrm>
            <a:off x="4571999" y="3429000"/>
            <a:ext cx="4572001" cy="2585323"/>
          </a:xfrm>
          <a:prstGeom prst="rect">
            <a:avLst/>
          </a:prstGeom>
          <a:solidFill>
            <a:srgbClr val="000000">
              <a:alpha val="50196"/>
            </a:srgbClr>
          </a:solidFill>
        </p:spPr>
        <p:txBody>
          <a:bodyPr wrap="square" rtlCol="0">
            <a:spAutoFit/>
          </a:bodyPr>
          <a:lstStyle/>
          <a:p>
            <a:pPr marL="285750" indent="-285750">
              <a:buFont typeface="Wingdings" panose="05000000000000000000" pitchFamily="2" charset="2"/>
              <a:buChar char="Ø"/>
            </a:pPr>
            <a:r>
              <a:rPr lang="en-US" b="1" dirty="0" smtClean="0">
                <a:solidFill>
                  <a:schemeClr val="bg1"/>
                </a:solidFill>
                <a:effectLst>
                  <a:outerShdw blurRad="38100" dist="38100" dir="2700000" algn="tl">
                    <a:srgbClr val="000000">
                      <a:alpha val="43137"/>
                    </a:srgbClr>
                  </a:outerShdw>
                </a:effectLst>
              </a:rPr>
              <a:t>Place where the children of Israel built a stone altar after crossing the Jordan River (Deut 27:4-13).</a:t>
            </a:r>
          </a:p>
          <a:p>
            <a:pPr marL="285750" indent="-285750">
              <a:buFont typeface="Wingdings" panose="05000000000000000000" pitchFamily="2" charset="2"/>
              <a:buChar char="Ø"/>
            </a:pPr>
            <a:r>
              <a:rPr lang="en-US" b="1" dirty="0" smtClean="0">
                <a:solidFill>
                  <a:schemeClr val="bg1"/>
                </a:solidFill>
                <a:effectLst>
                  <a:outerShdw blurRad="38100" dist="38100" dir="2700000" algn="tl">
                    <a:srgbClr val="000000">
                      <a:alpha val="43137"/>
                    </a:srgbClr>
                  </a:outerShdw>
                </a:effectLst>
              </a:rPr>
              <a:t>Later, during the time of Nehemiah, the Samaritans built a temple there, according to Josephus.</a:t>
            </a:r>
          </a:p>
          <a:p>
            <a:pPr marL="285750" indent="-285750">
              <a:buFont typeface="Wingdings" panose="05000000000000000000" pitchFamily="2" charset="2"/>
              <a:buChar char="Ø"/>
            </a:pPr>
            <a:r>
              <a:rPr lang="en-US" b="1" dirty="0" smtClean="0">
                <a:solidFill>
                  <a:schemeClr val="bg1"/>
                </a:solidFill>
                <a:effectLst>
                  <a:outerShdw blurRad="38100" dist="38100" dir="2700000" algn="tl">
                    <a:srgbClr val="000000">
                      <a:alpha val="43137"/>
                    </a:srgbClr>
                  </a:outerShdw>
                </a:effectLst>
              </a:rPr>
              <a:t>In the view of the Samaritans—Mt. Gerizim was the scriptural location for worship.</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655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2000"/>
                                        <p:tgtEl>
                                          <p:spTgt spid="5">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up)">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up)">
                                      <p:cBhvr>
                                        <p:cTn id="2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099" y="0"/>
            <a:ext cx="7573805" cy="923330"/>
          </a:xfrm>
          <a:prstGeom prst="rect">
            <a:avLst/>
          </a:prstGeom>
          <a:noFill/>
        </p:spPr>
        <p:txBody>
          <a:bodyPr wrap="none" lIns="91440" tIns="45720" rIns="91440" bIns="45720">
            <a:spAutoFit/>
          </a:bodyPr>
          <a:lstStyle/>
          <a:p>
            <a:pPr algn="ctr"/>
            <a:r>
              <a:rPr lang="en-US" sz="5400" b="1" cap="none" spc="0" dirty="0" smtClean="0">
                <a:ln w="10541" cmpd="sng">
                  <a:solidFill>
                    <a:schemeClr val="tx1"/>
                  </a:solidFill>
                  <a:prstDash val="solid"/>
                </a:ln>
                <a:solidFill>
                  <a:schemeClr val="bg1"/>
                </a:solidFill>
                <a:effectLst/>
              </a:rPr>
              <a:t>Jewish Temple: Jerusalem</a:t>
            </a:r>
            <a:endParaRPr lang="en-US" sz="5400" b="1" cap="none" spc="0" dirty="0">
              <a:ln w="10541" cmpd="sng">
                <a:solidFill>
                  <a:schemeClr val="tx1"/>
                </a:solidFill>
                <a:prstDash val="solid"/>
              </a:ln>
              <a:solidFill>
                <a:schemeClr val="bg1"/>
              </a:solidFill>
              <a:effectLst/>
            </a:endParaRPr>
          </a:p>
        </p:txBody>
      </p:sp>
      <p:sp>
        <p:nvSpPr>
          <p:cNvPr id="5" name="TextBox 4"/>
          <p:cNvSpPr txBox="1"/>
          <p:nvPr/>
        </p:nvSpPr>
        <p:spPr>
          <a:xfrm>
            <a:off x="4571999" y="3429000"/>
            <a:ext cx="4572001" cy="1754326"/>
          </a:xfrm>
          <a:prstGeom prst="rect">
            <a:avLst/>
          </a:prstGeom>
          <a:solidFill>
            <a:srgbClr val="FFFFFF">
              <a:alpha val="69804"/>
            </a:srgbClr>
          </a:solidFill>
        </p:spPr>
        <p:txBody>
          <a:bodyPr wrap="square" rtlCol="0">
            <a:spAutoFit/>
          </a:bodyPr>
          <a:lstStyle/>
          <a:p>
            <a:pPr marL="285750" indent="-285750">
              <a:buFont typeface="Wingdings" panose="05000000000000000000" pitchFamily="2" charset="2"/>
              <a:buChar char="Ø"/>
            </a:pPr>
            <a:r>
              <a:rPr lang="en-US" b="1" dirty="0" smtClean="0">
                <a:effectLst>
                  <a:outerShdw blurRad="38100" dist="38100" dir="2700000" algn="tl">
                    <a:srgbClr val="000000">
                      <a:alpha val="43137"/>
                    </a:srgbClr>
                  </a:outerShdw>
                </a:effectLst>
              </a:rPr>
              <a:t>Worship was to be in the designated place God had chosen (Deut 12:5-26).</a:t>
            </a:r>
          </a:p>
          <a:p>
            <a:pPr marL="285750" indent="-285750">
              <a:buFont typeface="Wingdings" panose="05000000000000000000" pitchFamily="2" charset="2"/>
              <a:buChar char="Ø"/>
            </a:pPr>
            <a:r>
              <a:rPr lang="en-US" b="1" dirty="0" smtClean="0">
                <a:effectLst>
                  <a:outerShdw blurRad="38100" dist="38100" dir="2700000" algn="tl">
                    <a:srgbClr val="000000">
                      <a:alpha val="43137"/>
                    </a:srgbClr>
                  </a:outerShdw>
                </a:effectLst>
              </a:rPr>
              <a:t>The temple was built under God’s direction, in Jerusalem (1 Kings 5-8).</a:t>
            </a:r>
          </a:p>
          <a:p>
            <a:pPr marL="285750" indent="-285750">
              <a:buFont typeface="Wingdings" panose="05000000000000000000" pitchFamily="2" charset="2"/>
              <a:buChar char="Ø"/>
            </a:pPr>
            <a:r>
              <a:rPr lang="en-US" b="1" dirty="0" smtClean="0">
                <a:effectLst>
                  <a:outerShdw blurRad="38100" dist="38100" dir="2700000" algn="tl">
                    <a:srgbClr val="000000">
                      <a:alpha val="43137"/>
                    </a:srgbClr>
                  </a:outerShdw>
                </a:effectLst>
              </a:rPr>
              <a:t>In the view of the Jews—Jerusalem was the scriptural location for worship.</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9418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2000"/>
                                        <p:tgtEl>
                                          <p:spTgt spid="5">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up)">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up)">
                                      <p:cBhvr>
                                        <p:cTn id="2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Rectangle 1"/>
          <p:cNvSpPr/>
          <p:nvPr/>
        </p:nvSpPr>
        <p:spPr>
          <a:xfrm>
            <a:off x="446613" y="0"/>
            <a:ext cx="8217699" cy="1015663"/>
          </a:xfrm>
          <a:prstGeom prst="rect">
            <a:avLst/>
          </a:prstGeom>
          <a:noFill/>
        </p:spPr>
        <p:txBody>
          <a:bodyPr wrap="none" lIns="91440" tIns="45720" rIns="91440" bIns="45720">
            <a:spAutoFit/>
          </a:bodyPr>
          <a:lstStyle/>
          <a:p>
            <a:pPr algn="ctr"/>
            <a:r>
              <a:rPr lang="en-US" sz="6000" b="1" cap="none" spc="600" dirty="0" smtClean="0">
                <a:ln w="19050" cmpd="sng">
                  <a:solidFill>
                    <a:srgbClr val="FF0000">
                      <a:alpha val="55000"/>
                    </a:srgbClr>
                  </a:solidFill>
                  <a:prstDash val="solid"/>
                </a:ln>
                <a:solidFill>
                  <a:schemeClr val="bg1"/>
                </a:solidFill>
                <a:effectLst>
                  <a:outerShdw blurRad="38100" dist="38100" dir="2700000" algn="tl">
                    <a:srgbClr val="000000">
                      <a:alpha val="43137"/>
                    </a:srgbClr>
                  </a:outerShdw>
                </a:effectLst>
                <a:latin typeface="Copperplate Gothic Bold" panose="020E0705020206020404" pitchFamily="34" charset="0"/>
              </a:rPr>
              <a:t>Worshiping God</a:t>
            </a:r>
            <a:endParaRPr lang="en-US" sz="6000" b="1" cap="none" spc="600" dirty="0">
              <a:ln w="19050" cmpd="sng">
                <a:solidFill>
                  <a:srgbClr val="FF0000">
                    <a:alpha val="55000"/>
                  </a:srgbClr>
                </a:solidFill>
                <a:prstDash val="solid"/>
              </a:ln>
              <a:solidFill>
                <a:schemeClr val="bg1"/>
              </a:solidFill>
              <a:effectLst>
                <a:outerShdw blurRad="38100" dist="38100" dir="2700000" algn="tl">
                  <a:srgbClr val="000000">
                    <a:alpha val="43137"/>
                  </a:srgbClr>
                </a:outerShdw>
              </a:effectLst>
              <a:latin typeface="Copperplate Gothic Bold" panose="020E0705020206020404" pitchFamily="34" charset="0"/>
            </a:endParaRPr>
          </a:p>
        </p:txBody>
      </p:sp>
      <p:sp>
        <p:nvSpPr>
          <p:cNvPr id="3" name="TextBox 2"/>
          <p:cNvSpPr txBox="1"/>
          <p:nvPr/>
        </p:nvSpPr>
        <p:spPr>
          <a:xfrm>
            <a:off x="446613" y="2590800"/>
            <a:ext cx="4430187" cy="1200329"/>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Sitting in a church building,</a:t>
            </a:r>
          </a:p>
          <a:p>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doing certain prescribed things,</a:t>
            </a:r>
          </a:p>
          <a:p>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times per week.</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829" b="768"/>
          <a:stretch/>
        </p:blipFill>
        <p:spPr>
          <a:xfrm>
            <a:off x="0" y="0"/>
            <a:ext cx="9140283" cy="6858000"/>
          </a:xfrm>
          <a:prstGeom prst="rect">
            <a:avLst/>
          </a:prstGeom>
        </p:spPr>
      </p:pic>
      <p:sp>
        <p:nvSpPr>
          <p:cNvPr id="5" name="Rectangle 4"/>
          <p:cNvSpPr/>
          <p:nvPr/>
        </p:nvSpPr>
        <p:spPr>
          <a:xfrm>
            <a:off x="1856998" y="0"/>
            <a:ext cx="5396927"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Samaritan Woman</a:t>
            </a:r>
            <a:endParaRPr lang="en-US" sz="5400" b="0" cap="none" spc="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
        <p:nvSpPr>
          <p:cNvPr id="6" name="TextBox 5"/>
          <p:cNvSpPr txBox="1"/>
          <p:nvPr/>
        </p:nvSpPr>
        <p:spPr>
          <a:xfrm>
            <a:off x="914400" y="3048000"/>
            <a:ext cx="3962400" cy="3046988"/>
          </a:xfrm>
          <a:prstGeom prst="rect">
            <a:avLst/>
          </a:prstGeom>
          <a:solidFill>
            <a:srgbClr val="000000">
              <a:alpha val="50196"/>
            </a:srgbClr>
          </a:solidFill>
        </p:spPr>
        <p:txBody>
          <a:bodyPr wrap="square" rtlCol="0">
            <a:spAutoFit/>
          </a:bodyPr>
          <a:lstStyle/>
          <a:p>
            <a:r>
              <a:rPr lang="en-US" sz="2400" b="1" dirty="0" smtClean="0">
                <a:ln>
                  <a:solidFill>
                    <a:srgbClr val="FF0000"/>
                  </a:solidFill>
                </a:ln>
                <a:solidFill>
                  <a:schemeClr val="bg1"/>
                </a:solidFill>
                <a:effectLst>
                  <a:outerShdw blurRad="38100" dist="38100" dir="2700000" algn="tl">
                    <a:srgbClr val="000000">
                      <a:alpha val="43137"/>
                    </a:srgbClr>
                  </a:outerShdw>
                </a:effectLst>
              </a:rPr>
              <a:t>The woman said to Him, Sir, I perceive that You are a prophet. Our fathers worshiped on this mountain, and you Jews say that in Jerusalem is the place where one ought to worship.</a:t>
            </a:r>
          </a:p>
          <a:p>
            <a:pPr algn="ctr"/>
            <a:r>
              <a:rPr lang="en-US" sz="2400" b="1" dirty="0" smtClean="0">
                <a:ln>
                  <a:solidFill>
                    <a:srgbClr val="FF0000"/>
                  </a:solidFill>
                </a:ln>
                <a:solidFill>
                  <a:schemeClr val="bg1"/>
                </a:solidFill>
                <a:effectLst>
                  <a:outerShdw blurRad="38100" dist="38100" dir="2700000" algn="tl">
                    <a:srgbClr val="000000">
                      <a:alpha val="43137"/>
                    </a:srgbClr>
                  </a:outerShdw>
                </a:effectLst>
              </a:rPr>
              <a:t>(John 4:19-20)</a:t>
            </a:r>
            <a:endParaRPr lang="en-US" sz="2400" b="1" dirty="0">
              <a:ln>
                <a:solidFill>
                  <a:srgbClr val="FF0000"/>
                </a:solidFill>
              </a:ln>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914400" y="3060680"/>
            <a:ext cx="8229600" cy="3416320"/>
          </a:xfrm>
          <a:prstGeom prst="rect">
            <a:avLst/>
          </a:prstGeom>
          <a:solidFill>
            <a:srgbClr val="000000">
              <a:alpha val="50196"/>
            </a:srgbClr>
          </a:solidFill>
        </p:spPr>
        <p:txBody>
          <a:bodyPr wrap="square" rtlCol="0">
            <a:spAutoFit/>
          </a:bodyPr>
          <a:lstStyle/>
          <a:p>
            <a:r>
              <a:rPr lang="en-US" sz="2400" b="1" dirty="0" smtClean="0">
                <a:ln>
                  <a:solidFill>
                    <a:srgbClr val="FF0000"/>
                  </a:solidFill>
                </a:ln>
                <a:solidFill>
                  <a:schemeClr val="bg1"/>
                </a:solidFill>
                <a:effectLst>
                  <a:outerShdw blurRad="38100" dist="38100" dir="2700000" algn="tl">
                    <a:srgbClr val="000000">
                      <a:alpha val="43137"/>
                    </a:srgbClr>
                  </a:outerShdw>
                </a:effectLst>
              </a:rPr>
              <a:t>Jesus said to her, woman, believe Me, the hour is coming when you will neither on this mountain, nor in Jerusalem, worship the Father. You worship what you do not know; we know what we worship, for salvation is of the Jews. But the hour is coming, and now is, when the true worshipers will worship the Father in spirit and truth; for the Father is seeking such to worship Him. God is Spirit, and those who worship Him must worship in spirit and truth.</a:t>
            </a:r>
          </a:p>
          <a:p>
            <a:pPr algn="ctr"/>
            <a:r>
              <a:rPr lang="en-US" sz="2400" b="1" dirty="0" smtClean="0">
                <a:ln>
                  <a:solidFill>
                    <a:srgbClr val="FF0000"/>
                  </a:solidFill>
                </a:ln>
                <a:solidFill>
                  <a:schemeClr val="bg1"/>
                </a:solidFill>
                <a:effectLst>
                  <a:outerShdw blurRad="38100" dist="38100" dir="2700000" algn="tl">
                    <a:srgbClr val="000000">
                      <a:alpha val="43137"/>
                    </a:srgbClr>
                  </a:outerShdw>
                </a:effectLst>
              </a:rPr>
              <a:t>(John 4:21-24)</a:t>
            </a:r>
            <a:endParaRPr lang="en-US" sz="2400" b="1" dirty="0">
              <a:ln>
                <a:solidFill>
                  <a:srgbClr val="FF0000"/>
                </a:solidFill>
              </a:ln>
              <a:solidFill>
                <a:schemeClr val="bg1"/>
              </a:solidFill>
              <a:effectLst>
                <a:outerShdw blurRad="38100" dist="38100" dir="2700000" algn="tl">
                  <a:srgbClr val="000000">
                    <a:alpha val="43137"/>
                  </a:srgbClr>
                </a:outerShdw>
              </a:effectLst>
            </a:endParaRPr>
          </a:p>
        </p:txBody>
      </p:sp>
      <p:cxnSp>
        <p:nvCxnSpPr>
          <p:cNvPr id="9" name="Straight Connector 8"/>
          <p:cNvCxnSpPr/>
          <p:nvPr/>
        </p:nvCxnSpPr>
        <p:spPr>
          <a:xfrm>
            <a:off x="3352800" y="4953000"/>
            <a:ext cx="5410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70156" y="5334000"/>
            <a:ext cx="230644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532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0"/>
                                        <p:tgtEl>
                                          <p:spTgt spid="9"/>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10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467</Words>
  <Application>Microsoft Office PowerPoint</Application>
  <PresentationFormat>On-screen Show (4:3)</PresentationFormat>
  <Paragraphs>33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Copperplate Gothic Bold</vt:lpstr>
      <vt:lpstr>Wingdings</vt:lpstr>
      <vt:lpstr>Monotype Corsiva</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23</cp:revision>
  <dcterms:created xsi:type="dcterms:W3CDTF">2014-02-18T13:12:17Z</dcterms:created>
  <dcterms:modified xsi:type="dcterms:W3CDTF">2014-03-23T20:44:46Z</dcterms:modified>
</cp:coreProperties>
</file>