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sldIdLst>
    <p:sldId id="256" r:id="rId3"/>
    <p:sldId id="263" r:id="rId4"/>
    <p:sldId id="264" r:id="rId5"/>
    <p:sldId id="258" r:id="rId6"/>
    <p:sldId id="260" r:id="rId7"/>
    <p:sldId id="257" r:id="rId8"/>
    <p:sldId id="259" r:id="rId9"/>
    <p:sldId id="261" r:id="rId10"/>
    <p:sldId id="262" r:id="rId11"/>
  </p:sldIdLst>
  <p:sldSz cx="9144000" cy="6858000" type="screen4x3"/>
  <p:notesSz cx="6858000" cy="9144000"/>
  <p:embeddedFontLst>
    <p:embeddedFont>
      <p:font typeface="Calibri" pitchFamily="34" charset="0"/>
      <p:regular r:id="rId12"/>
      <p:bold r:id="rId13"/>
      <p:italic r:id="rId14"/>
      <p:boldItalic r:id="rId15"/>
    </p:embeddedFont>
    <p:embeddedFont>
      <p:font typeface="Monotype Corsiva" pitchFamily="66" charset="0"/>
      <p:italic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558ED5"/>
    <a:srgbClr val="000000"/>
    <a:srgbClr val="BE3C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85" d="100"/>
          <a:sy n="85" d="100"/>
        </p:scale>
        <p:origin x="-72" y="-3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4.fntdata"/><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2070F1D-E9CC-4B2C-9E46-DC981603C695}" type="datetimeFigureOut">
              <a:rPr lang="en-US" smtClean="0"/>
              <a:t>3/22/2013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CB12B5-0235-40E7-9D54-BE8E0D13BB9A}" type="slidenum">
              <a:rPr lang="en-US" smtClean="0"/>
              <a:t>‹#›</a:t>
            </a:fld>
            <a:endParaRPr lang="en-US"/>
          </a:p>
        </p:txBody>
      </p:sp>
    </p:spTree>
    <p:extLst>
      <p:ext uri="{BB962C8B-B14F-4D97-AF65-F5344CB8AC3E}">
        <p14:creationId xmlns:p14="http://schemas.microsoft.com/office/powerpoint/2010/main" val="389296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070F1D-E9CC-4B2C-9E46-DC981603C695}" type="datetimeFigureOut">
              <a:rPr lang="en-US" smtClean="0"/>
              <a:t>3/22/2013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CB12B5-0235-40E7-9D54-BE8E0D13BB9A}" type="slidenum">
              <a:rPr lang="en-US" smtClean="0"/>
              <a:t>‹#›</a:t>
            </a:fld>
            <a:endParaRPr lang="en-US"/>
          </a:p>
        </p:txBody>
      </p:sp>
    </p:spTree>
    <p:extLst>
      <p:ext uri="{BB962C8B-B14F-4D97-AF65-F5344CB8AC3E}">
        <p14:creationId xmlns:p14="http://schemas.microsoft.com/office/powerpoint/2010/main" val="3429506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070F1D-E9CC-4B2C-9E46-DC981603C695}" type="datetimeFigureOut">
              <a:rPr lang="en-US" smtClean="0"/>
              <a:t>3/22/2013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CB12B5-0235-40E7-9D54-BE8E0D13BB9A}" type="slidenum">
              <a:rPr lang="en-US" smtClean="0"/>
              <a:t>‹#›</a:t>
            </a:fld>
            <a:endParaRPr lang="en-US"/>
          </a:p>
        </p:txBody>
      </p:sp>
    </p:spTree>
    <p:extLst>
      <p:ext uri="{BB962C8B-B14F-4D97-AF65-F5344CB8AC3E}">
        <p14:creationId xmlns:p14="http://schemas.microsoft.com/office/powerpoint/2010/main" val="38715855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7E8E18B-5589-4B07-8206-5897D0B6BF5A}" type="datetimeFigureOut">
              <a:rPr lang="en-US" smtClean="0">
                <a:solidFill>
                  <a:prstClr val="black">
                    <a:tint val="75000"/>
                  </a:prstClr>
                </a:solidFill>
              </a:rPr>
              <a:pPr/>
              <a:t>3/22/2013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7E14777-0D46-4504-8C96-BCA5BE1FE87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10648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E8E18B-5589-4B07-8206-5897D0B6BF5A}" type="datetimeFigureOut">
              <a:rPr lang="en-US" smtClean="0">
                <a:solidFill>
                  <a:prstClr val="black">
                    <a:tint val="75000"/>
                  </a:prstClr>
                </a:solidFill>
              </a:rPr>
              <a:pPr/>
              <a:t>3/22/2013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7E14777-0D46-4504-8C96-BCA5BE1FE87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74991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E8E18B-5589-4B07-8206-5897D0B6BF5A}" type="datetimeFigureOut">
              <a:rPr lang="en-US" smtClean="0">
                <a:solidFill>
                  <a:prstClr val="black">
                    <a:tint val="75000"/>
                  </a:prstClr>
                </a:solidFill>
              </a:rPr>
              <a:pPr/>
              <a:t>3/22/2013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7E14777-0D46-4504-8C96-BCA5BE1FE87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22732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E8E18B-5589-4B07-8206-5897D0B6BF5A}" type="datetimeFigureOut">
              <a:rPr lang="en-US" smtClean="0">
                <a:solidFill>
                  <a:prstClr val="black">
                    <a:tint val="75000"/>
                  </a:prstClr>
                </a:solidFill>
              </a:rPr>
              <a:pPr/>
              <a:t>3/22/2013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7E14777-0D46-4504-8C96-BCA5BE1FE87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53340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7E8E18B-5589-4B07-8206-5897D0B6BF5A}" type="datetimeFigureOut">
              <a:rPr lang="en-US" smtClean="0">
                <a:solidFill>
                  <a:prstClr val="black">
                    <a:tint val="75000"/>
                  </a:prstClr>
                </a:solidFill>
              </a:rPr>
              <a:pPr/>
              <a:t>3/22/2013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7E14777-0D46-4504-8C96-BCA5BE1FE87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78697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E8E18B-5589-4B07-8206-5897D0B6BF5A}" type="datetimeFigureOut">
              <a:rPr lang="en-US" smtClean="0">
                <a:solidFill>
                  <a:prstClr val="black">
                    <a:tint val="75000"/>
                  </a:prstClr>
                </a:solidFill>
              </a:rPr>
              <a:pPr/>
              <a:t>3/22/2013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7E14777-0D46-4504-8C96-BCA5BE1FE87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32636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E8E18B-5589-4B07-8206-5897D0B6BF5A}" type="datetimeFigureOut">
              <a:rPr lang="en-US" smtClean="0">
                <a:solidFill>
                  <a:prstClr val="black">
                    <a:tint val="75000"/>
                  </a:prstClr>
                </a:solidFill>
              </a:rPr>
              <a:pPr/>
              <a:t>3/22/2013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7E14777-0D46-4504-8C96-BCA5BE1FE87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88395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E8E18B-5589-4B07-8206-5897D0B6BF5A}" type="datetimeFigureOut">
              <a:rPr lang="en-US" smtClean="0">
                <a:solidFill>
                  <a:prstClr val="black">
                    <a:tint val="75000"/>
                  </a:prstClr>
                </a:solidFill>
              </a:rPr>
              <a:pPr/>
              <a:t>3/22/2013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7E14777-0D46-4504-8C96-BCA5BE1FE87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49917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070F1D-E9CC-4B2C-9E46-DC981603C695}" type="datetimeFigureOut">
              <a:rPr lang="en-US" smtClean="0"/>
              <a:t>3/22/2013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CB12B5-0235-40E7-9D54-BE8E0D13BB9A}" type="slidenum">
              <a:rPr lang="en-US" smtClean="0"/>
              <a:t>‹#›</a:t>
            </a:fld>
            <a:endParaRPr lang="en-US"/>
          </a:p>
        </p:txBody>
      </p:sp>
    </p:spTree>
    <p:extLst>
      <p:ext uri="{BB962C8B-B14F-4D97-AF65-F5344CB8AC3E}">
        <p14:creationId xmlns:p14="http://schemas.microsoft.com/office/powerpoint/2010/main" val="4457971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E8E18B-5589-4B07-8206-5897D0B6BF5A}" type="datetimeFigureOut">
              <a:rPr lang="en-US" smtClean="0">
                <a:solidFill>
                  <a:prstClr val="black">
                    <a:tint val="75000"/>
                  </a:prstClr>
                </a:solidFill>
              </a:rPr>
              <a:pPr/>
              <a:t>3/22/2013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7E14777-0D46-4504-8C96-BCA5BE1FE87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49038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E8E18B-5589-4B07-8206-5897D0B6BF5A}" type="datetimeFigureOut">
              <a:rPr lang="en-US" smtClean="0">
                <a:solidFill>
                  <a:prstClr val="black">
                    <a:tint val="75000"/>
                  </a:prstClr>
                </a:solidFill>
              </a:rPr>
              <a:pPr/>
              <a:t>3/22/2013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7E14777-0D46-4504-8C96-BCA5BE1FE87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04035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E8E18B-5589-4B07-8206-5897D0B6BF5A}" type="datetimeFigureOut">
              <a:rPr lang="en-US" smtClean="0">
                <a:solidFill>
                  <a:prstClr val="black">
                    <a:tint val="75000"/>
                  </a:prstClr>
                </a:solidFill>
              </a:rPr>
              <a:pPr/>
              <a:t>3/22/2013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7E14777-0D46-4504-8C96-BCA5BE1FE87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04338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070F1D-E9CC-4B2C-9E46-DC981603C695}" type="datetimeFigureOut">
              <a:rPr lang="en-US" smtClean="0"/>
              <a:t>3/22/2013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CB12B5-0235-40E7-9D54-BE8E0D13BB9A}" type="slidenum">
              <a:rPr lang="en-US" smtClean="0"/>
              <a:t>‹#›</a:t>
            </a:fld>
            <a:endParaRPr lang="en-US"/>
          </a:p>
        </p:txBody>
      </p:sp>
    </p:spTree>
    <p:extLst>
      <p:ext uri="{BB962C8B-B14F-4D97-AF65-F5344CB8AC3E}">
        <p14:creationId xmlns:p14="http://schemas.microsoft.com/office/powerpoint/2010/main" val="10916666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2070F1D-E9CC-4B2C-9E46-DC981603C695}" type="datetimeFigureOut">
              <a:rPr lang="en-US" smtClean="0"/>
              <a:t>3/22/2013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CB12B5-0235-40E7-9D54-BE8E0D13BB9A}" type="slidenum">
              <a:rPr lang="en-US" smtClean="0"/>
              <a:t>‹#›</a:t>
            </a:fld>
            <a:endParaRPr lang="en-US"/>
          </a:p>
        </p:txBody>
      </p:sp>
    </p:spTree>
    <p:extLst>
      <p:ext uri="{BB962C8B-B14F-4D97-AF65-F5344CB8AC3E}">
        <p14:creationId xmlns:p14="http://schemas.microsoft.com/office/powerpoint/2010/main" val="13701296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2070F1D-E9CC-4B2C-9E46-DC981603C695}" type="datetimeFigureOut">
              <a:rPr lang="en-US" smtClean="0"/>
              <a:t>3/22/2013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CB12B5-0235-40E7-9D54-BE8E0D13BB9A}" type="slidenum">
              <a:rPr lang="en-US" smtClean="0"/>
              <a:t>‹#›</a:t>
            </a:fld>
            <a:endParaRPr lang="en-US"/>
          </a:p>
        </p:txBody>
      </p:sp>
    </p:spTree>
    <p:extLst>
      <p:ext uri="{BB962C8B-B14F-4D97-AF65-F5344CB8AC3E}">
        <p14:creationId xmlns:p14="http://schemas.microsoft.com/office/powerpoint/2010/main" val="22497905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070F1D-E9CC-4B2C-9E46-DC981603C695}" type="datetimeFigureOut">
              <a:rPr lang="en-US" smtClean="0"/>
              <a:t>3/22/2013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CB12B5-0235-40E7-9D54-BE8E0D13BB9A}" type="slidenum">
              <a:rPr lang="en-US" smtClean="0"/>
              <a:t>‹#›</a:t>
            </a:fld>
            <a:endParaRPr lang="en-US"/>
          </a:p>
        </p:txBody>
      </p:sp>
    </p:spTree>
    <p:extLst>
      <p:ext uri="{BB962C8B-B14F-4D97-AF65-F5344CB8AC3E}">
        <p14:creationId xmlns:p14="http://schemas.microsoft.com/office/powerpoint/2010/main" val="27379421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070F1D-E9CC-4B2C-9E46-DC981603C695}" type="datetimeFigureOut">
              <a:rPr lang="en-US" smtClean="0"/>
              <a:t>3/22/2013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CB12B5-0235-40E7-9D54-BE8E0D13BB9A}" type="slidenum">
              <a:rPr lang="en-US" smtClean="0"/>
              <a:t>‹#›</a:t>
            </a:fld>
            <a:endParaRPr lang="en-US"/>
          </a:p>
        </p:txBody>
      </p:sp>
    </p:spTree>
    <p:extLst>
      <p:ext uri="{BB962C8B-B14F-4D97-AF65-F5344CB8AC3E}">
        <p14:creationId xmlns:p14="http://schemas.microsoft.com/office/powerpoint/2010/main" val="38121169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070F1D-E9CC-4B2C-9E46-DC981603C695}" type="datetimeFigureOut">
              <a:rPr lang="en-US" smtClean="0"/>
              <a:t>3/22/2013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CB12B5-0235-40E7-9D54-BE8E0D13BB9A}" type="slidenum">
              <a:rPr lang="en-US" smtClean="0"/>
              <a:t>‹#›</a:t>
            </a:fld>
            <a:endParaRPr lang="en-US"/>
          </a:p>
        </p:txBody>
      </p:sp>
    </p:spTree>
    <p:extLst>
      <p:ext uri="{BB962C8B-B14F-4D97-AF65-F5344CB8AC3E}">
        <p14:creationId xmlns:p14="http://schemas.microsoft.com/office/powerpoint/2010/main" val="13188712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070F1D-E9CC-4B2C-9E46-DC981603C695}" type="datetimeFigureOut">
              <a:rPr lang="en-US" smtClean="0"/>
              <a:t>3/22/2013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CB12B5-0235-40E7-9D54-BE8E0D13BB9A}" type="slidenum">
              <a:rPr lang="en-US" smtClean="0"/>
              <a:t>‹#›</a:t>
            </a:fld>
            <a:endParaRPr lang="en-US"/>
          </a:p>
        </p:txBody>
      </p:sp>
    </p:spTree>
    <p:extLst>
      <p:ext uri="{BB962C8B-B14F-4D97-AF65-F5344CB8AC3E}">
        <p14:creationId xmlns:p14="http://schemas.microsoft.com/office/powerpoint/2010/main" val="29460458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070F1D-E9CC-4B2C-9E46-DC981603C695}" type="datetimeFigureOut">
              <a:rPr lang="en-US" smtClean="0"/>
              <a:t>3/22/2013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CB12B5-0235-40E7-9D54-BE8E0D13BB9A}" type="slidenum">
              <a:rPr lang="en-US" smtClean="0"/>
              <a:t>‹#›</a:t>
            </a:fld>
            <a:endParaRPr lang="en-US"/>
          </a:p>
        </p:txBody>
      </p:sp>
    </p:spTree>
    <p:extLst>
      <p:ext uri="{BB962C8B-B14F-4D97-AF65-F5344CB8AC3E}">
        <p14:creationId xmlns:p14="http://schemas.microsoft.com/office/powerpoint/2010/main" val="35879237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E8E18B-5589-4B07-8206-5897D0B6BF5A}" type="datetimeFigureOut">
              <a:rPr lang="en-US" smtClean="0">
                <a:solidFill>
                  <a:prstClr val="black">
                    <a:tint val="75000"/>
                  </a:prstClr>
                </a:solidFill>
              </a:rPr>
              <a:pPr/>
              <a:t>3/22/2013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E14777-0D46-4504-8C96-BCA5BE1FE87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61229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30121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17" y="625525"/>
            <a:ext cx="9144000" cy="6232475"/>
          </a:xfrm>
          <a:prstGeom prst="rect">
            <a:avLst/>
          </a:prstGeom>
          <a:noFill/>
        </p:spPr>
        <p:txBody>
          <a:bodyPr wrap="square" rtlCol="0">
            <a:spAutoFit/>
          </a:bodyPr>
          <a:lstStyle/>
          <a:p>
            <a:r>
              <a:rPr lang="en-US" sz="2100" b="1" i="1" baseline="30000" dirty="0">
                <a:solidFill>
                  <a:srgbClr val="FF0000"/>
                </a:solidFill>
                <a:latin typeface="Arial" pitchFamily="34" charset="0"/>
                <a:cs typeface="Arial" pitchFamily="34" charset="0"/>
              </a:rPr>
              <a:t>3 </a:t>
            </a:r>
            <a:r>
              <a:rPr lang="en-US" sz="2100" b="1" dirty="0">
                <a:latin typeface="Arial" pitchFamily="34" charset="0"/>
                <a:cs typeface="Arial" pitchFamily="34" charset="0"/>
              </a:rPr>
              <a:t>Blessed be the God and Father of our Lord Jesus Christ, the Father of mercies and God of all comfort, </a:t>
            </a:r>
            <a:r>
              <a:rPr lang="en-US" sz="2100" b="1" i="1" baseline="30000" dirty="0">
                <a:solidFill>
                  <a:srgbClr val="FF0000"/>
                </a:solidFill>
                <a:latin typeface="Arial" pitchFamily="34" charset="0"/>
                <a:cs typeface="Arial" pitchFamily="34" charset="0"/>
              </a:rPr>
              <a:t>4</a:t>
            </a:r>
            <a:r>
              <a:rPr lang="en-US" sz="2100" b="1" baseline="30000" dirty="0">
                <a:latin typeface="Arial" pitchFamily="34" charset="0"/>
                <a:cs typeface="Arial" pitchFamily="34" charset="0"/>
              </a:rPr>
              <a:t> </a:t>
            </a:r>
            <a:r>
              <a:rPr lang="en-US" sz="2100" b="1" dirty="0">
                <a:latin typeface="Arial" pitchFamily="34" charset="0"/>
                <a:cs typeface="Arial" pitchFamily="34" charset="0"/>
              </a:rPr>
              <a:t>who comforts us in all our tribulation, that we may be able to comfort those who are in any trouble, with the comfort with which we ourselves are comforted by God. </a:t>
            </a:r>
            <a:r>
              <a:rPr lang="en-US" sz="2100" b="1" i="1" baseline="30000" dirty="0">
                <a:solidFill>
                  <a:srgbClr val="FF0000"/>
                </a:solidFill>
                <a:latin typeface="Arial" pitchFamily="34" charset="0"/>
                <a:cs typeface="Arial" pitchFamily="34" charset="0"/>
              </a:rPr>
              <a:t>5</a:t>
            </a:r>
            <a:r>
              <a:rPr lang="en-US" sz="2100" b="1" baseline="30000" dirty="0">
                <a:latin typeface="Arial" pitchFamily="34" charset="0"/>
                <a:cs typeface="Arial" pitchFamily="34" charset="0"/>
              </a:rPr>
              <a:t> </a:t>
            </a:r>
            <a:r>
              <a:rPr lang="en-US" sz="2100" b="1" dirty="0">
                <a:latin typeface="Arial" pitchFamily="34" charset="0"/>
                <a:cs typeface="Arial" pitchFamily="34" charset="0"/>
              </a:rPr>
              <a:t>For as the sufferings of Christ abound in us, so our consolation also abounds through Christ. </a:t>
            </a:r>
            <a:r>
              <a:rPr lang="en-US" sz="2100" b="1" i="1" baseline="30000" dirty="0">
                <a:solidFill>
                  <a:srgbClr val="FF0000"/>
                </a:solidFill>
                <a:latin typeface="Arial" pitchFamily="34" charset="0"/>
                <a:cs typeface="Arial" pitchFamily="34" charset="0"/>
              </a:rPr>
              <a:t>6 </a:t>
            </a:r>
            <a:r>
              <a:rPr lang="en-US" sz="2100" b="1" dirty="0">
                <a:latin typeface="Arial" pitchFamily="34" charset="0"/>
                <a:cs typeface="Arial" pitchFamily="34" charset="0"/>
              </a:rPr>
              <a:t>Now if we are afflicted, it is for your consolation and salvation, which is effective for enduring the same sufferings which we also suffer. Or if we are comforted, it is for your consolation and salvation. </a:t>
            </a:r>
            <a:r>
              <a:rPr lang="en-US" sz="2100" b="1" i="1" baseline="30000" dirty="0">
                <a:solidFill>
                  <a:srgbClr val="FF0000"/>
                </a:solidFill>
                <a:latin typeface="Arial" pitchFamily="34" charset="0"/>
                <a:cs typeface="Arial" pitchFamily="34" charset="0"/>
              </a:rPr>
              <a:t>7 </a:t>
            </a:r>
            <a:r>
              <a:rPr lang="en-US" sz="2100" b="1" dirty="0">
                <a:latin typeface="Arial" pitchFamily="34" charset="0"/>
                <a:cs typeface="Arial" pitchFamily="34" charset="0"/>
              </a:rPr>
              <a:t>And our hope for you is steadfast, because we know that as you are partakers of the sufferings, so also you will partake of the </a:t>
            </a:r>
            <a:r>
              <a:rPr lang="en-US" sz="2100" b="1" dirty="0" smtClean="0">
                <a:latin typeface="Arial" pitchFamily="34" charset="0"/>
                <a:cs typeface="Arial" pitchFamily="34" charset="0"/>
              </a:rPr>
              <a:t>consolation. </a:t>
            </a:r>
            <a:r>
              <a:rPr lang="en-US" sz="2100" b="1" i="1" baseline="30000" dirty="0" smtClean="0">
                <a:solidFill>
                  <a:srgbClr val="FF0000"/>
                </a:solidFill>
                <a:latin typeface="Arial" pitchFamily="34" charset="0"/>
                <a:cs typeface="Arial" pitchFamily="34" charset="0"/>
              </a:rPr>
              <a:t>8</a:t>
            </a:r>
            <a:r>
              <a:rPr lang="en-US" sz="2100" b="1" baseline="30000" dirty="0" smtClean="0">
                <a:latin typeface="Arial" pitchFamily="34" charset="0"/>
                <a:cs typeface="Arial" pitchFamily="34" charset="0"/>
              </a:rPr>
              <a:t> </a:t>
            </a:r>
            <a:r>
              <a:rPr lang="en-US" sz="2100" b="1" dirty="0">
                <a:latin typeface="Arial" pitchFamily="34" charset="0"/>
                <a:cs typeface="Arial" pitchFamily="34" charset="0"/>
              </a:rPr>
              <a:t>For we do not want you to be ignorant, brethren, of our trouble which came to us in Asia: that we were burdened beyond measure, above strength, so that we despaired even of life. </a:t>
            </a:r>
            <a:r>
              <a:rPr lang="en-US" sz="2100" b="1" i="1" baseline="30000" dirty="0">
                <a:solidFill>
                  <a:srgbClr val="FF0000"/>
                </a:solidFill>
                <a:latin typeface="Arial" pitchFamily="34" charset="0"/>
                <a:cs typeface="Arial" pitchFamily="34" charset="0"/>
              </a:rPr>
              <a:t>9 </a:t>
            </a:r>
            <a:r>
              <a:rPr lang="en-US" sz="2100" b="1" dirty="0">
                <a:latin typeface="Arial" pitchFamily="34" charset="0"/>
                <a:cs typeface="Arial" pitchFamily="34" charset="0"/>
              </a:rPr>
              <a:t>Yes, we had the sentence of death in ourselves, that we should not trust in ourselves but in God who raises the dead, </a:t>
            </a:r>
            <a:r>
              <a:rPr lang="en-US" sz="2100" b="1" i="1" baseline="30000" dirty="0">
                <a:solidFill>
                  <a:srgbClr val="FF0000"/>
                </a:solidFill>
                <a:latin typeface="Arial" pitchFamily="34" charset="0"/>
                <a:cs typeface="Arial" pitchFamily="34" charset="0"/>
              </a:rPr>
              <a:t>10 </a:t>
            </a:r>
            <a:r>
              <a:rPr lang="en-US" sz="2100" b="1" dirty="0">
                <a:latin typeface="Arial" pitchFamily="34" charset="0"/>
                <a:cs typeface="Arial" pitchFamily="34" charset="0"/>
              </a:rPr>
              <a:t>who delivered us from so great a death, and </a:t>
            </a:r>
            <a:r>
              <a:rPr lang="en-US" sz="2100" b="1" dirty="0" smtClean="0">
                <a:latin typeface="Arial" pitchFamily="34" charset="0"/>
                <a:cs typeface="Arial" pitchFamily="34" charset="0"/>
              </a:rPr>
              <a:t>does </a:t>
            </a:r>
            <a:r>
              <a:rPr lang="en-US" sz="2100" b="1" dirty="0">
                <a:latin typeface="Arial" pitchFamily="34" charset="0"/>
                <a:cs typeface="Arial" pitchFamily="34" charset="0"/>
              </a:rPr>
              <a:t>deliver us; in whom we trust that He will still deliver us, </a:t>
            </a:r>
            <a:r>
              <a:rPr lang="en-US" sz="2100" b="1" i="1" baseline="30000" dirty="0">
                <a:solidFill>
                  <a:srgbClr val="FF0000"/>
                </a:solidFill>
                <a:latin typeface="Arial" pitchFamily="34" charset="0"/>
                <a:cs typeface="Arial" pitchFamily="34" charset="0"/>
              </a:rPr>
              <a:t>11 </a:t>
            </a:r>
            <a:r>
              <a:rPr lang="en-US" sz="2100" b="1" dirty="0">
                <a:latin typeface="Arial" pitchFamily="34" charset="0"/>
                <a:cs typeface="Arial" pitchFamily="34" charset="0"/>
              </a:rPr>
              <a:t>you also helping together in prayer for us, that thanks may be given by many persons on </a:t>
            </a:r>
            <a:r>
              <a:rPr lang="en-US" sz="2100" b="1" dirty="0" smtClean="0">
                <a:latin typeface="Arial" pitchFamily="34" charset="0"/>
                <a:cs typeface="Arial" pitchFamily="34" charset="0"/>
              </a:rPr>
              <a:t>our </a:t>
            </a:r>
            <a:r>
              <a:rPr lang="en-US" sz="2100" b="1" dirty="0">
                <a:latin typeface="Arial" pitchFamily="34" charset="0"/>
                <a:cs typeface="Arial" pitchFamily="34" charset="0"/>
              </a:rPr>
              <a:t>behalf for the gift granted to us through many</a:t>
            </a:r>
            <a:r>
              <a:rPr lang="en-US" sz="2100" b="1" dirty="0" smtClean="0">
                <a:latin typeface="Arial" pitchFamily="34" charset="0"/>
                <a:cs typeface="Arial" pitchFamily="34" charset="0"/>
              </a:rPr>
              <a:t>.</a:t>
            </a:r>
            <a:endParaRPr lang="en-US" sz="2100" b="1" dirty="0">
              <a:latin typeface="Arial" pitchFamily="34" charset="0"/>
              <a:cs typeface="Arial" pitchFamily="34" charset="0"/>
            </a:endParaRPr>
          </a:p>
        </p:txBody>
      </p:sp>
      <p:sp>
        <p:nvSpPr>
          <p:cNvPr id="3" name="Rectangle 2"/>
          <p:cNvSpPr/>
          <p:nvPr/>
        </p:nvSpPr>
        <p:spPr>
          <a:xfrm>
            <a:off x="831743" y="-152400"/>
            <a:ext cx="748794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600" dirty="0" smtClean="0">
                <a:ln w="11430"/>
                <a:solidFill>
                  <a:srgbClr val="FF0000"/>
                </a:solidFill>
                <a:effectLst>
                  <a:outerShdw blurRad="50800" dist="39000" dir="5460000" algn="tl">
                    <a:srgbClr val="000000">
                      <a:alpha val="38000"/>
                    </a:srgbClr>
                  </a:outerShdw>
                </a:effectLst>
              </a:rPr>
              <a:t>2 Corinthians 1:3-11</a:t>
            </a:r>
            <a:endParaRPr lang="en-US" sz="5400" b="1" cap="none" spc="600" dirty="0">
              <a:ln w="11430"/>
              <a:solidFill>
                <a:srgbClr val="FF0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0398986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56531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914400" y="1143000"/>
            <a:ext cx="7315200" cy="2118529"/>
          </a:xfrm>
          <a:prstGeom prst="rect">
            <a:avLst/>
          </a:prstGeom>
          <a:solidFill>
            <a:srgbClr val="000000">
              <a:alpha val="69804"/>
            </a:srgbClr>
          </a:solidFill>
          <a:effectLst>
            <a:glow rad="228600">
              <a:schemeClr val="accent1">
                <a:satMod val="175000"/>
                <a:alpha val="40000"/>
              </a:schemeClr>
            </a:glow>
            <a:softEdge rad="31750"/>
          </a:effectLst>
        </p:spPr>
        <p:txBody>
          <a:bodyPr wrap="square" rtlCol="0">
            <a:spAutoFit/>
          </a:bodyPr>
          <a:lstStyle/>
          <a:p>
            <a:pPr algn="ctr">
              <a:lnSpc>
                <a:spcPct val="150000"/>
              </a:lnSpc>
            </a:pPr>
            <a:r>
              <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Have you heard about brother Ralph—he quit the church?</a:t>
            </a:r>
          </a:p>
          <a:p>
            <a:pPr algn="ctr">
              <a:lnSpc>
                <a:spcPct val="150000"/>
              </a:lnSpc>
            </a:pPr>
            <a:r>
              <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Did you know our elders resigned?</a:t>
            </a:r>
          </a:p>
          <a:p>
            <a:pPr algn="ctr">
              <a:lnSpc>
                <a:spcPct val="150000"/>
              </a:lnSpc>
            </a:pPr>
            <a:r>
              <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I guess you knew brother Jones quit preaching?</a:t>
            </a:r>
          </a:p>
          <a:p>
            <a:pPr algn="ctr">
              <a:lnSpc>
                <a:spcPct val="150000"/>
              </a:lnSpc>
            </a:pPr>
            <a:r>
              <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Did you hear that Ted and Carla are divorcing?</a:t>
            </a:r>
          </a:p>
          <a:p>
            <a:pPr algn="ctr">
              <a:lnSpc>
                <a:spcPct val="150000"/>
              </a:lnSpc>
            </a:pPr>
            <a:r>
              <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Demas has forsaken me, having loved this present world.</a:t>
            </a:r>
            <a:endParaRPr lang="en-US"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322940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3000"/>
                                  </p:stCondLst>
                                  <p:childTnLst>
                                    <p:set>
                                      <p:cBhvr>
                                        <p:cTn id="6" dur="1" fill="hold">
                                          <p:stCondLst>
                                            <p:cond delay="0"/>
                                          </p:stCondLst>
                                        </p:cTn>
                                        <p:tgtEl>
                                          <p:spTgt spid="2">
                                            <p:bg/>
                                          </p:spTgt>
                                        </p:tgtEl>
                                        <p:attrNameLst>
                                          <p:attrName>style.visibility</p:attrName>
                                        </p:attrNameLst>
                                      </p:cBhvr>
                                      <p:to>
                                        <p:strVal val="visible"/>
                                      </p:to>
                                    </p:set>
                                    <p:animEffect transition="in" filter="randombar(horizontal)">
                                      <p:cBhvr>
                                        <p:cTn id="7" dur="2000"/>
                                        <p:tgtEl>
                                          <p:spTgt spid="2">
                                            <p:bg/>
                                          </p:spTgt>
                                        </p:tgtEl>
                                      </p:cBhvr>
                                    </p:animEffect>
                                  </p:childTnLst>
                                </p:cTn>
                              </p:par>
                            </p:childTnLst>
                          </p:cTn>
                        </p:par>
                        <p:par>
                          <p:cTn id="8" fill="hold">
                            <p:stCondLst>
                              <p:cond delay="5000"/>
                            </p:stCondLst>
                            <p:childTnLst>
                              <p:par>
                                <p:cTn id="9" presetID="14" presetClass="entr" presetSubtype="1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1" dur="2000"/>
                                        <p:tgtEl>
                                          <p:spTgt spid="2">
                                            <p:txEl>
                                              <p:pRg st="0" end="0"/>
                                            </p:txEl>
                                          </p:spTgt>
                                        </p:tgtEl>
                                      </p:cBhvr>
                                    </p:animEffect>
                                  </p:childTnLst>
                                </p:cTn>
                              </p:par>
                            </p:childTnLst>
                          </p:cTn>
                        </p:par>
                        <p:par>
                          <p:cTn id="12" fill="hold">
                            <p:stCondLst>
                              <p:cond delay="7000"/>
                            </p:stCondLst>
                            <p:childTnLst>
                              <p:par>
                                <p:cTn id="13" presetID="14" presetClass="entr" presetSubtype="10" fill="hold" grpId="0" nodeType="afterEffect">
                                  <p:stCondLst>
                                    <p:cond delay="300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5" dur="2000"/>
                                        <p:tgtEl>
                                          <p:spTgt spid="2">
                                            <p:txEl>
                                              <p:pRg st="1" end="1"/>
                                            </p:txEl>
                                          </p:spTgt>
                                        </p:tgtEl>
                                      </p:cBhvr>
                                    </p:animEffect>
                                  </p:childTnLst>
                                </p:cTn>
                              </p:par>
                            </p:childTnLst>
                          </p:cTn>
                        </p:par>
                        <p:par>
                          <p:cTn id="16" fill="hold">
                            <p:stCondLst>
                              <p:cond delay="12000"/>
                            </p:stCondLst>
                            <p:childTnLst>
                              <p:par>
                                <p:cTn id="17" presetID="14" presetClass="entr" presetSubtype="10" fill="hold" grpId="0" nodeType="afterEffect">
                                  <p:stCondLst>
                                    <p:cond delay="300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9" dur="2000"/>
                                        <p:tgtEl>
                                          <p:spTgt spid="2">
                                            <p:txEl>
                                              <p:pRg st="2" end="2"/>
                                            </p:txEl>
                                          </p:spTgt>
                                        </p:tgtEl>
                                      </p:cBhvr>
                                    </p:animEffect>
                                  </p:childTnLst>
                                </p:cTn>
                              </p:par>
                            </p:childTnLst>
                          </p:cTn>
                        </p:par>
                        <p:par>
                          <p:cTn id="20" fill="hold">
                            <p:stCondLst>
                              <p:cond delay="17000"/>
                            </p:stCondLst>
                            <p:childTnLst>
                              <p:par>
                                <p:cTn id="21" presetID="14" presetClass="entr" presetSubtype="10" fill="hold" grpId="0" nodeType="afterEffect">
                                  <p:stCondLst>
                                    <p:cond delay="300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3" dur="2000"/>
                                        <p:tgtEl>
                                          <p:spTgt spid="2">
                                            <p:txEl>
                                              <p:pRg st="3" end="3"/>
                                            </p:txEl>
                                          </p:spTgt>
                                        </p:tgtEl>
                                      </p:cBhvr>
                                    </p:animEffect>
                                  </p:childTnLst>
                                </p:cTn>
                              </p:par>
                            </p:childTnLst>
                          </p:cTn>
                        </p:par>
                        <p:par>
                          <p:cTn id="24" fill="hold">
                            <p:stCondLst>
                              <p:cond delay="22000"/>
                            </p:stCondLst>
                            <p:childTnLst>
                              <p:par>
                                <p:cTn id="25" presetID="14" presetClass="entr" presetSubtype="10" fill="hold" grpId="0" nodeType="afterEffect">
                                  <p:stCondLst>
                                    <p:cond delay="300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randombar(horizontal)">
                                      <p:cBhvr>
                                        <p:cTn id="27"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5"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3" name="Rectangle 2"/>
          <p:cNvSpPr/>
          <p:nvPr/>
        </p:nvSpPr>
        <p:spPr>
          <a:xfrm>
            <a:off x="286576" y="67270"/>
            <a:ext cx="8541121"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spc="600" dirty="0" smtClean="0">
                <a:ln w="11430"/>
                <a:solidFill>
                  <a:srgbClr val="F8F8F8"/>
                </a:solidFill>
                <a:effectLst>
                  <a:outerShdw blurRad="25400" algn="tl" rotWithShape="0">
                    <a:srgbClr val="000000">
                      <a:alpha val="43000"/>
                    </a:srgbClr>
                  </a:outerShdw>
                </a:effectLst>
                <a:latin typeface="Monotype Corsiva" pitchFamily="66" charset="0"/>
              </a:rPr>
              <a:t>Believer’s </a:t>
            </a:r>
            <a:r>
              <a:rPr lang="en-US" sz="5400" b="1" spc="600" dirty="0">
                <a:ln w="11430"/>
                <a:solidFill>
                  <a:srgbClr val="F8F8F8"/>
                </a:solidFill>
                <a:effectLst>
                  <a:outerShdw blurRad="25400" algn="tl" rotWithShape="0">
                    <a:srgbClr val="000000">
                      <a:alpha val="43000"/>
                    </a:srgbClr>
                  </a:outerShdw>
                </a:effectLst>
                <a:latin typeface="Monotype Corsiva" pitchFamily="66" charset="0"/>
              </a:rPr>
              <a:t>Discouragement</a:t>
            </a:r>
          </a:p>
        </p:txBody>
      </p:sp>
      <p:sp>
        <p:nvSpPr>
          <p:cNvPr id="2" name="TextBox 1"/>
          <p:cNvSpPr txBox="1"/>
          <p:nvPr/>
        </p:nvSpPr>
        <p:spPr>
          <a:xfrm>
            <a:off x="76200" y="1295400"/>
            <a:ext cx="5562600" cy="5078313"/>
          </a:xfrm>
          <a:prstGeom prst="rect">
            <a:avLst/>
          </a:prstGeom>
          <a:noFill/>
        </p:spPr>
        <p:txBody>
          <a:bodyPr wrap="square" rtlCol="0">
            <a:spAutoFit/>
          </a:bodyPr>
          <a:lstStyle/>
          <a:p>
            <a:r>
              <a:rPr lang="en-US" sz="2400" b="1" u="sng" dirty="0" smtClean="0">
                <a:solidFill>
                  <a:schemeClr val="bg1"/>
                </a:solidFill>
                <a:effectLst>
                  <a:outerShdw blurRad="38100" dist="38100" dir="2700000" algn="tl">
                    <a:srgbClr val="000000">
                      <a:alpha val="43137"/>
                    </a:srgbClr>
                  </a:outerShdw>
                </a:effectLst>
                <a:latin typeface="Arial" pitchFamily="34" charset="0"/>
                <a:cs typeface="Arial" pitchFamily="34" charset="0"/>
              </a:rPr>
              <a:t>Job</a:t>
            </a:r>
            <a:r>
              <a:rPr lang="en-US"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Job 2:11</a:t>
            </a:r>
            <a:r>
              <a:rPr lang="en-US" b="1" dirty="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n-US" b="1" i="1" dirty="0">
                <a:solidFill>
                  <a:schemeClr val="bg1"/>
                </a:solidFill>
                <a:effectLst>
                  <a:outerShdw blurRad="38100" dist="38100" dir="2700000" algn="tl">
                    <a:srgbClr val="000000">
                      <a:alpha val="43137"/>
                    </a:srgbClr>
                  </a:outerShdw>
                </a:effectLst>
                <a:latin typeface="Arial" pitchFamily="34" charset="0"/>
                <a:cs typeface="Arial" pitchFamily="34" charset="0"/>
              </a:rPr>
              <a:t>“Why did I not die at </a:t>
            </a:r>
            <a:r>
              <a:rPr lang="en-US"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birth? Why </a:t>
            </a:r>
            <a:r>
              <a:rPr lang="en-US" b="1" i="1" dirty="0">
                <a:solidFill>
                  <a:schemeClr val="bg1"/>
                </a:solidFill>
                <a:effectLst>
                  <a:outerShdw blurRad="38100" dist="38100" dir="2700000" algn="tl">
                    <a:srgbClr val="000000">
                      <a:alpha val="43137"/>
                    </a:srgbClr>
                  </a:outerShdw>
                </a:effectLst>
                <a:latin typeface="Arial" pitchFamily="34" charset="0"/>
                <a:cs typeface="Arial" pitchFamily="34" charset="0"/>
              </a:rPr>
              <a:t>did I not perish when I came from the womb</a:t>
            </a:r>
            <a:r>
              <a:rPr lang="en-US"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t>
            </a:r>
          </a:p>
          <a:p>
            <a:endParaRPr lang="en-US" sz="2400" b="1" i="1" u="sng"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r>
              <a:rPr lang="en-US" sz="2400" b="1" u="sng" dirty="0" smtClean="0">
                <a:solidFill>
                  <a:schemeClr val="bg1"/>
                </a:solidFill>
                <a:effectLst>
                  <a:outerShdw blurRad="38100" dist="38100" dir="2700000" algn="tl">
                    <a:srgbClr val="000000">
                      <a:alpha val="43137"/>
                    </a:srgbClr>
                  </a:outerShdw>
                </a:effectLst>
                <a:latin typeface="Arial" pitchFamily="34" charset="0"/>
                <a:cs typeface="Arial" pitchFamily="34" charset="0"/>
              </a:rPr>
              <a:t>Elijah</a:t>
            </a:r>
            <a:r>
              <a:rPr lang="en-US"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1 Kings 19:3-10, </a:t>
            </a:r>
            <a:r>
              <a:rPr lang="en-US"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 . He arose and ran for  his life . . . And there he went into a cave . . .”</a:t>
            </a:r>
          </a:p>
          <a:p>
            <a:endParaRPr lang="en-US" b="1" i="1" dirty="0">
              <a:solidFill>
                <a:schemeClr val="bg1"/>
              </a:solidFill>
              <a:effectLst>
                <a:outerShdw blurRad="38100" dist="38100" dir="2700000" algn="tl">
                  <a:srgbClr val="000000">
                    <a:alpha val="43137"/>
                  </a:srgbClr>
                </a:outerShdw>
              </a:effectLst>
              <a:latin typeface="Arial" pitchFamily="34" charset="0"/>
              <a:cs typeface="Arial" pitchFamily="34" charset="0"/>
            </a:endParaRPr>
          </a:p>
          <a:p>
            <a:r>
              <a:rPr lang="en-US" sz="2400" b="1" u="sng" dirty="0" smtClean="0">
                <a:solidFill>
                  <a:schemeClr val="bg1"/>
                </a:solidFill>
                <a:effectLst>
                  <a:outerShdw blurRad="38100" dist="38100" dir="2700000" algn="tl">
                    <a:srgbClr val="000000">
                      <a:alpha val="43137"/>
                    </a:srgbClr>
                  </a:outerShdw>
                </a:effectLst>
                <a:latin typeface="Arial" pitchFamily="34" charset="0"/>
                <a:cs typeface="Arial" pitchFamily="34" charset="0"/>
              </a:rPr>
              <a:t>David</a:t>
            </a:r>
            <a:r>
              <a:rPr lang="en-US"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Psa 142:4, </a:t>
            </a:r>
            <a:r>
              <a:rPr lang="en-US"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“Refuge has failed me; no one cares for my soul.” </a:t>
            </a:r>
          </a:p>
          <a:p>
            <a:endParaRPr lang="en-US" b="1" i="1" dirty="0">
              <a:solidFill>
                <a:schemeClr val="bg1"/>
              </a:solidFill>
              <a:effectLst>
                <a:outerShdw blurRad="38100" dist="38100" dir="2700000" algn="tl">
                  <a:srgbClr val="000000">
                    <a:alpha val="43137"/>
                  </a:srgbClr>
                </a:outerShdw>
              </a:effectLst>
              <a:latin typeface="Arial" pitchFamily="34" charset="0"/>
              <a:cs typeface="Arial" pitchFamily="34" charset="0"/>
            </a:endParaRPr>
          </a:p>
          <a:p>
            <a:r>
              <a:rPr lang="en-US" sz="2400" b="1" u="sng" dirty="0" smtClean="0">
                <a:solidFill>
                  <a:schemeClr val="bg1"/>
                </a:solidFill>
                <a:effectLst>
                  <a:outerShdw blurRad="38100" dist="38100" dir="2700000" algn="tl">
                    <a:srgbClr val="000000">
                      <a:alpha val="43137"/>
                    </a:srgbClr>
                  </a:outerShdw>
                </a:effectLst>
                <a:latin typeface="Arial" pitchFamily="34" charset="0"/>
                <a:cs typeface="Arial" pitchFamily="34" charset="0"/>
              </a:rPr>
              <a:t>Paul</a:t>
            </a:r>
            <a:r>
              <a:rPr lang="en-US"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2 Cor 4:8-10, </a:t>
            </a:r>
            <a:r>
              <a:rPr lang="en-US"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“We are hard-pressed on every side, yet not crushed; we are perplexed, but not in despair; persecuted, but not forsaken; struck down, but not </a:t>
            </a:r>
            <a:r>
              <a:rPr lang="en-US"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destroyed . . .”</a:t>
            </a:r>
            <a:endPar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endParaRPr lang="en-US" b="1" i="1" dirty="0">
              <a:solidFill>
                <a:schemeClr val="bg1"/>
              </a:solidFill>
              <a:effectLst>
                <a:outerShdw blurRad="38100" dist="38100" dir="2700000" algn="tl">
                  <a:srgbClr val="000000">
                    <a:alpha val="43137"/>
                  </a:srgbClr>
                </a:outerShdw>
              </a:effectLst>
              <a:latin typeface="Arial" pitchFamily="34" charset="0"/>
              <a:cs typeface="Arial" pitchFamily="34" charset="0"/>
            </a:endParaRPr>
          </a:p>
          <a:p>
            <a:r>
              <a:rPr lang="en-US" sz="2400" b="1" u="sng" dirty="0" smtClean="0">
                <a:solidFill>
                  <a:schemeClr val="bg1"/>
                </a:solidFill>
                <a:effectLst>
                  <a:outerShdw blurRad="38100" dist="38100" dir="2700000" algn="tl">
                    <a:srgbClr val="000000">
                      <a:alpha val="43137"/>
                    </a:srgbClr>
                  </a:outerShdw>
                </a:effectLst>
                <a:latin typeface="Arial" pitchFamily="34" charset="0"/>
                <a:cs typeface="Arial" pitchFamily="34" charset="0"/>
              </a:rPr>
              <a:t>Each of us</a:t>
            </a:r>
            <a:r>
              <a:rPr lang="en-US"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2 Cor 1:7, </a:t>
            </a:r>
            <a:r>
              <a:rPr lang="en-US"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 . You are partakers of the sufferings . . .”</a:t>
            </a:r>
            <a:endParaRPr lang="en-US" b="1" i="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6" name="TextBox 5"/>
          <p:cNvSpPr txBox="1"/>
          <p:nvPr/>
        </p:nvSpPr>
        <p:spPr>
          <a:xfrm>
            <a:off x="152400" y="1295400"/>
            <a:ext cx="5562600" cy="5170646"/>
          </a:xfrm>
          <a:prstGeom prst="rect">
            <a:avLst/>
          </a:prstGeom>
          <a:noFill/>
        </p:spPr>
        <p:txBody>
          <a:bodyPr wrap="square" rtlCol="0">
            <a:spAutoFit/>
          </a:bodyPr>
          <a:lstStyle/>
          <a:p>
            <a:r>
              <a:rPr lang="en-US" sz="2400" b="1" u="sng" dirty="0" smtClean="0">
                <a:solidFill>
                  <a:schemeClr val="bg1"/>
                </a:solidFill>
                <a:effectLst>
                  <a:outerShdw blurRad="38100" dist="38100" dir="2700000" algn="tl">
                    <a:srgbClr val="000000">
                      <a:alpha val="43137"/>
                    </a:srgbClr>
                  </a:outerShdw>
                </a:effectLst>
                <a:latin typeface="Arial" pitchFamily="34" charset="0"/>
                <a:cs typeface="Arial" pitchFamily="34" charset="0"/>
              </a:rPr>
              <a:t>Difficulties of </a:t>
            </a:r>
            <a:r>
              <a:rPr lang="en-US" sz="2400" b="1" u="sng" dirty="0" smtClean="0">
                <a:solidFill>
                  <a:schemeClr val="bg1"/>
                </a:solidFill>
                <a:effectLst>
                  <a:outerShdw blurRad="38100" dist="38100" dir="2700000" algn="tl">
                    <a:srgbClr val="000000">
                      <a:alpha val="43137"/>
                    </a:srgbClr>
                  </a:outerShdw>
                </a:effectLst>
                <a:latin typeface="Arial" pitchFamily="34" charset="0"/>
                <a:cs typeface="Arial" pitchFamily="34" charset="0"/>
              </a:rPr>
              <a:t>Life</a:t>
            </a:r>
            <a:r>
              <a:rPr lang="en-US"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Numbers 21:4, “</a:t>
            </a:r>
            <a:r>
              <a:rPr lang="en-US"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Then they journeyed from Mount Hor by the Way of the Red Sea, to go around the land of Edom; and the soul of the people became very </a:t>
            </a:r>
            <a:r>
              <a:rPr lang="en-US" b="1" i="1" u="sng" dirty="0" smtClean="0">
                <a:solidFill>
                  <a:schemeClr val="bg1"/>
                </a:solidFill>
                <a:effectLst>
                  <a:outerShdw blurRad="38100" dist="38100" dir="2700000" algn="tl">
                    <a:srgbClr val="000000">
                      <a:alpha val="43137"/>
                    </a:srgbClr>
                  </a:outerShdw>
                </a:effectLst>
                <a:latin typeface="Arial" pitchFamily="34" charset="0"/>
                <a:cs typeface="Arial" pitchFamily="34" charset="0"/>
              </a:rPr>
              <a:t>discouraged</a:t>
            </a:r>
            <a:r>
              <a:rPr lang="en-US"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on the way.”</a:t>
            </a:r>
          </a:p>
          <a:p>
            <a:endParaRPr lang="en-US" b="1" i="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r>
              <a:rPr lang="en-US" sz="2400" b="1" u="sng" dirty="0" smtClean="0">
                <a:solidFill>
                  <a:schemeClr val="bg1"/>
                </a:solidFill>
                <a:effectLst>
                  <a:outerShdw blurRad="38100" dist="38100" dir="2700000" algn="tl">
                    <a:srgbClr val="000000">
                      <a:alpha val="43137"/>
                    </a:srgbClr>
                  </a:outerShdw>
                </a:effectLst>
                <a:latin typeface="Arial" pitchFamily="34" charset="0"/>
                <a:cs typeface="Arial" pitchFamily="34" charset="0"/>
              </a:rPr>
              <a:t>Prosperity of the </a:t>
            </a:r>
            <a:r>
              <a:rPr lang="en-US" sz="2400" b="1" u="sng" dirty="0" smtClean="0">
                <a:solidFill>
                  <a:schemeClr val="bg1"/>
                </a:solidFill>
                <a:effectLst>
                  <a:outerShdw blurRad="38100" dist="38100" dir="2700000" algn="tl">
                    <a:srgbClr val="000000">
                      <a:alpha val="43137"/>
                    </a:srgbClr>
                  </a:outerShdw>
                </a:effectLst>
                <a:latin typeface="Arial" pitchFamily="34" charset="0"/>
                <a:cs typeface="Arial" pitchFamily="34" charset="0"/>
              </a:rPr>
              <a:t>Wicked</a:t>
            </a:r>
            <a:r>
              <a:rPr lang="en-US"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Psa 73:2-3, </a:t>
            </a:r>
            <a:r>
              <a:rPr lang="en-US"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“But as for me, my feet had </a:t>
            </a:r>
            <a:r>
              <a:rPr lang="en-US" b="1" i="1" u="sng"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almost stumbled</a:t>
            </a:r>
            <a:r>
              <a:rPr lang="en-US"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my steps had nearly slipped. For I was envious of the boastful, when I saw the prosperity of the wicked.” </a:t>
            </a:r>
          </a:p>
          <a:p>
            <a:endParaRPr lang="en-US"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a:p>
            <a:r>
              <a:rPr lang="en-US" sz="2400" b="1" u="sng" dirty="0" smtClean="0">
                <a:solidFill>
                  <a:schemeClr val="bg1"/>
                </a:solidFill>
                <a:effectLst>
                  <a:outerShdw blurRad="38100" dist="38100" dir="2700000" algn="tl">
                    <a:srgbClr val="000000">
                      <a:alpha val="43137"/>
                    </a:srgbClr>
                  </a:outerShdw>
                </a:effectLst>
                <a:latin typeface="Arial" pitchFamily="34" charset="0"/>
                <a:cs typeface="Arial" pitchFamily="34" charset="0"/>
              </a:rPr>
              <a:t>The Daily </a:t>
            </a:r>
            <a:r>
              <a:rPr lang="en-US" sz="2400" b="1" u="sng" dirty="0" smtClean="0">
                <a:solidFill>
                  <a:schemeClr val="bg1"/>
                </a:solidFill>
                <a:effectLst>
                  <a:outerShdw blurRad="38100" dist="38100" dir="2700000" algn="tl">
                    <a:srgbClr val="000000">
                      <a:alpha val="43137"/>
                    </a:srgbClr>
                  </a:outerShdw>
                </a:effectLst>
                <a:latin typeface="Arial" pitchFamily="34" charset="0"/>
                <a:cs typeface="Arial" pitchFamily="34" charset="0"/>
              </a:rPr>
              <a:t>Journeying</a:t>
            </a:r>
            <a:r>
              <a:rPr lang="en-US"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Prov 13:12, “Hope deferred makes the </a:t>
            </a:r>
            <a:r>
              <a:rPr lang="en-US" b="1" u="sng" dirty="0" smtClean="0">
                <a:solidFill>
                  <a:schemeClr val="bg1"/>
                </a:solidFill>
                <a:effectLst>
                  <a:outerShdw blurRad="38100" dist="38100" dir="2700000" algn="tl">
                    <a:srgbClr val="000000">
                      <a:alpha val="43137"/>
                    </a:srgbClr>
                  </a:outerShdw>
                </a:effectLst>
                <a:latin typeface="Arial" pitchFamily="34" charset="0"/>
                <a:cs typeface="Arial" pitchFamily="34" charset="0"/>
              </a:rPr>
              <a:t>heart sick </a:t>
            </a:r>
            <a:r>
              <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 .”</a:t>
            </a:r>
          </a:p>
          <a:p>
            <a:endPar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r>
              <a:rPr lang="en-US" sz="2400" b="1" u="sng" dirty="0" smtClean="0">
                <a:solidFill>
                  <a:schemeClr val="bg1"/>
                </a:solidFill>
                <a:effectLst>
                  <a:outerShdw blurRad="38100" dist="38100" dir="2700000" algn="tl">
                    <a:srgbClr val="000000">
                      <a:alpha val="43137"/>
                    </a:srgbClr>
                  </a:outerShdw>
                </a:effectLst>
                <a:latin typeface="Arial" pitchFamily="34" charset="0"/>
                <a:cs typeface="Arial" pitchFamily="34" charset="0"/>
              </a:rPr>
              <a:t>Repeated Tribulations</a:t>
            </a:r>
            <a:r>
              <a:rPr lang="en-US"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n-US" b="1" dirty="0">
                <a:solidFill>
                  <a:schemeClr val="bg1"/>
                </a:solidFill>
                <a:effectLst>
                  <a:outerShdw blurRad="38100" dist="38100" dir="2700000" algn="tl">
                    <a:srgbClr val="000000">
                      <a:alpha val="43137"/>
                    </a:srgbClr>
                  </a:outerShdw>
                </a:effectLst>
                <a:latin typeface="Arial" pitchFamily="34" charset="0"/>
                <a:cs typeface="Arial" pitchFamily="34" charset="0"/>
              </a:rPr>
              <a:t>Jn 16:33, </a:t>
            </a:r>
            <a:r>
              <a:rPr lang="en-US" b="1" i="1" dirty="0">
                <a:solidFill>
                  <a:schemeClr val="bg1"/>
                </a:solidFill>
                <a:effectLst>
                  <a:outerShdw blurRad="38100" dist="38100" dir="2700000" algn="tl">
                    <a:srgbClr val="000000">
                      <a:alpha val="43137"/>
                    </a:srgbClr>
                  </a:outerShdw>
                </a:effectLst>
                <a:latin typeface="Arial" pitchFamily="34" charset="0"/>
                <a:cs typeface="Arial" pitchFamily="34" charset="0"/>
              </a:rPr>
              <a:t>“In the world you </a:t>
            </a:r>
            <a:r>
              <a:rPr lang="en-US"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will </a:t>
            </a:r>
            <a:r>
              <a:rPr lang="en-US" b="1" i="1" dirty="0">
                <a:solidFill>
                  <a:schemeClr val="bg1"/>
                </a:solidFill>
                <a:effectLst>
                  <a:outerShdw blurRad="38100" dist="38100" dir="2700000" algn="tl">
                    <a:srgbClr val="000000">
                      <a:alpha val="43137"/>
                    </a:srgbClr>
                  </a:outerShdw>
                </a:effectLst>
                <a:latin typeface="Arial" pitchFamily="34" charset="0"/>
                <a:cs typeface="Arial" pitchFamily="34" charset="0"/>
              </a:rPr>
              <a:t>have </a:t>
            </a:r>
            <a:r>
              <a:rPr lang="en-US" b="1" i="1" u="sng" dirty="0" smtClean="0">
                <a:solidFill>
                  <a:schemeClr val="bg1"/>
                </a:solidFill>
                <a:effectLst>
                  <a:outerShdw blurRad="38100" dist="38100" dir="2700000" algn="tl">
                    <a:srgbClr val="000000">
                      <a:alpha val="43137"/>
                    </a:srgbClr>
                  </a:outerShdw>
                </a:effectLst>
                <a:latin typeface="Arial" pitchFamily="34" charset="0"/>
                <a:cs typeface="Arial" pitchFamily="34" charset="0"/>
              </a:rPr>
              <a:t>tribulation</a:t>
            </a:r>
            <a:r>
              <a:rPr lang="en-US"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 . .”</a:t>
            </a:r>
            <a:endParaRPr lang="en-US" b="1" i="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66438"/>
            <a:ext cx="5891562" cy="5891562"/>
          </a:xfrm>
          <a:prstGeom prst="rect">
            <a:avLst/>
          </a:prstGeom>
          <a:ln>
            <a:noFill/>
          </a:ln>
          <a:effectLst>
            <a:softEdge rad="112500"/>
          </a:effectLst>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14888"/>
          <a:stretch/>
        </p:blipFill>
        <p:spPr>
          <a:xfrm>
            <a:off x="31938" y="1360646"/>
            <a:ext cx="5827685" cy="5105400"/>
          </a:xfrm>
          <a:prstGeom prst="rect">
            <a:avLst/>
          </a:prstGeom>
          <a:ln>
            <a:noFill/>
          </a:ln>
          <a:effectLst>
            <a:softEdge rad="112500"/>
          </a:effectLst>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31240" t="10858" r="10366" b="-1618"/>
          <a:stretch/>
        </p:blipFill>
        <p:spPr>
          <a:xfrm>
            <a:off x="120805" y="990600"/>
            <a:ext cx="5660801" cy="5867400"/>
          </a:xfrm>
          <a:prstGeom prst="rect">
            <a:avLst/>
          </a:prstGeom>
          <a:ln>
            <a:noFill/>
          </a:ln>
          <a:effectLst>
            <a:softEdge rad="112500"/>
          </a:effectLst>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l="8635" r="9804"/>
          <a:stretch/>
        </p:blipFill>
        <p:spPr>
          <a:xfrm>
            <a:off x="114947" y="1360646"/>
            <a:ext cx="5661665" cy="4627756"/>
          </a:xfrm>
          <a:prstGeom prst="rect">
            <a:avLst/>
          </a:prstGeom>
          <a:ln>
            <a:noFill/>
          </a:ln>
          <a:effectLst>
            <a:softEdge rad="112500"/>
          </a:effectLst>
        </p:spPr>
      </p:pic>
      <p:pic>
        <p:nvPicPr>
          <p:cNvPr id="11" name="Picture 10"/>
          <p:cNvPicPr>
            <a:picLocks noChangeAspect="1"/>
          </p:cNvPicPr>
          <p:nvPr/>
        </p:nvPicPr>
        <p:blipFill rotWithShape="1">
          <a:blip r:embed="rId7">
            <a:extLst>
              <a:ext uri="{28A0092B-C50C-407E-A947-70E740481C1C}">
                <a14:useLocalDpi xmlns:a14="http://schemas.microsoft.com/office/drawing/2010/main" val="0"/>
              </a:ext>
            </a:extLst>
          </a:blip>
          <a:srcRect l="12486" r="23918"/>
          <a:stretch/>
        </p:blipFill>
        <p:spPr>
          <a:xfrm>
            <a:off x="53898" y="1203461"/>
            <a:ext cx="5814136" cy="5136798"/>
          </a:xfrm>
          <a:prstGeom prst="rect">
            <a:avLst/>
          </a:prstGeom>
          <a:ln>
            <a:noFill/>
          </a:ln>
          <a:effectLst>
            <a:softEdge rad="112500"/>
          </a:effectLst>
        </p:spPr>
      </p:pic>
    </p:spTree>
    <p:extLst>
      <p:ext uri="{BB962C8B-B14F-4D97-AF65-F5344CB8AC3E}">
        <p14:creationId xmlns:p14="http://schemas.microsoft.com/office/powerpoint/2010/main" val="33170198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20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20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fade">
                                      <p:cBhvr>
                                        <p:cTn id="27" dur="2000"/>
                                        <p:tgtEl>
                                          <p:spTgt spid="2">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2000"/>
                                        <p:tgtEl>
                                          <p:spTgt spid="2">
                                            <p:txEl>
                                              <p:pRg st="0" end="0"/>
                                            </p:txEl>
                                          </p:spTgt>
                                        </p:tgtEl>
                                      </p:cBhvr>
                                    </p:animEffect>
                                    <p:set>
                                      <p:cBhvr>
                                        <p:cTn id="32" dur="1" fill="hold">
                                          <p:stCondLst>
                                            <p:cond delay="1999"/>
                                          </p:stCondLst>
                                        </p:cTn>
                                        <p:tgtEl>
                                          <p:spTgt spid="2">
                                            <p:txEl>
                                              <p:pRg st="0" end="0"/>
                                            </p:txEl>
                                          </p:spTgt>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2000"/>
                                        <p:tgtEl>
                                          <p:spTgt spid="2">
                                            <p:txEl>
                                              <p:pRg st="2" end="2"/>
                                            </p:txEl>
                                          </p:spTgt>
                                        </p:tgtEl>
                                      </p:cBhvr>
                                    </p:animEffect>
                                    <p:set>
                                      <p:cBhvr>
                                        <p:cTn id="35" dur="1" fill="hold">
                                          <p:stCondLst>
                                            <p:cond delay="1999"/>
                                          </p:stCondLst>
                                        </p:cTn>
                                        <p:tgtEl>
                                          <p:spTgt spid="2">
                                            <p:txEl>
                                              <p:pRg st="2" end="2"/>
                                            </p:txEl>
                                          </p:spTgt>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2000"/>
                                        <p:tgtEl>
                                          <p:spTgt spid="2">
                                            <p:txEl>
                                              <p:pRg st="4" end="4"/>
                                            </p:txEl>
                                          </p:spTgt>
                                        </p:tgtEl>
                                      </p:cBhvr>
                                    </p:animEffect>
                                    <p:set>
                                      <p:cBhvr>
                                        <p:cTn id="38" dur="1" fill="hold">
                                          <p:stCondLst>
                                            <p:cond delay="1999"/>
                                          </p:stCondLst>
                                        </p:cTn>
                                        <p:tgtEl>
                                          <p:spTgt spid="2">
                                            <p:txEl>
                                              <p:pRg st="4" end="4"/>
                                            </p:txEl>
                                          </p:spTgt>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2000"/>
                                        <p:tgtEl>
                                          <p:spTgt spid="2">
                                            <p:txEl>
                                              <p:pRg st="6" end="6"/>
                                            </p:txEl>
                                          </p:spTgt>
                                        </p:tgtEl>
                                      </p:cBhvr>
                                    </p:animEffect>
                                    <p:set>
                                      <p:cBhvr>
                                        <p:cTn id="41" dur="1" fill="hold">
                                          <p:stCondLst>
                                            <p:cond delay="1999"/>
                                          </p:stCondLst>
                                        </p:cTn>
                                        <p:tgtEl>
                                          <p:spTgt spid="2">
                                            <p:txEl>
                                              <p:pRg st="6" end="6"/>
                                            </p:txEl>
                                          </p:spTgt>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2000"/>
                                        <p:tgtEl>
                                          <p:spTgt spid="2">
                                            <p:txEl>
                                              <p:pRg st="8" end="8"/>
                                            </p:txEl>
                                          </p:spTgt>
                                        </p:tgtEl>
                                      </p:cBhvr>
                                    </p:animEffect>
                                    <p:set>
                                      <p:cBhvr>
                                        <p:cTn id="44" dur="1" fill="hold">
                                          <p:stCondLst>
                                            <p:cond delay="1999"/>
                                          </p:stCondLst>
                                        </p:cTn>
                                        <p:tgtEl>
                                          <p:spTgt spid="2">
                                            <p:txEl>
                                              <p:pRg st="8" end="8"/>
                                            </p:txEl>
                                          </p:spTgt>
                                        </p:tgtEl>
                                        <p:attrNameLst>
                                          <p:attrName>style.visibility</p:attrName>
                                        </p:attrNameLst>
                                      </p:cBhvr>
                                      <p:to>
                                        <p:strVal val="hidden"/>
                                      </p:to>
                                    </p:set>
                                  </p:childTnLst>
                                </p:cTn>
                              </p:par>
                              <p:par>
                                <p:cTn id="45" presetID="10" presetClass="entr" presetSubtype="0" fill="hold" grpId="0" nodeType="withEffect">
                                  <p:stCondLst>
                                    <p:cond delay="0"/>
                                  </p:stCondLst>
                                  <p:childTnLst>
                                    <p:set>
                                      <p:cBhvr>
                                        <p:cTn id="46" dur="1" fill="hold">
                                          <p:stCondLst>
                                            <p:cond delay="0"/>
                                          </p:stCondLst>
                                        </p:cTn>
                                        <p:tgtEl>
                                          <p:spTgt spid="6">
                                            <p:txEl>
                                              <p:pRg st="0" end="0"/>
                                            </p:txEl>
                                          </p:spTgt>
                                        </p:tgtEl>
                                        <p:attrNameLst>
                                          <p:attrName>style.visibility</p:attrName>
                                        </p:attrNameLst>
                                      </p:cBhvr>
                                      <p:to>
                                        <p:strVal val="visible"/>
                                      </p:to>
                                    </p:set>
                                    <p:animEffect transition="in" filter="fade">
                                      <p:cBhvr>
                                        <p:cTn id="47" dur="2000"/>
                                        <p:tgtEl>
                                          <p:spTgt spid="6">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xEl>
                                              <p:pRg st="2" end="2"/>
                                            </p:txEl>
                                          </p:spTgt>
                                        </p:tgtEl>
                                        <p:attrNameLst>
                                          <p:attrName>style.visibility</p:attrName>
                                        </p:attrNameLst>
                                      </p:cBhvr>
                                      <p:to>
                                        <p:strVal val="visible"/>
                                      </p:to>
                                    </p:set>
                                    <p:animEffect transition="in" filter="fade">
                                      <p:cBhvr>
                                        <p:cTn id="52" dur="2000"/>
                                        <p:tgtEl>
                                          <p:spTgt spid="6">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
                                            <p:txEl>
                                              <p:pRg st="4" end="4"/>
                                            </p:txEl>
                                          </p:spTgt>
                                        </p:tgtEl>
                                        <p:attrNameLst>
                                          <p:attrName>style.visibility</p:attrName>
                                        </p:attrNameLst>
                                      </p:cBhvr>
                                      <p:to>
                                        <p:strVal val="visible"/>
                                      </p:to>
                                    </p:set>
                                    <p:animEffect transition="in" filter="fade">
                                      <p:cBhvr>
                                        <p:cTn id="57" dur="2000"/>
                                        <p:tgtEl>
                                          <p:spTgt spid="6">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6">
                                            <p:txEl>
                                              <p:pRg st="6" end="6"/>
                                            </p:txEl>
                                          </p:spTgt>
                                        </p:tgtEl>
                                        <p:attrNameLst>
                                          <p:attrName>style.visibility</p:attrName>
                                        </p:attrNameLst>
                                      </p:cBhvr>
                                      <p:to>
                                        <p:strVal val="visible"/>
                                      </p:to>
                                    </p:set>
                                    <p:animEffect transition="in" filter="fade">
                                      <p:cBhvr>
                                        <p:cTn id="62" dur="2000"/>
                                        <p:tgtEl>
                                          <p:spTgt spid="6">
                                            <p:txEl>
                                              <p:pRg st="6" end="6"/>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1" nodeType="clickEffect">
                                  <p:stCondLst>
                                    <p:cond delay="0"/>
                                  </p:stCondLst>
                                  <p:childTnLst>
                                    <p:animEffect transition="out" filter="fade">
                                      <p:cBhvr>
                                        <p:cTn id="66" dur="2000"/>
                                        <p:tgtEl>
                                          <p:spTgt spid="6">
                                            <p:txEl>
                                              <p:pRg st="0" end="0"/>
                                            </p:txEl>
                                          </p:spTgt>
                                        </p:tgtEl>
                                      </p:cBhvr>
                                    </p:animEffect>
                                    <p:set>
                                      <p:cBhvr>
                                        <p:cTn id="67" dur="1" fill="hold">
                                          <p:stCondLst>
                                            <p:cond delay="1999"/>
                                          </p:stCondLst>
                                        </p:cTn>
                                        <p:tgtEl>
                                          <p:spTgt spid="6">
                                            <p:txEl>
                                              <p:pRg st="0" end="0"/>
                                            </p:txEl>
                                          </p:spTgt>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2000"/>
                                        <p:tgtEl>
                                          <p:spTgt spid="6">
                                            <p:txEl>
                                              <p:pRg st="2" end="2"/>
                                            </p:txEl>
                                          </p:spTgt>
                                        </p:tgtEl>
                                      </p:cBhvr>
                                    </p:animEffect>
                                    <p:set>
                                      <p:cBhvr>
                                        <p:cTn id="70" dur="1" fill="hold">
                                          <p:stCondLst>
                                            <p:cond delay="1999"/>
                                          </p:stCondLst>
                                        </p:cTn>
                                        <p:tgtEl>
                                          <p:spTgt spid="6">
                                            <p:txEl>
                                              <p:pRg st="2" end="2"/>
                                            </p:txEl>
                                          </p:spTgt>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2000"/>
                                        <p:tgtEl>
                                          <p:spTgt spid="6">
                                            <p:txEl>
                                              <p:pRg st="4" end="4"/>
                                            </p:txEl>
                                          </p:spTgt>
                                        </p:tgtEl>
                                      </p:cBhvr>
                                    </p:animEffect>
                                    <p:set>
                                      <p:cBhvr>
                                        <p:cTn id="73" dur="1" fill="hold">
                                          <p:stCondLst>
                                            <p:cond delay="1999"/>
                                          </p:stCondLst>
                                        </p:cTn>
                                        <p:tgtEl>
                                          <p:spTgt spid="6">
                                            <p:txEl>
                                              <p:pRg st="4" end="4"/>
                                            </p:txEl>
                                          </p:spTgt>
                                        </p:tgtEl>
                                        <p:attrNameLst>
                                          <p:attrName>style.visibility</p:attrName>
                                        </p:attrNameLst>
                                      </p:cBhvr>
                                      <p:to>
                                        <p:strVal val="hidden"/>
                                      </p:to>
                                    </p:set>
                                  </p:childTnLst>
                                </p:cTn>
                              </p:par>
                              <p:par>
                                <p:cTn id="74" presetID="10" presetClass="exit" presetSubtype="0" fill="hold" grpId="1" nodeType="withEffect">
                                  <p:stCondLst>
                                    <p:cond delay="0"/>
                                  </p:stCondLst>
                                  <p:childTnLst>
                                    <p:animEffect transition="out" filter="fade">
                                      <p:cBhvr>
                                        <p:cTn id="75" dur="2000"/>
                                        <p:tgtEl>
                                          <p:spTgt spid="6">
                                            <p:txEl>
                                              <p:pRg st="6" end="6"/>
                                            </p:txEl>
                                          </p:spTgt>
                                        </p:tgtEl>
                                      </p:cBhvr>
                                    </p:animEffect>
                                    <p:set>
                                      <p:cBhvr>
                                        <p:cTn id="76" dur="1" fill="hold">
                                          <p:stCondLst>
                                            <p:cond delay="1999"/>
                                          </p:stCondLst>
                                        </p:cTn>
                                        <p:tgtEl>
                                          <p:spTgt spid="6">
                                            <p:txEl>
                                              <p:pRg st="6" end="6"/>
                                            </p:txEl>
                                          </p:spTgt>
                                        </p:tgtEl>
                                        <p:attrNameLst>
                                          <p:attrName>style.visibility</p:attrName>
                                        </p:attrNameLst>
                                      </p:cBhvr>
                                      <p:to>
                                        <p:strVal val="hidden"/>
                                      </p:to>
                                    </p:set>
                                  </p:childTnLst>
                                </p:cTn>
                              </p:par>
                              <p:par>
                                <p:cTn id="77" presetID="6" presetClass="entr" presetSubtype="16" fill="hold" nodeType="withEffect">
                                  <p:stCondLst>
                                    <p:cond delay="0"/>
                                  </p:stCondLst>
                                  <p:childTnLst>
                                    <p:set>
                                      <p:cBhvr>
                                        <p:cTn id="78" dur="1" fill="hold">
                                          <p:stCondLst>
                                            <p:cond delay="0"/>
                                          </p:stCondLst>
                                        </p:cTn>
                                        <p:tgtEl>
                                          <p:spTgt spid="4"/>
                                        </p:tgtEl>
                                        <p:attrNameLst>
                                          <p:attrName>style.visibility</p:attrName>
                                        </p:attrNameLst>
                                      </p:cBhvr>
                                      <p:to>
                                        <p:strVal val="visible"/>
                                      </p:to>
                                    </p:set>
                                    <p:animEffect transition="in" filter="circle(in)">
                                      <p:cBhvr>
                                        <p:cTn id="79" dur="2000"/>
                                        <p:tgtEl>
                                          <p:spTgt spid="4"/>
                                        </p:tgtEl>
                                      </p:cBhvr>
                                    </p:animEffect>
                                  </p:childTnLst>
                                </p:cTn>
                              </p:par>
                            </p:childTnLst>
                          </p:cTn>
                        </p:par>
                      </p:childTnLst>
                    </p:cTn>
                  </p:par>
                  <p:par>
                    <p:cTn id="80" fill="hold">
                      <p:stCondLst>
                        <p:cond delay="indefinite"/>
                      </p:stCondLst>
                      <p:childTnLst>
                        <p:par>
                          <p:cTn id="81" fill="hold">
                            <p:stCondLst>
                              <p:cond delay="0"/>
                            </p:stCondLst>
                            <p:childTnLst>
                              <p:par>
                                <p:cTn id="82" presetID="6" presetClass="exit" presetSubtype="32" fill="hold" nodeType="clickEffect">
                                  <p:stCondLst>
                                    <p:cond delay="0"/>
                                  </p:stCondLst>
                                  <p:childTnLst>
                                    <p:animEffect transition="out" filter="circle(out)">
                                      <p:cBhvr>
                                        <p:cTn id="83" dur="2000"/>
                                        <p:tgtEl>
                                          <p:spTgt spid="4"/>
                                        </p:tgtEl>
                                      </p:cBhvr>
                                    </p:animEffect>
                                    <p:set>
                                      <p:cBhvr>
                                        <p:cTn id="84" dur="1" fill="hold">
                                          <p:stCondLst>
                                            <p:cond delay="1999"/>
                                          </p:stCondLst>
                                        </p:cTn>
                                        <p:tgtEl>
                                          <p:spTgt spid="4"/>
                                        </p:tgtEl>
                                        <p:attrNameLst>
                                          <p:attrName>style.visibility</p:attrName>
                                        </p:attrNameLst>
                                      </p:cBhvr>
                                      <p:to>
                                        <p:strVal val="hidden"/>
                                      </p:to>
                                    </p:set>
                                  </p:childTnLst>
                                </p:cTn>
                              </p:par>
                              <p:par>
                                <p:cTn id="85" presetID="6" presetClass="entr" presetSubtype="16" fill="hold" nodeType="withEffect">
                                  <p:stCondLst>
                                    <p:cond delay="0"/>
                                  </p:stCondLst>
                                  <p:childTnLst>
                                    <p:set>
                                      <p:cBhvr>
                                        <p:cTn id="86" dur="1" fill="hold">
                                          <p:stCondLst>
                                            <p:cond delay="0"/>
                                          </p:stCondLst>
                                        </p:cTn>
                                        <p:tgtEl>
                                          <p:spTgt spid="8"/>
                                        </p:tgtEl>
                                        <p:attrNameLst>
                                          <p:attrName>style.visibility</p:attrName>
                                        </p:attrNameLst>
                                      </p:cBhvr>
                                      <p:to>
                                        <p:strVal val="visible"/>
                                      </p:to>
                                    </p:set>
                                    <p:animEffect transition="in" filter="circle(in)">
                                      <p:cBhvr>
                                        <p:cTn id="87" dur="2000"/>
                                        <p:tgtEl>
                                          <p:spTgt spid="8"/>
                                        </p:tgtEl>
                                      </p:cBhvr>
                                    </p:animEffect>
                                  </p:childTnLst>
                                </p:cTn>
                              </p:par>
                            </p:childTnLst>
                          </p:cTn>
                        </p:par>
                      </p:childTnLst>
                    </p:cTn>
                  </p:par>
                  <p:par>
                    <p:cTn id="88" fill="hold">
                      <p:stCondLst>
                        <p:cond delay="indefinite"/>
                      </p:stCondLst>
                      <p:childTnLst>
                        <p:par>
                          <p:cTn id="89" fill="hold">
                            <p:stCondLst>
                              <p:cond delay="0"/>
                            </p:stCondLst>
                            <p:childTnLst>
                              <p:par>
                                <p:cTn id="90" presetID="6" presetClass="exit" presetSubtype="32" fill="hold" nodeType="clickEffect">
                                  <p:stCondLst>
                                    <p:cond delay="0"/>
                                  </p:stCondLst>
                                  <p:childTnLst>
                                    <p:animEffect transition="out" filter="circle(out)">
                                      <p:cBhvr>
                                        <p:cTn id="91" dur="2000"/>
                                        <p:tgtEl>
                                          <p:spTgt spid="8"/>
                                        </p:tgtEl>
                                      </p:cBhvr>
                                    </p:animEffect>
                                    <p:set>
                                      <p:cBhvr>
                                        <p:cTn id="92" dur="1" fill="hold">
                                          <p:stCondLst>
                                            <p:cond delay="1999"/>
                                          </p:stCondLst>
                                        </p:cTn>
                                        <p:tgtEl>
                                          <p:spTgt spid="8"/>
                                        </p:tgtEl>
                                        <p:attrNameLst>
                                          <p:attrName>style.visibility</p:attrName>
                                        </p:attrNameLst>
                                      </p:cBhvr>
                                      <p:to>
                                        <p:strVal val="hidden"/>
                                      </p:to>
                                    </p:set>
                                  </p:childTnLst>
                                </p:cTn>
                              </p:par>
                              <p:par>
                                <p:cTn id="93" presetID="6"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Effect transition="in" filter="circle(in)">
                                      <p:cBhvr>
                                        <p:cTn id="95" dur="2000"/>
                                        <p:tgtEl>
                                          <p:spTgt spid="9"/>
                                        </p:tgtEl>
                                      </p:cBhvr>
                                    </p:animEffect>
                                  </p:childTnLst>
                                </p:cTn>
                              </p:par>
                            </p:childTnLst>
                          </p:cTn>
                        </p:par>
                      </p:childTnLst>
                    </p:cTn>
                  </p:par>
                  <p:par>
                    <p:cTn id="96" fill="hold">
                      <p:stCondLst>
                        <p:cond delay="indefinite"/>
                      </p:stCondLst>
                      <p:childTnLst>
                        <p:par>
                          <p:cTn id="97" fill="hold">
                            <p:stCondLst>
                              <p:cond delay="0"/>
                            </p:stCondLst>
                            <p:childTnLst>
                              <p:par>
                                <p:cTn id="98" presetID="6" presetClass="exit" presetSubtype="32" fill="hold" nodeType="clickEffect">
                                  <p:stCondLst>
                                    <p:cond delay="0"/>
                                  </p:stCondLst>
                                  <p:childTnLst>
                                    <p:animEffect transition="out" filter="circle(out)">
                                      <p:cBhvr>
                                        <p:cTn id="99" dur="2000"/>
                                        <p:tgtEl>
                                          <p:spTgt spid="9"/>
                                        </p:tgtEl>
                                      </p:cBhvr>
                                    </p:animEffect>
                                    <p:set>
                                      <p:cBhvr>
                                        <p:cTn id="100" dur="1" fill="hold">
                                          <p:stCondLst>
                                            <p:cond delay="1999"/>
                                          </p:stCondLst>
                                        </p:cTn>
                                        <p:tgtEl>
                                          <p:spTgt spid="9"/>
                                        </p:tgtEl>
                                        <p:attrNameLst>
                                          <p:attrName>style.visibility</p:attrName>
                                        </p:attrNameLst>
                                      </p:cBhvr>
                                      <p:to>
                                        <p:strVal val="hidden"/>
                                      </p:to>
                                    </p:set>
                                  </p:childTnLst>
                                </p:cTn>
                              </p:par>
                              <p:par>
                                <p:cTn id="101" presetID="6" presetClass="entr" presetSubtype="16"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circle(in)">
                                      <p:cBhvr>
                                        <p:cTn id="103" dur="2000"/>
                                        <p:tgtEl>
                                          <p:spTgt spid="10"/>
                                        </p:tgtEl>
                                      </p:cBhvr>
                                    </p:animEffect>
                                  </p:childTnLst>
                                </p:cTn>
                              </p:par>
                            </p:childTnLst>
                          </p:cTn>
                        </p:par>
                      </p:childTnLst>
                    </p:cTn>
                  </p:par>
                  <p:par>
                    <p:cTn id="104" fill="hold">
                      <p:stCondLst>
                        <p:cond delay="indefinite"/>
                      </p:stCondLst>
                      <p:childTnLst>
                        <p:par>
                          <p:cTn id="105" fill="hold">
                            <p:stCondLst>
                              <p:cond delay="0"/>
                            </p:stCondLst>
                            <p:childTnLst>
                              <p:par>
                                <p:cTn id="106" presetID="6" presetClass="exit" presetSubtype="32" fill="hold" nodeType="clickEffect">
                                  <p:stCondLst>
                                    <p:cond delay="0"/>
                                  </p:stCondLst>
                                  <p:childTnLst>
                                    <p:animEffect transition="out" filter="circle(out)">
                                      <p:cBhvr>
                                        <p:cTn id="107" dur="2000"/>
                                        <p:tgtEl>
                                          <p:spTgt spid="10"/>
                                        </p:tgtEl>
                                      </p:cBhvr>
                                    </p:animEffect>
                                    <p:set>
                                      <p:cBhvr>
                                        <p:cTn id="108" dur="1" fill="hold">
                                          <p:stCondLst>
                                            <p:cond delay="1999"/>
                                          </p:stCondLst>
                                        </p:cTn>
                                        <p:tgtEl>
                                          <p:spTgt spid="10"/>
                                        </p:tgtEl>
                                        <p:attrNameLst>
                                          <p:attrName>style.visibility</p:attrName>
                                        </p:attrNameLst>
                                      </p:cBhvr>
                                      <p:to>
                                        <p:strVal val="hidden"/>
                                      </p:to>
                                    </p:set>
                                  </p:childTnLst>
                                </p:cTn>
                              </p:par>
                              <p:par>
                                <p:cTn id="109" presetID="6" presetClass="entr" presetSubtype="16" fill="hold" nodeType="withEffect">
                                  <p:stCondLst>
                                    <p:cond delay="0"/>
                                  </p:stCondLst>
                                  <p:childTnLst>
                                    <p:set>
                                      <p:cBhvr>
                                        <p:cTn id="110" dur="1" fill="hold">
                                          <p:stCondLst>
                                            <p:cond delay="0"/>
                                          </p:stCondLst>
                                        </p:cTn>
                                        <p:tgtEl>
                                          <p:spTgt spid="11"/>
                                        </p:tgtEl>
                                        <p:attrNameLst>
                                          <p:attrName>style.visibility</p:attrName>
                                        </p:attrNameLst>
                                      </p:cBhvr>
                                      <p:to>
                                        <p:strVal val="visible"/>
                                      </p:to>
                                    </p:set>
                                    <p:animEffect transition="in" filter="circle(in)">
                                      <p:cBhvr>
                                        <p:cTn id="1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5"/>
      <p:bldP spid="2" grpId="1" build="allAtOnce"/>
      <p:bldP spid="6" grpId="0" uiExpand="1" build="p" bldLvl="5"/>
      <p:bldP spid="6" grpId="1"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06635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1098" t="21464" r="25488" b="28130"/>
          <a:stretch/>
        </p:blipFill>
        <p:spPr>
          <a:xfrm>
            <a:off x="152400" y="76200"/>
            <a:ext cx="4230507" cy="2522034"/>
          </a:xfrm>
          <a:prstGeom prst="rect">
            <a:avLst/>
          </a:prstGeom>
        </p:spPr>
      </p:pic>
      <p:cxnSp>
        <p:nvCxnSpPr>
          <p:cNvPr id="4" name="Straight Connector 3"/>
          <p:cNvCxnSpPr/>
          <p:nvPr/>
        </p:nvCxnSpPr>
        <p:spPr>
          <a:xfrm>
            <a:off x="1371600" y="2514600"/>
            <a:ext cx="3011307" cy="0"/>
          </a:xfrm>
          <a:prstGeom prst="line">
            <a:avLst/>
          </a:prstGeom>
          <a:ln w="57150">
            <a:solidFill>
              <a:srgbClr val="BE3C04"/>
            </a:solidFill>
          </a:ln>
        </p:spPr>
        <p:style>
          <a:lnRef idx="1">
            <a:schemeClr val="accent1"/>
          </a:lnRef>
          <a:fillRef idx="0">
            <a:schemeClr val="accent1"/>
          </a:fillRef>
          <a:effectRef idx="0">
            <a:schemeClr val="accent1"/>
          </a:effectRef>
          <a:fontRef idx="minor">
            <a:schemeClr val="tx1"/>
          </a:fontRef>
        </p:style>
      </p:cxnSp>
      <p:sp>
        <p:nvSpPr>
          <p:cNvPr id="5" name="Rectangular Callout 4"/>
          <p:cNvSpPr/>
          <p:nvPr/>
        </p:nvSpPr>
        <p:spPr>
          <a:xfrm>
            <a:off x="5486400" y="685800"/>
            <a:ext cx="3429000" cy="2057400"/>
          </a:xfrm>
          <a:prstGeom prst="wedgeRectCallout">
            <a:avLst>
              <a:gd name="adj1" fmla="val -83272"/>
              <a:gd name="adj2" fmla="val 39533"/>
            </a:avLst>
          </a:prstGeom>
          <a:solidFill>
            <a:schemeClr val="bg1"/>
          </a:solidFill>
          <a:ln w="38100">
            <a:solidFill>
              <a:srgbClr val="BE3C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effectLst>
                  <a:outerShdw blurRad="38100" dist="38100" dir="2700000" algn="tl">
                    <a:srgbClr val="000000">
                      <a:alpha val="43137"/>
                    </a:srgbClr>
                  </a:outerShdw>
                </a:effectLst>
              </a:rPr>
              <a:t>Paraklesis: </a:t>
            </a:r>
            <a:r>
              <a:rPr lang="en-US" b="1" dirty="0" smtClean="0">
                <a:solidFill>
                  <a:srgbClr val="BE3C04"/>
                </a:solidFill>
                <a:effectLst>
                  <a:outerShdw blurRad="38100" dist="38100" dir="2700000" algn="tl">
                    <a:srgbClr val="000000">
                      <a:alpha val="43137"/>
                    </a:srgbClr>
                  </a:outerShdw>
                </a:effectLst>
              </a:rPr>
              <a:t>“A calling near to help”</a:t>
            </a:r>
          </a:p>
          <a:p>
            <a:pPr algn="ctr"/>
            <a:endParaRPr lang="en-US" b="1" dirty="0">
              <a:solidFill>
                <a:srgbClr val="BE3C04"/>
              </a:solidFill>
              <a:effectLst>
                <a:outerShdw blurRad="38100" dist="38100" dir="2700000" algn="tl">
                  <a:srgbClr val="000000">
                    <a:alpha val="43137"/>
                  </a:srgbClr>
                </a:outerShdw>
              </a:effectLst>
            </a:endParaRPr>
          </a:p>
          <a:p>
            <a:pPr algn="ctr"/>
            <a:r>
              <a:rPr lang="en-US" b="1" dirty="0" smtClean="0">
                <a:solidFill>
                  <a:schemeClr val="tx1"/>
                </a:solidFill>
                <a:effectLst>
                  <a:outerShdw blurRad="38100" dist="38100" dir="2700000" algn="tl">
                    <a:srgbClr val="000000">
                      <a:alpha val="43137"/>
                    </a:srgbClr>
                  </a:outerShdw>
                </a:effectLst>
              </a:rPr>
              <a:t>Comfort: </a:t>
            </a:r>
            <a:r>
              <a:rPr lang="en-US" b="1" dirty="0" smtClean="0">
                <a:solidFill>
                  <a:srgbClr val="BE3C04"/>
                </a:solidFill>
                <a:effectLst>
                  <a:outerShdw blurRad="38100" dist="38100" dir="2700000" algn="tl">
                    <a:srgbClr val="000000">
                      <a:alpha val="43137"/>
                    </a:srgbClr>
                  </a:outerShdw>
                </a:effectLst>
              </a:rPr>
              <a:t>“To give strength and hope to” </a:t>
            </a:r>
          </a:p>
          <a:p>
            <a:pPr algn="ctr"/>
            <a:endParaRPr lang="en-US" b="1" dirty="0" smtClean="0">
              <a:solidFill>
                <a:srgbClr val="BE3C04"/>
              </a:solidFill>
              <a:effectLst>
                <a:outerShdw blurRad="38100" dist="38100" dir="2700000" algn="tl">
                  <a:srgbClr val="000000">
                    <a:alpha val="43137"/>
                  </a:srgbClr>
                </a:outerShdw>
              </a:effectLst>
            </a:endParaRPr>
          </a:p>
          <a:p>
            <a:pPr algn="ctr"/>
            <a:r>
              <a:rPr lang="en-US" b="1" dirty="0" smtClean="0">
                <a:solidFill>
                  <a:schemeClr val="tx1"/>
                </a:solidFill>
                <a:effectLst>
                  <a:outerShdw blurRad="38100" dist="38100" dir="2700000" algn="tl">
                    <a:srgbClr val="000000">
                      <a:alpha val="43137"/>
                    </a:srgbClr>
                  </a:outerShdw>
                </a:effectLst>
              </a:rPr>
              <a:t>Barnabas: </a:t>
            </a:r>
            <a:r>
              <a:rPr lang="en-US" b="1" dirty="0" smtClean="0">
                <a:solidFill>
                  <a:srgbClr val="BE3C04"/>
                </a:solidFill>
                <a:effectLst>
                  <a:outerShdw blurRad="38100" dist="38100" dir="2700000" algn="tl">
                    <a:srgbClr val="000000">
                      <a:alpha val="43137"/>
                    </a:srgbClr>
                  </a:outerShdw>
                </a:effectLst>
              </a:rPr>
              <a:t>(Acts 4:36)</a:t>
            </a:r>
            <a:endParaRPr lang="en-US" b="1" dirty="0">
              <a:solidFill>
                <a:srgbClr val="BE3C04"/>
              </a:solidFill>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228600"/>
            <a:ext cx="2388870" cy="2514600"/>
          </a:xfrm>
          <a:prstGeom prst="rect">
            <a:avLst/>
          </a:prstGeom>
          <a:ln>
            <a:noFill/>
          </a:ln>
          <a:effectLst>
            <a:softEdge rad="112500"/>
          </a:effectLst>
        </p:spPr>
      </p:pic>
      <p:sp>
        <p:nvSpPr>
          <p:cNvPr id="6" name="TextBox 5"/>
          <p:cNvSpPr txBox="1"/>
          <p:nvPr/>
        </p:nvSpPr>
        <p:spPr>
          <a:xfrm>
            <a:off x="505522" y="2895600"/>
            <a:ext cx="8132956" cy="3785652"/>
          </a:xfrm>
          <a:prstGeom prst="rect">
            <a:avLst/>
          </a:prstGeom>
          <a:noFill/>
        </p:spPr>
        <p:txBody>
          <a:bodyPr wrap="square" rtlCol="0">
            <a:spAutoFit/>
          </a:bodyPr>
          <a:lstStyle/>
          <a:p>
            <a:pPr marL="571500" indent="-571500">
              <a:lnSpc>
                <a:spcPct val="150000"/>
              </a:lnSpc>
              <a:buClr>
                <a:srgbClr val="BE3C04"/>
              </a:buClr>
              <a:buSzPct val="150000"/>
              <a:buFont typeface="Wingdings" pitchFamily="2" charset="2"/>
              <a:buChar char="Ø"/>
            </a:pPr>
            <a:r>
              <a:rPr lang="en-US" sz="4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By </a:t>
            </a:r>
            <a:r>
              <a:rPr lang="en-US" sz="4000" b="1" dirty="0" smtClean="0">
                <a:solidFill>
                  <a:schemeClr val="bg1"/>
                </a:solidFill>
                <a:effectLst>
                  <a:glow rad="228600">
                    <a:srgbClr val="BE3C04">
                      <a:alpha val="40000"/>
                    </a:srgbClr>
                  </a:glow>
                  <a:outerShdw blurRad="38100" dist="38100" dir="2700000" algn="tl">
                    <a:srgbClr val="000000">
                      <a:alpha val="43137"/>
                    </a:srgbClr>
                  </a:outerShdw>
                </a:effectLst>
                <a:latin typeface="Times New Roman" pitchFamily="18" charset="0"/>
                <a:cs typeface="Times New Roman" pitchFamily="18" charset="0"/>
              </a:rPr>
              <a:t>Entering</a:t>
            </a:r>
            <a:r>
              <a:rPr lang="en-US" sz="4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into our Suffering</a:t>
            </a:r>
          </a:p>
          <a:p>
            <a:pPr marL="571500" indent="-571500">
              <a:lnSpc>
                <a:spcPct val="150000"/>
              </a:lnSpc>
              <a:buClr>
                <a:srgbClr val="BE3C04"/>
              </a:buClr>
              <a:buSzPct val="150000"/>
              <a:buFont typeface="Wingdings" pitchFamily="2" charset="2"/>
              <a:buChar char="Ø"/>
            </a:pPr>
            <a:r>
              <a:rPr lang="en-US" sz="4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By the </a:t>
            </a:r>
            <a:r>
              <a:rPr lang="en-US" sz="4000" b="1" dirty="0" smtClean="0">
                <a:solidFill>
                  <a:schemeClr val="bg1"/>
                </a:solidFill>
                <a:effectLst>
                  <a:glow rad="228600">
                    <a:srgbClr val="BE3C04">
                      <a:alpha val="40000"/>
                    </a:srgbClr>
                  </a:glow>
                  <a:outerShdw blurRad="38100" dist="38100" dir="2700000" algn="tl">
                    <a:srgbClr val="000000">
                      <a:alpha val="43137"/>
                    </a:srgbClr>
                  </a:outerShdw>
                </a:effectLst>
                <a:latin typeface="Times New Roman" pitchFamily="18" charset="0"/>
                <a:cs typeface="Times New Roman" pitchFamily="18" charset="0"/>
              </a:rPr>
              <a:t>Encouragement </a:t>
            </a:r>
            <a:r>
              <a:rPr lang="en-US" sz="4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of Others</a:t>
            </a:r>
          </a:p>
          <a:p>
            <a:pPr marL="571500" indent="-571500">
              <a:lnSpc>
                <a:spcPct val="150000"/>
              </a:lnSpc>
              <a:buClr>
                <a:srgbClr val="BE3C04"/>
              </a:buClr>
              <a:buSzPct val="150000"/>
              <a:buFont typeface="Wingdings" pitchFamily="2" charset="2"/>
              <a:buChar char="Ø"/>
            </a:pPr>
            <a:r>
              <a:rPr lang="en-US" sz="4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By the </a:t>
            </a:r>
            <a:r>
              <a:rPr lang="en-US" sz="4000" b="1" dirty="0" smtClean="0">
                <a:solidFill>
                  <a:schemeClr val="bg1"/>
                </a:solidFill>
                <a:effectLst>
                  <a:glow rad="228600">
                    <a:srgbClr val="BE3C04">
                      <a:alpha val="40000"/>
                    </a:srgbClr>
                  </a:glow>
                  <a:outerShdw blurRad="38100" dist="38100" dir="2700000" algn="tl">
                    <a:srgbClr val="000000">
                      <a:alpha val="43137"/>
                    </a:srgbClr>
                  </a:outerShdw>
                </a:effectLst>
                <a:latin typeface="Times New Roman" pitchFamily="18" charset="0"/>
                <a:cs typeface="Times New Roman" pitchFamily="18" charset="0"/>
              </a:rPr>
              <a:t>Prayers </a:t>
            </a:r>
            <a:r>
              <a:rPr lang="en-US" sz="4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of Believers</a:t>
            </a:r>
          </a:p>
          <a:p>
            <a:pPr marL="571500" indent="-571500">
              <a:lnSpc>
                <a:spcPct val="150000"/>
              </a:lnSpc>
              <a:buClr>
                <a:srgbClr val="BE3C04"/>
              </a:buClr>
              <a:buSzPct val="150000"/>
              <a:buFont typeface="Wingdings" pitchFamily="2" charset="2"/>
              <a:buChar char="Ø"/>
            </a:pPr>
            <a:r>
              <a:rPr lang="en-US" sz="4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By </a:t>
            </a:r>
            <a:r>
              <a:rPr lang="en-US" sz="4000" b="1" dirty="0" smtClean="0">
                <a:solidFill>
                  <a:schemeClr val="bg1"/>
                </a:solidFill>
                <a:effectLst>
                  <a:glow rad="228600">
                    <a:srgbClr val="BE3C04">
                      <a:alpha val="40000"/>
                    </a:srgbClr>
                  </a:glow>
                  <a:outerShdw blurRad="38100" dist="38100" dir="2700000" algn="tl">
                    <a:srgbClr val="000000">
                      <a:alpha val="43137"/>
                    </a:srgbClr>
                  </a:outerShdw>
                </a:effectLst>
                <a:latin typeface="Times New Roman" pitchFamily="18" charset="0"/>
                <a:cs typeface="Times New Roman" pitchFamily="18" charset="0"/>
              </a:rPr>
              <a:t>Looking Beyond</a:t>
            </a:r>
            <a:r>
              <a:rPr lang="en-US" sz="4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the Sorrow</a:t>
            </a:r>
            <a:endParaRPr lang="en-US" sz="4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14511" r="4070"/>
          <a:stretch/>
        </p:blipFill>
        <p:spPr>
          <a:xfrm>
            <a:off x="5880409" y="364970"/>
            <a:ext cx="2758069" cy="2261142"/>
          </a:xfrm>
          <a:prstGeom prst="rect">
            <a:avLst/>
          </a:prstGeom>
          <a:ln>
            <a:noFill/>
          </a:ln>
          <a:effectLst>
            <a:softEdge rad="112500"/>
          </a:effectLst>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r="30732" b="17291"/>
          <a:stretch/>
        </p:blipFill>
        <p:spPr>
          <a:xfrm>
            <a:off x="5995313" y="333519"/>
            <a:ext cx="2595168" cy="2324043"/>
          </a:xfrm>
          <a:prstGeom prst="rect">
            <a:avLst/>
          </a:prstGeom>
          <a:ln>
            <a:noFill/>
          </a:ln>
          <a:effectLst>
            <a:softEdge rad="112500"/>
          </a:effectLst>
        </p:spPr>
      </p:pic>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l="25937"/>
          <a:stretch/>
        </p:blipFill>
        <p:spPr>
          <a:xfrm>
            <a:off x="5789052" y="256478"/>
            <a:ext cx="2849426" cy="2564869"/>
          </a:xfrm>
          <a:prstGeom prst="rect">
            <a:avLst/>
          </a:prstGeom>
          <a:ln>
            <a:noFill/>
          </a:ln>
          <a:effectLst>
            <a:softEdge rad="112500"/>
          </a:effectLst>
        </p:spPr>
      </p:pic>
    </p:spTree>
    <p:extLst>
      <p:ext uri="{BB962C8B-B14F-4D97-AF65-F5344CB8AC3E}">
        <p14:creationId xmlns:p14="http://schemas.microsoft.com/office/powerpoint/2010/main" val="20291884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000"/>
                                        <p:tgtEl>
                                          <p:spTgt spid="4"/>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2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xit" presetSubtype="32" fill="hold" grpId="1" nodeType="clickEffect">
                                  <p:stCondLst>
                                    <p:cond delay="0"/>
                                  </p:stCondLst>
                                  <p:childTnLst>
                                    <p:animEffect transition="out" filter="circle(out)">
                                      <p:cBhvr>
                                        <p:cTn id="15" dur="2000"/>
                                        <p:tgtEl>
                                          <p:spTgt spid="5"/>
                                        </p:tgtEl>
                                      </p:cBhvr>
                                    </p:animEffect>
                                    <p:set>
                                      <p:cBhvr>
                                        <p:cTn id="16" dur="1" fill="hold">
                                          <p:stCondLst>
                                            <p:cond delay="1999"/>
                                          </p:stCondLst>
                                        </p:cTn>
                                        <p:tgtEl>
                                          <p:spTgt spid="5"/>
                                        </p:tgtEl>
                                        <p:attrNameLst>
                                          <p:attrName>style.visibility</p:attrName>
                                        </p:attrNameLst>
                                      </p:cBhvr>
                                      <p:to>
                                        <p:strVal val="hidden"/>
                                      </p:to>
                                    </p:set>
                                  </p:childTnLst>
                                </p:cTn>
                              </p:par>
                              <p:par>
                                <p:cTn id="17" presetID="6" presetClass="entr" presetSubtype="16"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ircle(in)">
                                      <p:cBhvr>
                                        <p:cTn id="19" dur="2000"/>
                                        <p:tgtEl>
                                          <p:spTgt spid="3"/>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20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xit" presetSubtype="32" fill="hold" nodeType="clickEffect">
                                  <p:stCondLst>
                                    <p:cond delay="0"/>
                                  </p:stCondLst>
                                  <p:childTnLst>
                                    <p:animEffect transition="out" filter="circle(out)">
                                      <p:cBhvr>
                                        <p:cTn id="26" dur="2000"/>
                                        <p:tgtEl>
                                          <p:spTgt spid="3"/>
                                        </p:tgtEl>
                                      </p:cBhvr>
                                    </p:animEffect>
                                    <p:set>
                                      <p:cBhvr>
                                        <p:cTn id="27" dur="1" fill="hold">
                                          <p:stCondLst>
                                            <p:cond delay="1999"/>
                                          </p:stCondLst>
                                        </p:cTn>
                                        <p:tgtEl>
                                          <p:spTgt spid="3"/>
                                        </p:tgtEl>
                                        <p:attrNameLst>
                                          <p:attrName>style.visibility</p:attrName>
                                        </p:attrNameLst>
                                      </p:cBhvr>
                                      <p:to>
                                        <p:strVal val="hidden"/>
                                      </p:to>
                                    </p:set>
                                  </p:childTnLst>
                                </p:cTn>
                              </p:par>
                              <p:par>
                                <p:cTn id="28" presetID="6" presetClass="entr" presetSubtype="16"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circle(in)">
                                      <p:cBhvr>
                                        <p:cTn id="30" dur="2000"/>
                                        <p:tgtEl>
                                          <p:spTgt spid="7"/>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6">
                                            <p:txEl>
                                              <p:pRg st="1" end="1"/>
                                            </p:txEl>
                                          </p:spTgt>
                                        </p:tgtEl>
                                        <p:attrNameLst>
                                          <p:attrName>style.visibility</p:attrName>
                                        </p:attrNameLst>
                                      </p:cBhvr>
                                      <p:to>
                                        <p:strVal val="visible"/>
                                      </p:to>
                                    </p:set>
                                    <p:animEffect transition="in" filter="wipe(left)">
                                      <p:cBhvr>
                                        <p:cTn id="33" dur="2000"/>
                                        <p:tgtEl>
                                          <p:spTgt spid="6">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xit" presetSubtype="32" fill="hold" nodeType="clickEffect">
                                  <p:stCondLst>
                                    <p:cond delay="0"/>
                                  </p:stCondLst>
                                  <p:childTnLst>
                                    <p:animEffect transition="out" filter="circle(out)">
                                      <p:cBhvr>
                                        <p:cTn id="37" dur="2000"/>
                                        <p:tgtEl>
                                          <p:spTgt spid="7"/>
                                        </p:tgtEl>
                                      </p:cBhvr>
                                    </p:animEffect>
                                    <p:set>
                                      <p:cBhvr>
                                        <p:cTn id="38" dur="1" fill="hold">
                                          <p:stCondLst>
                                            <p:cond delay="1999"/>
                                          </p:stCondLst>
                                        </p:cTn>
                                        <p:tgtEl>
                                          <p:spTgt spid="7"/>
                                        </p:tgtEl>
                                        <p:attrNameLst>
                                          <p:attrName>style.visibility</p:attrName>
                                        </p:attrNameLst>
                                      </p:cBhvr>
                                      <p:to>
                                        <p:strVal val="hidden"/>
                                      </p:to>
                                    </p:set>
                                  </p:childTnLst>
                                </p:cTn>
                              </p:par>
                              <p:par>
                                <p:cTn id="39" presetID="6" presetClass="entr" presetSubtype="16"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circle(in)">
                                      <p:cBhvr>
                                        <p:cTn id="41" dur="2000"/>
                                        <p:tgtEl>
                                          <p:spTgt spid="8"/>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6">
                                            <p:txEl>
                                              <p:pRg st="2" end="2"/>
                                            </p:txEl>
                                          </p:spTgt>
                                        </p:tgtEl>
                                        <p:attrNameLst>
                                          <p:attrName>style.visibility</p:attrName>
                                        </p:attrNameLst>
                                      </p:cBhvr>
                                      <p:to>
                                        <p:strVal val="visible"/>
                                      </p:to>
                                    </p:set>
                                    <p:animEffect transition="in" filter="wipe(left)">
                                      <p:cBhvr>
                                        <p:cTn id="44" dur="2000"/>
                                        <p:tgtEl>
                                          <p:spTgt spid="6">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xit" presetSubtype="32" fill="hold" nodeType="clickEffect">
                                  <p:stCondLst>
                                    <p:cond delay="0"/>
                                  </p:stCondLst>
                                  <p:childTnLst>
                                    <p:animEffect transition="out" filter="circle(out)">
                                      <p:cBhvr>
                                        <p:cTn id="48" dur="2000"/>
                                        <p:tgtEl>
                                          <p:spTgt spid="8"/>
                                        </p:tgtEl>
                                      </p:cBhvr>
                                    </p:animEffect>
                                    <p:set>
                                      <p:cBhvr>
                                        <p:cTn id="49" dur="1" fill="hold">
                                          <p:stCondLst>
                                            <p:cond delay="1999"/>
                                          </p:stCondLst>
                                        </p:cTn>
                                        <p:tgtEl>
                                          <p:spTgt spid="8"/>
                                        </p:tgtEl>
                                        <p:attrNameLst>
                                          <p:attrName>style.visibility</p:attrName>
                                        </p:attrNameLst>
                                      </p:cBhvr>
                                      <p:to>
                                        <p:strVal val="hidden"/>
                                      </p:to>
                                    </p:set>
                                  </p:childTnLst>
                                </p:cTn>
                              </p:par>
                              <p:par>
                                <p:cTn id="50" presetID="6" presetClass="entr" presetSubtype="16"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circle(in)">
                                      <p:cBhvr>
                                        <p:cTn id="52" dur="2000"/>
                                        <p:tgtEl>
                                          <p:spTgt spid="9"/>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6">
                                            <p:txEl>
                                              <p:pRg st="3" end="3"/>
                                            </p:txEl>
                                          </p:spTgt>
                                        </p:tgtEl>
                                        <p:attrNameLst>
                                          <p:attrName>style.visibility</p:attrName>
                                        </p:attrNameLst>
                                      </p:cBhvr>
                                      <p:to>
                                        <p:strVal val="visible"/>
                                      </p:to>
                                    </p:set>
                                    <p:animEffect transition="in" filter="wipe(left)">
                                      <p:cBhvr>
                                        <p:cTn id="55" dur="2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uiExpand="1" build="p" bldLvl="5"/>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5" name="Rounded Rectangle 4"/>
          <p:cNvSpPr/>
          <p:nvPr/>
        </p:nvSpPr>
        <p:spPr>
          <a:xfrm>
            <a:off x="-22302" y="2209800"/>
            <a:ext cx="9166302" cy="5334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59334" y="76200"/>
            <a:ext cx="8595622" cy="523220"/>
          </a:xfrm>
          <a:prstGeom prst="rect">
            <a:avLst/>
          </a:prstGeom>
          <a:solidFill>
            <a:srgbClr val="FFFFFF">
              <a:alpha val="76078"/>
            </a:srgbClr>
          </a:solidFill>
          <a:effectLst>
            <a:glow rad="228600">
              <a:schemeClr val="accent4">
                <a:satMod val="175000"/>
                <a:alpha val="40000"/>
              </a:schemeClr>
            </a:glow>
          </a:effectLst>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2800" b="1" spc="600" dirty="0" smtClean="0">
                <a:ln w="11430"/>
                <a:effectLst>
                  <a:outerShdw blurRad="25400" algn="tl" rotWithShape="0">
                    <a:srgbClr val="000000">
                      <a:alpha val="43000"/>
                    </a:srgbClr>
                  </a:outerShdw>
                </a:effectLst>
                <a:latin typeface="Monotype Corsiva" pitchFamily="66" charset="0"/>
              </a:rPr>
              <a:t>Adversities: Stepping Stones to Greatness</a:t>
            </a:r>
            <a:endParaRPr lang="en-US" sz="2800" b="1" spc="600" dirty="0">
              <a:ln w="11430"/>
              <a:effectLst>
                <a:outerShdw blurRad="25400" algn="tl" rotWithShape="0">
                  <a:srgbClr val="000000">
                    <a:alpha val="43000"/>
                  </a:srgbClr>
                </a:outerShdw>
              </a:effectLst>
              <a:latin typeface="Monotype Corsiva" pitchFamily="66" charset="0"/>
            </a:endParaRPr>
          </a:p>
        </p:txBody>
      </p:sp>
      <p:sp>
        <p:nvSpPr>
          <p:cNvPr id="6" name="Rounded Rectangle 5"/>
          <p:cNvSpPr/>
          <p:nvPr/>
        </p:nvSpPr>
        <p:spPr>
          <a:xfrm>
            <a:off x="0" y="2895599"/>
            <a:ext cx="9144000" cy="1237803"/>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0" y="4285802"/>
            <a:ext cx="9144000" cy="1771205"/>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37545" y="2209800"/>
            <a:ext cx="8839200" cy="3847207"/>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Job: </a:t>
            </a:r>
            <a:r>
              <a:rPr lang="en-US" sz="2000" b="1" dirty="0" smtClean="0">
                <a:latin typeface="Times New Roman" pitchFamily="18" charset="0"/>
                <a:cs typeface="Times New Roman" pitchFamily="18" charset="0"/>
              </a:rPr>
              <a:t>“When he has tested me, I shall come forth as gold” (Job 23:10).</a:t>
            </a:r>
          </a:p>
          <a:p>
            <a:endParaRPr lang="en-US" sz="2000" b="1" dirty="0">
              <a:latin typeface="Times New Roman" pitchFamily="18" charset="0"/>
              <a:cs typeface="Times New Roman" pitchFamily="18" charset="0"/>
            </a:endParaRPr>
          </a:p>
          <a:p>
            <a:r>
              <a:rPr lang="en-US" sz="2800" b="1" dirty="0">
                <a:latin typeface="Times New Roman" pitchFamily="18" charset="0"/>
                <a:cs typeface="Times New Roman" pitchFamily="18" charset="0"/>
              </a:rPr>
              <a:t>Joseph: </a:t>
            </a:r>
            <a:r>
              <a:rPr lang="en-US" sz="2000" b="1" dirty="0" smtClean="0">
                <a:latin typeface="Times New Roman" pitchFamily="18" charset="0"/>
                <a:cs typeface="Times New Roman" pitchFamily="18" charset="0"/>
              </a:rPr>
              <a:t>“But as </a:t>
            </a:r>
            <a:r>
              <a:rPr lang="en-US" sz="2000" b="1" dirty="0">
                <a:latin typeface="Times New Roman" pitchFamily="18" charset="0"/>
                <a:cs typeface="Times New Roman" pitchFamily="18" charset="0"/>
              </a:rPr>
              <a:t>for you, you meant evil against me; but God meant it for good, in order to bring it about as it is this day, to save many people </a:t>
            </a:r>
            <a:r>
              <a:rPr lang="en-US" sz="2000" b="1" dirty="0" smtClean="0">
                <a:latin typeface="Times New Roman" pitchFamily="18" charset="0"/>
                <a:cs typeface="Times New Roman" pitchFamily="18" charset="0"/>
              </a:rPr>
              <a:t>alive” (Gen 50:20).</a:t>
            </a:r>
          </a:p>
          <a:p>
            <a:endParaRPr lang="en-US" sz="2000" b="1" dirty="0">
              <a:latin typeface="Times New Roman" pitchFamily="18" charset="0"/>
              <a:cs typeface="Times New Roman" pitchFamily="18" charset="0"/>
            </a:endParaRPr>
          </a:p>
          <a:p>
            <a:r>
              <a:rPr lang="en-US" sz="2800" b="1" dirty="0">
                <a:latin typeface="Times New Roman" pitchFamily="18" charset="0"/>
                <a:cs typeface="Times New Roman" pitchFamily="18" charset="0"/>
              </a:rPr>
              <a:t>Paul: </a:t>
            </a:r>
            <a:r>
              <a:rPr lang="en-US" sz="2000" b="1" dirty="0">
                <a:latin typeface="Times New Roman" pitchFamily="18" charset="0"/>
                <a:cs typeface="Times New Roman" pitchFamily="18" charset="0"/>
              </a:rPr>
              <a:t>“And He said to me, m</a:t>
            </a:r>
            <a:r>
              <a:rPr lang="en-US" sz="2000" b="1" dirty="0" smtClean="0">
                <a:latin typeface="Times New Roman" pitchFamily="18" charset="0"/>
                <a:cs typeface="Times New Roman" pitchFamily="18" charset="0"/>
              </a:rPr>
              <a:t>y </a:t>
            </a:r>
            <a:r>
              <a:rPr lang="en-US" sz="2000" b="1" dirty="0">
                <a:latin typeface="Times New Roman" pitchFamily="18" charset="0"/>
                <a:cs typeface="Times New Roman" pitchFamily="18" charset="0"/>
              </a:rPr>
              <a:t>grace is sufficient for you, for My strength is made perfect in weakness</a:t>
            </a:r>
            <a:r>
              <a:rPr lang="en-US" sz="2000" b="1" dirty="0" smtClean="0">
                <a:latin typeface="Times New Roman" pitchFamily="18" charset="0"/>
                <a:cs typeface="Times New Roman" pitchFamily="18" charset="0"/>
              </a:rPr>
              <a:t>. </a:t>
            </a:r>
            <a:r>
              <a:rPr lang="en-US" sz="2000" b="1" dirty="0">
                <a:latin typeface="Times New Roman" pitchFamily="18" charset="0"/>
                <a:cs typeface="Times New Roman" pitchFamily="18" charset="0"/>
              </a:rPr>
              <a:t>Therefore most gladly I will rather boast in my infirmities, that the power of Christ may rest upon me. </a:t>
            </a:r>
            <a:r>
              <a:rPr lang="en-US" sz="2000" b="1" dirty="0" smtClean="0">
                <a:latin typeface="Times New Roman" pitchFamily="18" charset="0"/>
                <a:cs typeface="Times New Roman" pitchFamily="18" charset="0"/>
              </a:rPr>
              <a:t>Therefore </a:t>
            </a:r>
            <a:r>
              <a:rPr lang="en-US" sz="2000" b="1" dirty="0">
                <a:latin typeface="Times New Roman" pitchFamily="18" charset="0"/>
                <a:cs typeface="Times New Roman" pitchFamily="18" charset="0"/>
              </a:rPr>
              <a:t>I take pleasure in infirmities, in reproaches, in needs, in persecutions, in distresses, for Christ’s sake. For when I am weak, then I am </a:t>
            </a:r>
            <a:r>
              <a:rPr lang="en-US" sz="2000" b="1" dirty="0" smtClean="0">
                <a:latin typeface="Times New Roman" pitchFamily="18" charset="0"/>
                <a:cs typeface="Times New Roman" pitchFamily="18" charset="0"/>
              </a:rPr>
              <a:t>strong” (2 Cor 12:9-10).</a:t>
            </a:r>
            <a:endParaRPr lang="en-US"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6634618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2000"/>
                                        <p:tgtEl>
                                          <p:spTgt spid="4">
                                            <p:txEl>
                                              <p:pRg st="0" end="0"/>
                                            </p:txEl>
                                          </p:spTgt>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2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6" dur="2000"/>
                                        <p:tgtEl>
                                          <p:spTgt spid="4">
                                            <p:txEl>
                                              <p:pRg st="2" end="2"/>
                                            </p:txEl>
                                          </p:spTgt>
                                        </p:tgtEl>
                                      </p:cBhvr>
                                    </p:animEffect>
                                  </p:childTnLst>
                                </p:cTn>
                              </p:par>
                            </p:childTnLst>
                          </p:cTn>
                        </p:par>
                        <p:par>
                          <p:cTn id="17" fill="hold">
                            <p:stCondLst>
                              <p:cond delay="2000"/>
                            </p:stCondLst>
                            <p:childTnLst>
                              <p:par>
                                <p:cTn id="18" presetID="6" presetClass="entr" presetSubtype="16"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in)">
                                      <p:cBhvr>
                                        <p:cTn id="20" dur="2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randombar(horizontal)">
                                      <p:cBhvr>
                                        <p:cTn id="25" dur="2000"/>
                                        <p:tgtEl>
                                          <p:spTgt spid="4">
                                            <p:txEl>
                                              <p:pRg st="4" end="4"/>
                                            </p:txEl>
                                          </p:spTgt>
                                        </p:tgtEl>
                                      </p:cBhvr>
                                    </p:animEffect>
                                  </p:childTnLst>
                                </p:cTn>
                              </p:par>
                            </p:childTnLst>
                          </p:cTn>
                        </p:par>
                        <p:par>
                          <p:cTn id="26" fill="hold">
                            <p:stCondLst>
                              <p:cond delay="2000"/>
                            </p:stCondLst>
                            <p:childTnLst>
                              <p:par>
                                <p:cTn id="27" presetID="6" presetClass="entr" presetSubtype="16"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circle(in)">
                                      <p:cBhvr>
                                        <p:cTn id="2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4" grpId="0" uiExpand="1" build="p" bldLvl="5"/>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11593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248</TotalTime>
  <Words>779</Words>
  <Application>Microsoft Office PowerPoint</Application>
  <PresentationFormat>On-screen Show (4:3)</PresentationFormat>
  <Paragraphs>39</Paragraphs>
  <Slides>9</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Arial</vt:lpstr>
      <vt:lpstr>Times New Roman</vt:lpstr>
      <vt:lpstr>Calibri</vt:lpstr>
      <vt:lpstr>Wingdings</vt:lpstr>
      <vt:lpstr>Monotype Corsiva</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JRBRONGER</dc:creator>
  <cp:lastModifiedBy>JRBRONGER</cp:lastModifiedBy>
  <cp:revision>17</cp:revision>
  <dcterms:created xsi:type="dcterms:W3CDTF">2013-03-21T13:51:45Z</dcterms:created>
  <dcterms:modified xsi:type="dcterms:W3CDTF">2013-03-22T14:25:31Z</dcterms:modified>
</cp:coreProperties>
</file>