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62" r:id="rId4"/>
    <p:sldId id="263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embeddedFontLst>
    <p:embeddedFont>
      <p:font typeface="Chiller" pitchFamily="82" charset="0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Monotype Corsiva" pitchFamily="66" charset="0"/>
      <p:italic r:id="rId17"/>
    </p:embeddedFont>
    <p:embeddedFont>
      <p:font typeface="Harrington" pitchFamily="8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0D"/>
    <a:srgbClr val="000000"/>
    <a:srgbClr val="FFFFFF"/>
    <a:srgbClr val="006F3A"/>
    <a:srgbClr val="006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3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4298C-3904-4D4D-817E-2FC49A8AEAD1}" type="datetimeFigureOut">
              <a:rPr lang="en-US" smtClean="0"/>
              <a:t>10/14/2012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710A0-4907-4F20-BB11-E73E7D34D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82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710A0-4907-4F20-BB11-E73E7D34DA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68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710A0-4907-4F20-BB11-E73E7D34DA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80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710A0-4907-4F20-BB11-E73E7D34DA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43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710A0-4907-4F20-BB11-E73E7D34DA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15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710A0-4907-4F20-BB11-E73E7D34DA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26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710A0-4907-4F20-BB11-E73E7D34DA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61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710A0-4907-4F20-BB11-E73E7D34DA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29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710A0-4907-4F20-BB11-E73E7D34DA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5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E5B8-EBA7-4F4E-9883-FC11EE2794EB}" type="datetimeFigureOut">
              <a:rPr lang="en-US" smtClean="0"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44DB-ABFD-4143-8BC6-AC2B65DB4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9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E5B8-EBA7-4F4E-9883-FC11EE2794EB}" type="datetimeFigureOut">
              <a:rPr lang="en-US" smtClean="0"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44DB-ABFD-4143-8BC6-AC2B65DB4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9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E5B8-EBA7-4F4E-9883-FC11EE2794EB}" type="datetimeFigureOut">
              <a:rPr lang="en-US" smtClean="0"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44DB-ABFD-4143-8BC6-AC2B65DB4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0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E5B8-EBA7-4F4E-9883-FC11EE2794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44DB-ABFD-4143-8BC6-AC2B65DB4A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3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E5B8-EBA7-4F4E-9883-FC11EE2794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44DB-ABFD-4143-8BC6-AC2B65DB4A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3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E5B8-EBA7-4F4E-9883-FC11EE2794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44DB-ABFD-4143-8BC6-AC2B65DB4A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7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E5B8-EBA7-4F4E-9883-FC11EE2794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44DB-ABFD-4143-8BC6-AC2B65DB4A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1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E5B8-EBA7-4F4E-9883-FC11EE2794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44DB-ABFD-4143-8BC6-AC2B65DB4A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0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E5B8-EBA7-4F4E-9883-FC11EE2794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44DB-ABFD-4143-8BC6-AC2B65DB4A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0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E5B8-EBA7-4F4E-9883-FC11EE2794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44DB-ABFD-4143-8BC6-AC2B65DB4A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1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E5B8-EBA7-4F4E-9883-FC11EE2794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44DB-ABFD-4143-8BC6-AC2B65DB4A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02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E5B8-EBA7-4F4E-9883-FC11EE2794EB}" type="datetimeFigureOut">
              <a:rPr lang="en-US" smtClean="0"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44DB-ABFD-4143-8BC6-AC2B65DB4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3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E5B8-EBA7-4F4E-9883-FC11EE2794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44DB-ABFD-4143-8BC6-AC2B65DB4A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7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E5B8-EBA7-4F4E-9883-FC11EE2794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44DB-ABFD-4143-8BC6-AC2B65DB4A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13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E5B8-EBA7-4F4E-9883-FC11EE2794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44DB-ABFD-4143-8BC6-AC2B65DB4A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8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E5B8-EBA7-4F4E-9883-FC11EE2794EB}" type="datetimeFigureOut">
              <a:rPr lang="en-US" smtClean="0"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44DB-ABFD-4143-8BC6-AC2B65DB4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5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E5B8-EBA7-4F4E-9883-FC11EE2794EB}" type="datetimeFigureOut">
              <a:rPr lang="en-US" smtClean="0"/>
              <a:t>10/14/2012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44DB-ABFD-4143-8BC6-AC2B65DB4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2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E5B8-EBA7-4F4E-9883-FC11EE2794EB}" type="datetimeFigureOut">
              <a:rPr lang="en-US" smtClean="0"/>
              <a:t>10/14/2012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44DB-ABFD-4143-8BC6-AC2B65DB4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E5B8-EBA7-4F4E-9883-FC11EE2794EB}" type="datetimeFigureOut">
              <a:rPr lang="en-US" smtClean="0"/>
              <a:t>10/14/2012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44DB-ABFD-4143-8BC6-AC2B65DB4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4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E5B8-EBA7-4F4E-9883-FC11EE2794EB}" type="datetimeFigureOut">
              <a:rPr lang="en-US" smtClean="0"/>
              <a:t>10/14/2012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44DB-ABFD-4143-8BC6-AC2B65DB4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1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E5B8-EBA7-4F4E-9883-FC11EE2794EB}" type="datetimeFigureOut">
              <a:rPr lang="en-US" smtClean="0"/>
              <a:t>10/14/2012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44DB-ABFD-4143-8BC6-AC2B65DB4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6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E5B8-EBA7-4F4E-9883-FC11EE2794EB}" type="datetimeFigureOut">
              <a:rPr lang="en-US" smtClean="0"/>
              <a:t>10/14/2012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44DB-ABFD-4143-8BC6-AC2B65DB4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3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2E5B8-EBA7-4F4E-9883-FC11EE2794EB}" type="datetimeFigureOut">
              <a:rPr lang="en-US" smtClean="0"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944DB-ABFD-4143-8BC6-AC2B65DB4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4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2E5B8-EBA7-4F4E-9883-FC11EE2794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944DB-ABFD-4143-8BC6-AC2B65DB4A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11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5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sz="305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50" b="1" dirty="0" smtClean="0">
                <a:latin typeface="Arial" pitchFamily="34" charset="0"/>
                <a:cs typeface="Arial" pitchFamily="34" charset="0"/>
              </a:rPr>
              <a:t>Why is light given to him who is in misery, and life to the bitter of soul, </a:t>
            </a:r>
            <a:r>
              <a:rPr lang="en-US" sz="305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en-US" sz="305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50" b="1" dirty="0">
                <a:latin typeface="Arial" pitchFamily="34" charset="0"/>
                <a:cs typeface="Arial" pitchFamily="34" charset="0"/>
              </a:rPr>
              <a:t>w</a:t>
            </a:r>
            <a:r>
              <a:rPr lang="en-US" sz="3050" b="1" dirty="0" smtClean="0">
                <a:latin typeface="Arial" pitchFamily="34" charset="0"/>
                <a:cs typeface="Arial" pitchFamily="34" charset="0"/>
              </a:rPr>
              <a:t>ho long for death, but it does not come, and search for it more than hidden treasures; </a:t>
            </a:r>
            <a:r>
              <a:rPr lang="en-US" sz="305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 </a:t>
            </a:r>
            <a:r>
              <a:rPr lang="en-US" sz="3050" b="1" dirty="0">
                <a:latin typeface="Arial" pitchFamily="34" charset="0"/>
                <a:cs typeface="Arial" pitchFamily="34" charset="0"/>
              </a:rPr>
              <a:t>w</a:t>
            </a:r>
            <a:r>
              <a:rPr lang="en-US" sz="3050" b="1" dirty="0" smtClean="0">
                <a:latin typeface="Arial" pitchFamily="34" charset="0"/>
                <a:cs typeface="Arial" pitchFamily="34" charset="0"/>
              </a:rPr>
              <a:t>ho rejoice exceedingly, and are glad when they can find the grave? </a:t>
            </a:r>
            <a:r>
              <a:rPr lang="en-US" sz="305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</a:t>
            </a:r>
            <a:r>
              <a:rPr lang="en-US" sz="305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50" b="1" dirty="0" smtClean="0">
                <a:latin typeface="Arial" pitchFamily="34" charset="0"/>
                <a:cs typeface="Arial" pitchFamily="34" charset="0"/>
              </a:rPr>
              <a:t>Why is light given to a man whose way is hidden, and whom God has hedged in? </a:t>
            </a:r>
            <a:r>
              <a:rPr lang="en-US" sz="305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 </a:t>
            </a:r>
            <a:r>
              <a:rPr lang="en-US" sz="3050" b="1" dirty="0" smtClean="0">
                <a:latin typeface="Arial" pitchFamily="34" charset="0"/>
                <a:cs typeface="Arial" pitchFamily="34" charset="0"/>
              </a:rPr>
              <a:t>For my sighing comes before I eat,</a:t>
            </a:r>
            <a:r>
              <a:rPr lang="en-US" sz="305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5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50" b="1" dirty="0" smtClean="0">
                <a:latin typeface="Arial" pitchFamily="34" charset="0"/>
                <a:cs typeface="Arial" pitchFamily="34" charset="0"/>
              </a:rPr>
              <a:t>and my groanings pour out like water. </a:t>
            </a:r>
            <a:r>
              <a:rPr lang="en-US" sz="305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 </a:t>
            </a:r>
            <a:r>
              <a:rPr lang="en-US" sz="3050" b="1" dirty="0" smtClean="0">
                <a:latin typeface="Arial" pitchFamily="34" charset="0"/>
                <a:cs typeface="Arial" pitchFamily="34" charset="0"/>
              </a:rPr>
              <a:t>For the thing I greatly feared has come upon me, and what I dreaded has happened to me. </a:t>
            </a:r>
            <a:r>
              <a:rPr lang="en-US" sz="305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</a:t>
            </a:r>
            <a:r>
              <a:rPr lang="en-US" sz="305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50" b="1" dirty="0" smtClean="0">
                <a:latin typeface="Arial" pitchFamily="34" charset="0"/>
                <a:cs typeface="Arial" pitchFamily="34" charset="0"/>
              </a:rPr>
              <a:t>I am not at ease, nor am I quiet; I have no rest, for trouble comes.</a:t>
            </a:r>
            <a:endParaRPr lang="en-US" sz="3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12596" y="0"/>
            <a:ext cx="4318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Job 3:20-26</a:t>
            </a:r>
            <a:endParaRPr lang="en-US" sz="5400" b="1" cap="none" spc="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430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19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703016"/>
            <a:ext cx="9144000" cy="4154984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Job 3:20-26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Why is light given to him who is in misery, and life to the bitter of soul,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who long for death, but it does not come, and search for it more than hidden treasures; Who rejoice exceedingly, and are glad when they can find the grave?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Why is light given to a man whose way is hidden, and whom God has hedged in? For my sighing comes before I eat,</a:t>
            </a: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my groanings pour out like water.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 the thing I greatly feared has come upon me, and what I dreaded has happened to me. I am not at ease, nor am I quiet; I have no rest . . 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75498" y="0"/>
            <a:ext cx="5968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8575" cmpd="sng">
                  <a:solidFill>
                    <a:schemeClr val="tx1">
                      <a:lumMod val="95000"/>
                      <a:lumOff val="5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For Trouble Comes</a:t>
            </a:r>
            <a:endParaRPr lang="en-US" sz="5400" b="1" cap="none" spc="0" dirty="0">
              <a:ln w="28575" cmpd="sng">
                <a:solidFill>
                  <a:schemeClr val="tx1">
                    <a:lumMod val="95000"/>
                    <a:lumOff val="5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5934670"/>
            <a:ext cx="5968302" cy="9233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8575" cmpd="sng">
                  <a:solidFill>
                    <a:schemeClr val="tx1">
                      <a:lumMod val="95000"/>
                      <a:lumOff val="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For Trouble Comes</a:t>
            </a:r>
            <a:endParaRPr lang="en-US" sz="5400" b="1" cap="none" spc="0" dirty="0">
              <a:ln w="28575" cmpd="sng">
                <a:solidFill>
                  <a:schemeClr val="tx1">
                    <a:lumMod val="95000"/>
                    <a:lumOff val="5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2161694"/>
            <a:ext cx="3534942" cy="707886"/>
          </a:xfrm>
          <a:prstGeom prst="rect">
            <a:avLst/>
          </a:prstGeom>
          <a:solidFill>
            <a:srgbClr val="0D0D0D"/>
          </a:solidFill>
          <a:effectLst>
            <a:glow rad="228600">
              <a:srgbClr val="FFFF00">
                <a:alpha val="40000"/>
              </a:srgb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hiller" pitchFamily="82" charset="0"/>
              </a:rPr>
              <a:t>Financial Collapse</a:t>
            </a:r>
            <a:endParaRPr lang="en-US" sz="4000" b="1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hiller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4363" y="3178314"/>
            <a:ext cx="4190571" cy="707886"/>
          </a:xfrm>
          <a:prstGeom prst="rect">
            <a:avLst/>
          </a:prstGeom>
          <a:solidFill>
            <a:srgbClr val="0D0D0D"/>
          </a:solidFill>
          <a:effectLst>
            <a:glow rad="228600">
              <a:srgbClr val="FFFF00">
                <a:alpha val="40000"/>
              </a:srgb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hiller" pitchFamily="82" charset="0"/>
              </a:rPr>
              <a:t>Death of 10 Children</a:t>
            </a:r>
            <a:endParaRPr lang="en-US" sz="4000" b="1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hiller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4321314"/>
            <a:ext cx="4043094" cy="707886"/>
          </a:xfrm>
          <a:prstGeom prst="rect">
            <a:avLst/>
          </a:prstGeom>
          <a:solidFill>
            <a:srgbClr val="0D0D0D"/>
          </a:solidFill>
          <a:effectLst>
            <a:glow rad="228600">
              <a:srgbClr val="FFFF00">
                <a:alpha val="40000"/>
              </a:srgb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hiller" pitchFamily="82" charset="0"/>
              </a:rPr>
              <a:t>Debilitating Disease </a:t>
            </a:r>
            <a:endParaRPr lang="en-US" sz="4000" b="1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26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0.10972 -0.86597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-4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9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 animBg="1"/>
      <p:bldP spid="3" grpId="1" build="allAtOnce" animBg="1"/>
      <p:bldP spid="4" grpId="0"/>
      <p:bldP spid="5" grpId="0" animBg="1"/>
      <p:bldP spid="5" grpId="1" animBg="1"/>
      <p:bldP spid="5" grpId="2" animBg="1"/>
      <p:bldP spid="2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ichaelegerbercompanies.com/new-wp/wp-content/uploads/2012/06/Consequenc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2"/>
          <a:stretch/>
        </p:blipFill>
        <p:spPr bwMode="auto">
          <a:xfrm>
            <a:off x="-50943" y="1"/>
            <a:ext cx="919494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75498" y="0"/>
            <a:ext cx="5968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8575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For Trouble Comes</a:t>
            </a:r>
            <a:endParaRPr lang="en-US" sz="5400" b="1" cap="none" spc="0" dirty="0">
              <a:ln w="28575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600200"/>
            <a:ext cx="2286000" cy="2895600"/>
          </a:xfrm>
          <a:prstGeom prst="rect">
            <a:avLst/>
          </a:prstGeom>
          <a:solidFill>
            <a:srgbClr val="006F3A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02071" y="2438400"/>
            <a:ext cx="2286000" cy="2413245"/>
          </a:xfrm>
          <a:prstGeom prst="rect">
            <a:avLst/>
          </a:prstGeom>
          <a:solidFill>
            <a:srgbClr val="006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0200" y="2895600"/>
            <a:ext cx="914400" cy="2057400"/>
          </a:xfrm>
          <a:prstGeom prst="rect">
            <a:avLst/>
          </a:prstGeom>
          <a:solidFill>
            <a:srgbClr val="006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165144">
            <a:off x="1267677" y="1795720"/>
            <a:ext cx="5517945" cy="2754673"/>
          </a:xfrm>
          <a:prstGeom prst="rect">
            <a:avLst/>
          </a:prstGeom>
          <a:noFill/>
          <a:effectLst>
            <a:softEdge rad="317500"/>
          </a:effectLst>
        </p:spPr>
        <p:txBody>
          <a:bodyPr wrap="none" lIns="91440" tIns="45720" rIns="91440" bIns="45720">
            <a:prstTxWarp prst="textPlain">
              <a:avLst>
                <a:gd name="adj" fmla="val 45584"/>
              </a:avLst>
            </a:prstTxWarp>
            <a:spAutoFit/>
          </a:bodyPr>
          <a:lstStyle/>
          <a:p>
            <a:pPr algn="ctr"/>
            <a:endParaRPr lang="en-US" sz="4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“Tobacco Use”</a:t>
            </a:r>
          </a:p>
          <a:p>
            <a:pPr algn="ctr"/>
            <a:endParaRPr lang="en-US" sz="4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Lung, mouth cancer</a:t>
            </a:r>
          </a:p>
          <a:p>
            <a:pPr algn="ctr"/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165144">
            <a:off x="1215378" y="1829536"/>
            <a:ext cx="5517945" cy="2754673"/>
          </a:xfrm>
          <a:prstGeom prst="rect">
            <a:avLst/>
          </a:prstGeom>
          <a:noFill/>
          <a:effectLst>
            <a:softEdge rad="317500"/>
          </a:effectLst>
        </p:spPr>
        <p:txBody>
          <a:bodyPr wrap="none" lIns="91440" tIns="45720" rIns="91440" bIns="45720">
            <a:prstTxWarp prst="textPlain">
              <a:avLst>
                <a:gd name="adj" fmla="val 45584"/>
              </a:avLst>
            </a:prstTxWarp>
            <a:spAutoFit/>
          </a:bodyPr>
          <a:lstStyle/>
          <a:p>
            <a:pPr algn="ctr"/>
            <a:endParaRPr lang="en-US" sz="4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“Use of Alcohol”</a:t>
            </a:r>
          </a:p>
          <a:p>
            <a:pPr algn="ctr"/>
            <a:endParaRPr lang="en-US" sz="4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Drunkenness/Alcoholism</a:t>
            </a:r>
          </a:p>
          <a:p>
            <a:pPr algn="ctr"/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165144">
            <a:off x="1191477" y="1905736"/>
            <a:ext cx="5517945" cy="2754673"/>
          </a:xfrm>
          <a:prstGeom prst="rect">
            <a:avLst/>
          </a:prstGeom>
          <a:noFill/>
          <a:effectLst>
            <a:softEdge rad="317500"/>
          </a:effectLst>
        </p:spPr>
        <p:txBody>
          <a:bodyPr wrap="none" lIns="91440" tIns="45720" rIns="91440" bIns="45720">
            <a:prstTxWarp prst="textPlain">
              <a:avLst>
                <a:gd name="adj" fmla="val 45584"/>
              </a:avLst>
            </a:prstTxWarp>
            <a:spAutoFit/>
          </a:bodyPr>
          <a:lstStyle/>
          <a:p>
            <a:pPr algn="ctr"/>
            <a:endParaRPr lang="en-US" sz="4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Use of Drugs</a:t>
            </a:r>
          </a:p>
          <a:p>
            <a:pPr algn="ctr"/>
            <a:endParaRPr lang="en-US" sz="4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Addiction/ Death</a:t>
            </a:r>
          </a:p>
          <a:p>
            <a:pPr algn="ctr"/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165144">
            <a:off x="1062978" y="2051663"/>
            <a:ext cx="5517945" cy="2754673"/>
          </a:xfrm>
          <a:prstGeom prst="rect">
            <a:avLst/>
          </a:prstGeom>
          <a:noFill/>
          <a:effectLst>
            <a:softEdge rad="317500"/>
          </a:effectLst>
        </p:spPr>
        <p:txBody>
          <a:bodyPr wrap="none" lIns="91440" tIns="45720" rIns="91440" bIns="45720">
            <a:prstTxWarp prst="textPlain">
              <a:avLst>
                <a:gd name="adj" fmla="val 45584"/>
              </a:avLst>
            </a:prstTxWarp>
            <a:spAutoFit/>
          </a:bodyPr>
          <a:lstStyle/>
          <a:p>
            <a:pPr algn="ctr"/>
            <a:endParaRPr lang="en-US" sz="4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Promiscuity</a:t>
            </a:r>
            <a:endParaRPr lang="en-US" sz="4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Pregnancy/ STD’s</a:t>
            </a:r>
          </a:p>
          <a:p>
            <a:pPr algn="ctr"/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82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5498" y="0"/>
            <a:ext cx="5968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For Trouble 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762000"/>
            <a:ext cx="899159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To Faithful Believers</a:t>
            </a:r>
          </a:p>
          <a:p>
            <a:endParaRPr lang="en-US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685800" indent="-685800">
              <a:buFont typeface="Wingdings" pitchFamily="2" charset="2"/>
              <a:buChar char="Ø"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Eutychus (Acts 20:8-9)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Trophimus (2 Timothy 4:20)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James &amp; Peter (Acts 12:1-2)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Paul (1 Corinthians 9:27)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Mary &amp; Martha (John 11:19-21)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9493" y="1594624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To Unbelievers as Well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8600" y="3886200"/>
            <a:ext cx="8679151" cy="609600"/>
          </a:xfrm>
          <a:prstGeom prst="roundRect">
            <a:avLst/>
          </a:prstGeom>
          <a:solidFill>
            <a:srgbClr val="000000">
              <a:alpha val="80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2667000"/>
            <a:ext cx="8679151" cy="609600"/>
          </a:xfrm>
          <a:prstGeom prst="roundRect">
            <a:avLst/>
          </a:prstGeom>
          <a:solidFill>
            <a:srgbClr val="000000">
              <a:alpha val="80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36249" y="1371600"/>
            <a:ext cx="8679151" cy="609600"/>
          </a:xfrm>
          <a:prstGeom prst="roundRect">
            <a:avLst/>
          </a:prstGeom>
          <a:solidFill>
            <a:srgbClr val="000000">
              <a:alpha val="80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0049" y="0"/>
            <a:ext cx="8799204" cy="830997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8575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What to do when </a:t>
            </a:r>
            <a:r>
              <a:rPr lang="en-US" sz="4800" b="1" dirty="0">
                <a:ln w="28575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Trouble Comes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13716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Know &amp; Understand you aren’t Unique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Bear in mind trouble can make you Stronger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itchFamily="82" charset="0"/>
              </a:rPr>
              <a:t>Whatever the Trouble, Take it to the Lord in Prayer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73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" grpId="0" animBg="1"/>
      <p:bldP spid="2" grpId="0" uiExpand="1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73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386</Words>
  <Application>Microsoft Office PowerPoint</Application>
  <PresentationFormat>On-screen Show (4:3)</PresentationFormat>
  <Paragraphs>52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Chiller</vt:lpstr>
      <vt:lpstr>Calibri</vt:lpstr>
      <vt:lpstr>Wingdings</vt:lpstr>
      <vt:lpstr>Monotype Corsiva</vt:lpstr>
      <vt:lpstr>Harrington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AUDIOROOM</cp:lastModifiedBy>
  <cp:revision>18</cp:revision>
  <dcterms:created xsi:type="dcterms:W3CDTF">2012-10-10T12:35:18Z</dcterms:created>
  <dcterms:modified xsi:type="dcterms:W3CDTF">2012-10-14T22:15:10Z</dcterms:modified>
</cp:coreProperties>
</file>