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g" ContentType="image/jpeg"/>
  <Override PartName="/ppt/media/image4.jpg" ContentType="image/jpeg"/>
  <Override PartName="/ppt/notesSlides/notesSlide2.xml" ContentType="application/vnd.openxmlformats-officedocument.presentationml.notesSlide+xml"/>
  <Override PartName="/ppt/media/image7.jpg" ContentType="image/jpeg"/>
  <Override PartName="/ppt/notesSlides/notesSlide3.xml" ContentType="application/vnd.openxmlformats-officedocument.presentationml.notesSlide+xml"/>
  <Override PartName="/ppt/media/image8.jpg" ContentType="image/jpeg"/>
  <Override PartName="/ppt/media/image10.jpg" ContentType="image/jpeg"/>
  <Override PartName="/ppt/media/image12.jpg" ContentType="image/jpeg"/>
  <Override PartName="/ppt/media/image1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64" r:id="rId3"/>
    <p:sldId id="265" r:id="rId4"/>
    <p:sldId id="266" r:id="rId5"/>
    <p:sldId id="267" r:id="rId6"/>
    <p:sldId id="257" r:id="rId7"/>
    <p:sldId id="268" r:id="rId8"/>
    <p:sldId id="269" r:id="rId9"/>
    <p:sldId id="270" r:id="rId10"/>
    <p:sldId id="271" r:id="rId11"/>
    <p:sldId id="272" r:id="rId12"/>
    <p:sldId id="273" r:id="rId13"/>
    <p:sldId id="274" r:id="rId14"/>
    <p:sldId id="275" r:id="rId15"/>
    <p:sldId id="263" r:id="rId16"/>
  </p:sldIdLst>
  <p:sldSz cx="9144000" cy="6858000" type="screen4x3"/>
  <p:notesSz cx="6858000" cy="9144000"/>
  <p:embeddedFontLst>
    <p:embeddedFont>
      <p:font typeface="Chiller" pitchFamily="82" charset="0"/>
      <p:regular r:id="rId18"/>
    </p:embeddedFont>
    <p:embeddedFont>
      <p:font typeface="Arial Rounded MT Bold" pitchFamily="34" charset="0"/>
      <p:regular r:id="rId19"/>
    </p:embeddedFont>
    <p:embeddedFont>
      <p:font typeface="Calibri" pitchFamily="34" charset="0"/>
      <p:regular r:id="rId20"/>
      <p:bold r:id="rId21"/>
      <p:italic r:id="rId22"/>
      <p:boldItalic r:id="rId23"/>
    </p:embeddedFont>
    <p:embeddedFont>
      <p:font typeface="Gloucester MT Extra Condensed" pitchFamily="18" charset="0"/>
      <p:regular r:id="rId24"/>
    </p:embeddedFont>
    <p:embeddedFont>
      <p:font typeface="Monotype Corsiva" pitchFamily="66" charset="0"/>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B3734"/>
    <a:srgbClr val="FFF12E"/>
    <a:srgbClr val="FFFFFF"/>
    <a:srgbClr val="BE8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BFD58E-DDD3-4418-86D8-BAAF33BFBD1E}" type="datetimeFigureOut">
              <a:rPr lang="en-US" smtClean="0"/>
              <a:t>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4F473-3464-4126-9F0C-51587A04C3B2}" type="slidenum">
              <a:rPr lang="en-US" smtClean="0"/>
              <a:t>‹#›</a:t>
            </a:fld>
            <a:endParaRPr lang="en-US"/>
          </a:p>
        </p:txBody>
      </p:sp>
    </p:spTree>
    <p:extLst>
      <p:ext uri="{BB962C8B-B14F-4D97-AF65-F5344CB8AC3E}">
        <p14:creationId xmlns:p14="http://schemas.microsoft.com/office/powerpoint/2010/main" val="196349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4F473-3464-4126-9F0C-51587A04C3B2}" type="slidenum">
              <a:rPr lang="en-US" smtClean="0"/>
              <a:t>6</a:t>
            </a:fld>
            <a:endParaRPr lang="en-US"/>
          </a:p>
        </p:txBody>
      </p:sp>
    </p:spTree>
    <p:extLst>
      <p:ext uri="{BB962C8B-B14F-4D97-AF65-F5344CB8AC3E}">
        <p14:creationId xmlns:p14="http://schemas.microsoft.com/office/powerpoint/2010/main" val="258160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4F473-3464-4126-9F0C-51587A04C3B2}" type="slidenum">
              <a:rPr lang="en-US" smtClean="0"/>
              <a:t>8</a:t>
            </a:fld>
            <a:endParaRPr lang="en-US"/>
          </a:p>
        </p:txBody>
      </p:sp>
    </p:spTree>
    <p:extLst>
      <p:ext uri="{BB962C8B-B14F-4D97-AF65-F5344CB8AC3E}">
        <p14:creationId xmlns:p14="http://schemas.microsoft.com/office/powerpoint/2010/main" val="258160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4F473-3464-4126-9F0C-51587A04C3B2}" type="slidenum">
              <a:rPr lang="en-US" smtClean="0"/>
              <a:t>10</a:t>
            </a:fld>
            <a:endParaRPr lang="en-US"/>
          </a:p>
        </p:txBody>
      </p:sp>
    </p:spTree>
    <p:extLst>
      <p:ext uri="{BB962C8B-B14F-4D97-AF65-F5344CB8AC3E}">
        <p14:creationId xmlns:p14="http://schemas.microsoft.com/office/powerpoint/2010/main" val="258160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A0ED6C-1BFE-4C0E-86C5-83DF18ACEAA9}"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1094558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0ED6C-1BFE-4C0E-86C5-83DF18ACEAA9}"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934259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0ED6C-1BFE-4C0E-86C5-83DF18ACEAA9}"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3282598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0ED6C-1BFE-4C0E-86C5-83DF18ACEAA9}"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877816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A0ED6C-1BFE-4C0E-86C5-83DF18ACEAA9}"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077062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A0ED6C-1BFE-4C0E-86C5-83DF18ACEAA9}"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4259524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A0ED6C-1BFE-4C0E-86C5-83DF18ACEAA9}" type="datetimeFigureOut">
              <a:rPr lang="en-US" smtClean="0"/>
              <a:t>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14534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A0ED6C-1BFE-4C0E-86C5-83DF18ACEAA9}" type="datetimeFigureOut">
              <a:rPr lang="en-US" smtClean="0"/>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1540573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0ED6C-1BFE-4C0E-86C5-83DF18ACEAA9}" type="datetimeFigureOut">
              <a:rPr lang="en-US" smtClean="0"/>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954916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0ED6C-1BFE-4C0E-86C5-83DF18ACEAA9}"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2010076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0ED6C-1BFE-4C0E-86C5-83DF18ACEAA9}"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940B1E-EAED-4A0C-8E13-17F0FDF64A1E}" type="slidenum">
              <a:rPr lang="en-US" smtClean="0"/>
              <a:t>‹#›</a:t>
            </a:fld>
            <a:endParaRPr lang="en-US"/>
          </a:p>
        </p:txBody>
      </p:sp>
    </p:spTree>
    <p:extLst>
      <p:ext uri="{BB962C8B-B14F-4D97-AF65-F5344CB8AC3E}">
        <p14:creationId xmlns:p14="http://schemas.microsoft.com/office/powerpoint/2010/main" val="708902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0ED6C-1BFE-4C0E-86C5-83DF18ACEAA9}" type="datetimeFigureOut">
              <a:rPr lang="en-US" smtClean="0"/>
              <a:t>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40B1E-EAED-4A0C-8E13-17F0FDF64A1E}" type="slidenum">
              <a:rPr lang="en-US" smtClean="0"/>
              <a:t>‹#›</a:t>
            </a:fld>
            <a:endParaRPr lang="en-US"/>
          </a:p>
        </p:txBody>
      </p:sp>
    </p:spTree>
    <p:extLst>
      <p:ext uri="{BB962C8B-B14F-4D97-AF65-F5344CB8AC3E}">
        <p14:creationId xmlns:p14="http://schemas.microsoft.com/office/powerpoint/2010/main" val="3509693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003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6172200" y="3124200"/>
            <a:ext cx="2133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114800" y="1676400"/>
            <a:ext cx="3657600" cy="457200"/>
          </a:xfrm>
          <a:prstGeom prst="roundRect">
            <a:avLst/>
          </a:prstGeom>
          <a:noFill/>
          <a:ln w="28575">
            <a:solidFill>
              <a:srgbClr val="FFF12E"/>
            </a:solidFill>
          </a:ln>
          <a:effectLst>
            <a:glow rad="228600">
              <a:srgbClr val="FFF12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450962" y="3429000"/>
            <a:ext cx="310694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John 17:1-2</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endParaRPr>
          </a:p>
        </p:txBody>
      </p:sp>
      <p:sp>
        <p:nvSpPr>
          <p:cNvPr id="8" name="Rectangle 7"/>
          <p:cNvSpPr/>
          <p:nvPr/>
        </p:nvSpPr>
        <p:spPr>
          <a:xfrm>
            <a:off x="5290060" y="4340816"/>
            <a:ext cx="385394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Matt 28:18-20</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endParaRPr>
          </a:p>
        </p:txBody>
      </p:sp>
      <p:sp>
        <p:nvSpPr>
          <p:cNvPr id="10" name="Rectangle 9"/>
          <p:cNvSpPr/>
          <p:nvPr/>
        </p:nvSpPr>
        <p:spPr>
          <a:xfrm>
            <a:off x="5486400" y="5264146"/>
            <a:ext cx="3340979"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Acts 3:22-23</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endParaRPr>
          </a:p>
        </p:txBody>
      </p:sp>
      <p:sp>
        <p:nvSpPr>
          <p:cNvPr id="3" name="TextBox 2"/>
          <p:cNvSpPr txBox="1"/>
          <p:nvPr/>
        </p:nvSpPr>
        <p:spPr>
          <a:xfrm rot="20816509">
            <a:off x="96817" y="3727830"/>
            <a:ext cx="5410200" cy="584775"/>
          </a:xfrm>
          <a:prstGeom prst="rect">
            <a:avLst/>
          </a:prstGeom>
          <a:solidFill>
            <a:srgbClr val="FFF12E"/>
          </a:solidFill>
          <a:ln w="57150">
            <a:solidFill>
              <a:srgbClr val="9B3734"/>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Jesus Has all Ruling Authority</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125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8" grpId="0"/>
      <p:bldP spid="10"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grayscl/>
            <a:extLst>
              <a:ext uri="{28A0092B-C50C-407E-A947-70E740481C1C}">
                <a14:useLocalDpi xmlns:a14="http://schemas.microsoft.com/office/drawing/2010/main" val="0"/>
              </a:ext>
            </a:extLst>
          </a:blip>
          <a:srcRect l="45488" t="8450" b="53920"/>
          <a:stretch/>
        </p:blipFill>
        <p:spPr>
          <a:xfrm>
            <a:off x="4135243" y="769434"/>
            <a:ext cx="4984595" cy="2408664"/>
          </a:xfrm>
          <a:prstGeom prst="rect">
            <a:avLst/>
          </a:prstGeom>
          <a:ln>
            <a:noFill/>
          </a:ln>
          <a:effectLst>
            <a:softEdge rad="112500"/>
          </a:effectLst>
        </p:spPr>
      </p:pic>
      <p:sp>
        <p:nvSpPr>
          <p:cNvPr id="3" name="Rectangle 2"/>
          <p:cNvSpPr/>
          <p:nvPr/>
        </p:nvSpPr>
        <p:spPr>
          <a:xfrm>
            <a:off x="5486400" y="3429000"/>
            <a:ext cx="3231975" cy="923330"/>
          </a:xfrm>
          <a:prstGeom prst="rect">
            <a:avLst/>
          </a:prstGeom>
          <a:noFill/>
        </p:spPr>
        <p:txBody>
          <a:bodyPr wrap="none" lIns="91440" tIns="45720" rIns="91440" bIns="45720">
            <a:spAutoFit/>
          </a:bodyPr>
          <a:lstStyle/>
          <a:p>
            <a:pPr algn="ctr"/>
            <a:r>
              <a:rPr lang="en-US" sz="5400" b="1" cap="none" spc="0" dirty="0" smtClean="0">
                <a:ln w="1905">
                  <a:solidFill>
                    <a:schemeClr val="tx1"/>
                  </a:solidFill>
                </a:ln>
                <a:solidFill>
                  <a:schemeClr val="bg1"/>
                </a:solidFill>
                <a:effectLst>
                  <a:outerShdw blurRad="38100" dist="38100" dir="2700000" algn="tl">
                    <a:srgbClr val="000000">
                      <a:alpha val="43137"/>
                    </a:srgbClr>
                  </a:outerShdw>
                </a:effectLst>
                <a:latin typeface="Monotype Corsiva" pitchFamily="66" charset="0"/>
              </a:rPr>
              <a:t>1 Cor 2:9-13</a:t>
            </a:r>
            <a:endParaRPr lang="en-US" sz="5400" b="1" cap="none" spc="0" dirty="0">
              <a:ln w="1905">
                <a:solidFill>
                  <a:schemeClr val="tx1"/>
                </a:solidFill>
              </a:ln>
              <a:solidFill>
                <a:schemeClr val="bg1"/>
              </a:solidFill>
              <a:effectLst>
                <a:outerShdw blurRad="38100" dist="38100" dir="2700000" algn="tl">
                  <a:srgbClr val="000000">
                    <a:alpha val="43137"/>
                  </a:srgbClr>
                </a:outerShdw>
              </a:effectLst>
              <a:latin typeface="Monotype Corsiva" pitchFamily="66" charset="0"/>
            </a:endParaRPr>
          </a:p>
        </p:txBody>
      </p:sp>
      <p:sp>
        <p:nvSpPr>
          <p:cNvPr id="4" name="Rectangle 3"/>
          <p:cNvSpPr/>
          <p:nvPr/>
        </p:nvSpPr>
        <p:spPr>
          <a:xfrm>
            <a:off x="5486400" y="4318514"/>
            <a:ext cx="3215945" cy="923330"/>
          </a:xfrm>
          <a:prstGeom prst="rect">
            <a:avLst/>
          </a:prstGeom>
          <a:noFill/>
        </p:spPr>
        <p:txBody>
          <a:bodyPr wrap="none" lIns="91440" tIns="45720" rIns="91440" bIns="45720">
            <a:spAutoFit/>
          </a:bodyPr>
          <a:lstStyle/>
          <a:p>
            <a:pPr algn="ctr"/>
            <a:r>
              <a:rPr lang="en-US" sz="5400" b="1" cap="none" spc="0" dirty="0" smtClean="0">
                <a:ln w="1905">
                  <a:solidFill>
                    <a:schemeClr val="tx1"/>
                  </a:solidFill>
                </a:ln>
                <a:solidFill>
                  <a:schemeClr val="bg1"/>
                </a:solidFill>
                <a:effectLst>
                  <a:outerShdw blurRad="38100" dist="38100" dir="2700000" algn="tl">
                    <a:srgbClr val="000000">
                      <a:alpha val="43137"/>
                    </a:srgbClr>
                  </a:outerShdw>
                </a:effectLst>
                <a:latin typeface="Monotype Corsiva" pitchFamily="66" charset="0"/>
              </a:rPr>
              <a:t>1 Thess 2:13</a:t>
            </a:r>
            <a:endParaRPr lang="en-US" sz="5400" b="1" cap="none" spc="0" dirty="0">
              <a:ln w="1905">
                <a:solidFill>
                  <a:schemeClr val="tx1"/>
                </a:solidFill>
              </a:ln>
              <a:solidFill>
                <a:schemeClr val="bg1"/>
              </a:solidFill>
              <a:effectLst>
                <a:outerShdw blurRad="38100" dist="38100" dir="2700000" algn="tl">
                  <a:srgbClr val="000000">
                    <a:alpha val="43137"/>
                  </a:srgbClr>
                </a:outerShdw>
              </a:effectLst>
              <a:latin typeface="Monotype Corsiva" pitchFamily="66" charset="0"/>
            </a:endParaRPr>
          </a:p>
        </p:txBody>
      </p:sp>
      <p:sp>
        <p:nvSpPr>
          <p:cNvPr id="5" name="Rectangle 4"/>
          <p:cNvSpPr/>
          <p:nvPr/>
        </p:nvSpPr>
        <p:spPr>
          <a:xfrm>
            <a:off x="5486400" y="5105400"/>
            <a:ext cx="3522119" cy="923330"/>
          </a:xfrm>
          <a:prstGeom prst="rect">
            <a:avLst/>
          </a:prstGeom>
          <a:noFill/>
        </p:spPr>
        <p:txBody>
          <a:bodyPr wrap="none" lIns="91440" tIns="45720" rIns="91440" bIns="45720">
            <a:spAutoFit/>
          </a:bodyPr>
          <a:lstStyle/>
          <a:p>
            <a:pPr algn="ctr"/>
            <a:r>
              <a:rPr lang="en-US" sz="5400" b="1" cap="none" spc="0" dirty="0" smtClean="0">
                <a:ln w="1905">
                  <a:solidFill>
                    <a:schemeClr val="tx1"/>
                  </a:solidFill>
                </a:ln>
                <a:solidFill>
                  <a:schemeClr val="bg1"/>
                </a:solidFill>
                <a:effectLst>
                  <a:outerShdw blurRad="38100" dist="38100" dir="2700000" algn="tl">
                    <a:srgbClr val="000000">
                      <a:alpha val="43137"/>
                    </a:srgbClr>
                  </a:outerShdw>
                </a:effectLst>
                <a:latin typeface="Monotype Corsiva" pitchFamily="66" charset="0"/>
              </a:rPr>
              <a:t>2 Pet 1:20-21</a:t>
            </a:r>
            <a:endParaRPr lang="en-US" sz="5400" b="1" cap="none" spc="0" dirty="0">
              <a:ln w="1905">
                <a:solidFill>
                  <a:schemeClr val="tx1"/>
                </a:solidFill>
              </a:ln>
              <a:solidFill>
                <a:schemeClr val="bg1"/>
              </a:solidFill>
              <a:effectLst>
                <a:outerShdw blurRad="38100" dist="38100" dir="2700000" algn="tl">
                  <a:srgbClr val="000000">
                    <a:alpha val="43137"/>
                  </a:srgbClr>
                </a:outerShdw>
              </a:effectLst>
              <a:latin typeface="Monotype Corsiva" pitchFamily="66" charset="0"/>
            </a:endParaRPr>
          </a:p>
        </p:txBody>
      </p:sp>
      <p:sp>
        <p:nvSpPr>
          <p:cNvPr id="6" name="TextBox 5"/>
          <p:cNvSpPr txBox="1"/>
          <p:nvPr/>
        </p:nvSpPr>
        <p:spPr>
          <a:xfrm rot="20816509">
            <a:off x="96817" y="3727830"/>
            <a:ext cx="5410200" cy="584775"/>
          </a:xfrm>
          <a:prstGeom prst="rect">
            <a:avLst/>
          </a:prstGeom>
          <a:solidFill>
            <a:schemeClr val="bg1"/>
          </a:solidFill>
          <a:ln w="57150">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rPr>
              <a:t>Jesus revealed His Will to us</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4880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61111E-6 -1.48148E-6 L 0.00017 -0.12106 " pathEditMode="relative" rAng="0" ptsTypes="AA">
                                      <p:cBhvr>
                                        <p:cTn id="6" dur="2000" fill="hold"/>
                                        <p:tgtEl>
                                          <p:spTgt spid="2"/>
                                        </p:tgtEl>
                                        <p:attrNameLst>
                                          <p:attrName>ppt_x</p:attrName>
                                          <p:attrName>ppt_y</p:attrName>
                                        </p:attrNameLst>
                                      </p:cBhvr>
                                      <p:rCtr x="0" y="-6065"/>
                                    </p:animMotion>
                                  </p:childTnLst>
                                </p:cTn>
                              </p:par>
                            </p:childTnLst>
                          </p:cTn>
                        </p:par>
                        <p:par>
                          <p:cTn id="7" fill="hold">
                            <p:stCondLst>
                              <p:cond delay="2000"/>
                            </p:stCondLst>
                            <p:childTnLst>
                              <p:par>
                                <p:cTn id="8" presetID="8"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grayscl/>
            <a:extLst>
              <a:ext uri="{28A0092B-C50C-407E-A947-70E740481C1C}">
                <a14:useLocalDpi xmlns:a14="http://schemas.microsoft.com/office/drawing/2010/main" val="0"/>
              </a:ext>
            </a:extLst>
          </a:blip>
          <a:srcRect l="45488" t="8450" b="53920"/>
          <a:stretch/>
        </p:blipFill>
        <p:spPr>
          <a:xfrm>
            <a:off x="4135243" y="-46464"/>
            <a:ext cx="4984595" cy="2408664"/>
          </a:xfrm>
          <a:prstGeom prst="rect">
            <a:avLst/>
          </a:prstGeom>
          <a:ln>
            <a:noFill/>
          </a:ln>
          <a:effectLst>
            <a:softEdge rad="112500"/>
          </a:effectLst>
        </p:spPr>
      </p:pic>
      <p:sp>
        <p:nvSpPr>
          <p:cNvPr id="3" name="Rectangle 2"/>
          <p:cNvSpPr/>
          <p:nvPr/>
        </p:nvSpPr>
        <p:spPr>
          <a:xfrm>
            <a:off x="5460864" y="2362200"/>
            <a:ext cx="3632726" cy="923330"/>
          </a:xfrm>
          <a:prstGeom prst="rect">
            <a:avLst/>
          </a:prstGeom>
          <a:noFill/>
        </p:spPr>
        <p:txBody>
          <a:bodyPr wrap="none" lIns="91440" tIns="45720" rIns="91440" bIns="45720">
            <a:spAutoFit/>
          </a:bodyPr>
          <a:lstStyle/>
          <a:p>
            <a:pPr algn="ctr"/>
            <a:r>
              <a:rPr lang="en-US" sz="5400" b="1" cap="none" spc="0" dirty="0" smtClean="0">
                <a:ln w="1905">
                  <a:solidFill>
                    <a:schemeClr val="tx1"/>
                  </a:solidFill>
                </a:ln>
                <a:solidFill>
                  <a:srgbClr val="002060"/>
                </a:solidFill>
                <a:effectLst>
                  <a:outerShdw blurRad="38100" dist="38100" dir="2700000" algn="tl">
                    <a:srgbClr val="000000">
                      <a:alpha val="43137"/>
                    </a:srgbClr>
                  </a:outerShdw>
                </a:effectLst>
                <a:latin typeface="Monotype Corsiva" pitchFamily="66" charset="0"/>
              </a:rPr>
              <a:t>2 Tim 3:15-17</a:t>
            </a:r>
            <a:endParaRPr lang="en-US" sz="5400" b="1" cap="none" spc="0" dirty="0">
              <a:ln w="1905">
                <a:solidFill>
                  <a:schemeClr val="tx1"/>
                </a:solidFill>
              </a:ln>
              <a:solidFill>
                <a:srgbClr val="002060"/>
              </a:solidFill>
              <a:effectLst>
                <a:outerShdw blurRad="38100" dist="38100" dir="2700000" algn="tl">
                  <a:srgbClr val="000000">
                    <a:alpha val="43137"/>
                  </a:srgbClr>
                </a:outerShdw>
              </a:effectLst>
              <a:latin typeface="Monotype Corsiva" pitchFamily="66" charset="0"/>
            </a:endParaRPr>
          </a:p>
        </p:txBody>
      </p:sp>
      <p:sp>
        <p:nvSpPr>
          <p:cNvPr id="4" name="Rectangle 3"/>
          <p:cNvSpPr/>
          <p:nvPr/>
        </p:nvSpPr>
        <p:spPr>
          <a:xfrm>
            <a:off x="5508957" y="3009719"/>
            <a:ext cx="2719014" cy="923330"/>
          </a:xfrm>
          <a:prstGeom prst="rect">
            <a:avLst/>
          </a:prstGeom>
          <a:noFill/>
        </p:spPr>
        <p:txBody>
          <a:bodyPr wrap="none" lIns="91440" tIns="45720" rIns="91440" bIns="45720">
            <a:spAutoFit/>
          </a:bodyPr>
          <a:lstStyle/>
          <a:p>
            <a:pPr algn="ctr"/>
            <a:r>
              <a:rPr lang="en-US" sz="5400" b="1" cap="none" spc="0" dirty="0" smtClean="0">
                <a:ln w="1905">
                  <a:solidFill>
                    <a:schemeClr val="tx1"/>
                  </a:solidFill>
                </a:ln>
                <a:solidFill>
                  <a:srgbClr val="002060"/>
                </a:solidFill>
                <a:effectLst>
                  <a:outerShdw blurRad="38100" dist="38100" dir="2700000" algn="tl">
                    <a:srgbClr val="000000">
                      <a:alpha val="43137"/>
                    </a:srgbClr>
                  </a:outerShdw>
                </a:effectLst>
                <a:latin typeface="Monotype Corsiva" pitchFamily="66" charset="0"/>
              </a:rPr>
              <a:t>1 Pet 4:11</a:t>
            </a:r>
            <a:endParaRPr lang="en-US" sz="5400" b="1" cap="none" spc="0" dirty="0">
              <a:ln w="1905">
                <a:solidFill>
                  <a:schemeClr val="tx1"/>
                </a:solidFill>
              </a:ln>
              <a:solidFill>
                <a:srgbClr val="002060"/>
              </a:solidFill>
              <a:effectLst>
                <a:outerShdw blurRad="38100" dist="38100" dir="2700000" algn="tl">
                  <a:srgbClr val="000000">
                    <a:alpha val="43137"/>
                  </a:srgbClr>
                </a:outerShdw>
              </a:effectLst>
              <a:latin typeface="Monotype Corsiva" pitchFamily="66" charset="0"/>
            </a:endParaRPr>
          </a:p>
        </p:txBody>
      </p:sp>
      <p:sp>
        <p:nvSpPr>
          <p:cNvPr id="5" name="TextBox 4"/>
          <p:cNvSpPr txBox="1"/>
          <p:nvPr/>
        </p:nvSpPr>
        <p:spPr>
          <a:xfrm rot="20816509">
            <a:off x="96817" y="3727830"/>
            <a:ext cx="5410200" cy="584775"/>
          </a:xfrm>
          <a:prstGeom prst="rect">
            <a:avLst/>
          </a:prstGeom>
          <a:blipFill>
            <a:blip r:embed="rId4"/>
            <a:tile tx="0" ty="0" sx="100000" sy="100000" flip="none" algn="tl"/>
          </a:blipFill>
          <a:ln w="57150">
            <a:solidFill>
              <a:srgbClr val="002060"/>
            </a:solidFill>
          </a:ln>
        </p:spPr>
        <p:txBody>
          <a:bodyPr wrap="square" rtlCol="0">
            <a:spAutoFit/>
          </a:bodyPr>
          <a:lstStyle/>
          <a:p>
            <a:pPr algn="ctr"/>
            <a:r>
              <a:rPr lang="en-US" sz="3200" b="1" dirty="0" smtClean="0">
                <a:solidFill>
                  <a:srgbClr val="002060"/>
                </a:solidFill>
                <a:effectLst>
                  <a:outerShdw blurRad="38100" dist="38100" dir="2700000" algn="tl">
                    <a:srgbClr val="000000">
                      <a:alpha val="43137"/>
                    </a:srgbClr>
                  </a:outerShdw>
                </a:effectLst>
              </a:rPr>
              <a:t>Bible is All Sufficient for us</a:t>
            </a:r>
            <a:endParaRPr lang="en-US" sz="3200" b="1" dirty="0">
              <a:solidFill>
                <a:srgbClr val="002060"/>
              </a:solidFill>
              <a:effectLst>
                <a:outerShdw blurRad="38100" dist="38100" dir="2700000" algn="tl">
                  <a:srgbClr val="000000">
                    <a:alpha val="43137"/>
                  </a:srgbClr>
                </a:outerShdw>
              </a:effectLst>
            </a:endParaRPr>
          </a:p>
        </p:txBody>
      </p:sp>
      <p:sp>
        <p:nvSpPr>
          <p:cNvPr id="6" name="Rectangle 5"/>
          <p:cNvSpPr/>
          <p:nvPr/>
        </p:nvSpPr>
        <p:spPr>
          <a:xfrm>
            <a:off x="5460864" y="3705174"/>
            <a:ext cx="2662908" cy="923330"/>
          </a:xfrm>
          <a:prstGeom prst="rect">
            <a:avLst/>
          </a:prstGeom>
          <a:noFill/>
        </p:spPr>
        <p:txBody>
          <a:bodyPr wrap="none" lIns="91440" tIns="45720" rIns="91440" bIns="45720">
            <a:spAutoFit/>
          </a:bodyPr>
          <a:lstStyle/>
          <a:p>
            <a:pPr algn="ctr"/>
            <a:r>
              <a:rPr lang="en-US" sz="5400" b="1" cap="none" spc="0" dirty="0" smtClean="0">
                <a:ln w="1905">
                  <a:solidFill>
                    <a:schemeClr val="tx1"/>
                  </a:solidFill>
                </a:ln>
                <a:solidFill>
                  <a:srgbClr val="002060"/>
                </a:solidFill>
                <a:effectLst>
                  <a:outerShdw blurRad="38100" dist="38100" dir="2700000" algn="tl">
                    <a:srgbClr val="000000">
                      <a:alpha val="43137"/>
                    </a:srgbClr>
                  </a:outerShdw>
                </a:effectLst>
                <a:latin typeface="Monotype Corsiva" pitchFamily="66" charset="0"/>
              </a:rPr>
              <a:t>Eph 3:3-4</a:t>
            </a:r>
            <a:endParaRPr lang="en-US" sz="5400" b="1" cap="none" spc="0" dirty="0">
              <a:ln w="1905">
                <a:solidFill>
                  <a:schemeClr val="tx1"/>
                </a:solidFill>
              </a:ln>
              <a:solidFill>
                <a:srgbClr val="002060"/>
              </a:solidFill>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3275908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grayscl/>
            <a:extLst>
              <a:ext uri="{28A0092B-C50C-407E-A947-70E740481C1C}">
                <a14:useLocalDpi xmlns:a14="http://schemas.microsoft.com/office/drawing/2010/main" val="0"/>
              </a:ext>
            </a:extLst>
          </a:blip>
          <a:srcRect l="45488" t="8450" b="53920"/>
          <a:stretch/>
        </p:blipFill>
        <p:spPr>
          <a:xfrm>
            <a:off x="4135243" y="-46464"/>
            <a:ext cx="4984595" cy="2408664"/>
          </a:xfrm>
          <a:prstGeom prst="rect">
            <a:avLst/>
          </a:prstGeom>
          <a:solidFill>
            <a:srgbClr val="000000">
              <a:alpha val="80000"/>
            </a:srgbClr>
          </a:solidFill>
          <a:ln>
            <a:noFill/>
          </a:ln>
          <a:effectLst>
            <a:softEdge rad="112500"/>
          </a:effectLst>
        </p:spPr>
      </p:pic>
      <p:sp>
        <p:nvSpPr>
          <p:cNvPr id="3" name="Rectangle 2"/>
          <p:cNvSpPr/>
          <p:nvPr/>
        </p:nvSpPr>
        <p:spPr>
          <a:xfrm>
            <a:off x="5638800" y="4038600"/>
            <a:ext cx="3079690" cy="923330"/>
          </a:xfrm>
          <a:prstGeom prst="rect">
            <a:avLst/>
          </a:prstGeom>
          <a:noFill/>
        </p:spPr>
        <p:txBody>
          <a:bodyPr wrap="none" lIns="91440" tIns="45720" rIns="91440" bIns="45720">
            <a:spAutoFit/>
          </a:bodyPr>
          <a:lstStyle/>
          <a:p>
            <a:pPr algn="ctr"/>
            <a:r>
              <a:rPr lang="en-US" sz="5400" b="1" cap="none" spc="0" dirty="0" smtClean="0">
                <a:ln w="1905">
                  <a:solidFill>
                    <a:schemeClr val="bg1">
                      <a:lumMod val="75000"/>
                    </a:schemeClr>
                  </a:solidFill>
                </a:ln>
                <a:solidFill>
                  <a:srgbClr val="000000"/>
                </a:solidFill>
                <a:effectLst>
                  <a:outerShdw blurRad="38100" dist="38100" dir="2700000" algn="tl">
                    <a:srgbClr val="000000">
                      <a:alpha val="43137"/>
                    </a:srgbClr>
                  </a:outerShdw>
                </a:effectLst>
                <a:latin typeface="Monotype Corsiva" pitchFamily="66" charset="0"/>
              </a:rPr>
              <a:t>2 John 9-11</a:t>
            </a:r>
            <a:endParaRPr lang="en-US" sz="5400" b="1" cap="none" spc="0" dirty="0">
              <a:ln w="1905">
                <a:solidFill>
                  <a:schemeClr val="bg1">
                    <a:lumMod val="75000"/>
                  </a:schemeClr>
                </a:solidFill>
              </a:ln>
              <a:solidFill>
                <a:srgbClr val="000000"/>
              </a:solidFill>
              <a:effectLst>
                <a:outerShdw blurRad="38100" dist="38100" dir="2700000" algn="tl">
                  <a:srgbClr val="000000">
                    <a:alpha val="43137"/>
                  </a:srgbClr>
                </a:outerShdw>
              </a:effectLst>
              <a:latin typeface="Monotype Corsiva" pitchFamily="66" charset="0"/>
            </a:endParaRPr>
          </a:p>
        </p:txBody>
      </p:sp>
      <p:sp>
        <p:nvSpPr>
          <p:cNvPr id="4" name="Rectangle 3"/>
          <p:cNvSpPr/>
          <p:nvPr/>
        </p:nvSpPr>
        <p:spPr>
          <a:xfrm>
            <a:off x="5624714" y="4791670"/>
            <a:ext cx="3493265" cy="923330"/>
          </a:xfrm>
          <a:prstGeom prst="rect">
            <a:avLst/>
          </a:prstGeom>
          <a:noFill/>
        </p:spPr>
        <p:txBody>
          <a:bodyPr wrap="none" lIns="91440" tIns="45720" rIns="91440" bIns="45720">
            <a:spAutoFit/>
          </a:bodyPr>
          <a:lstStyle/>
          <a:p>
            <a:pPr algn="ctr"/>
            <a:r>
              <a:rPr lang="en-US" sz="5400" b="1" cap="none" spc="0" dirty="0" smtClean="0">
                <a:ln w="1905">
                  <a:solidFill>
                    <a:schemeClr val="bg1">
                      <a:lumMod val="75000"/>
                    </a:schemeClr>
                  </a:solidFill>
                </a:ln>
                <a:solidFill>
                  <a:srgbClr val="000000"/>
                </a:solidFill>
                <a:effectLst>
                  <a:outerShdw blurRad="38100" dist="38100" dir="2700000" algn="tl">
                    <a:srgbClr val="000000">
                      <a:alpha val="43137"/>
                    </a:srgbClr>
                  </a:outerShdw>
                </a:effectLst>
                <a:latin typeface="Monotype Corsiva" pitchFamily="66" charset="0"/>
              </a:rPr>
              <a:t>Rev 22:18-19</a:t>
            </a:r>
            <a:endParaRPr lang="en-US" sz="5400" b="1" cap="none" spc="0" dirty="0">
              <a:ln w="1905">
                <a:solidFill>
                  <a:schemeClr val="bg1">
                    <a:lumMod val="75000"/>
                  </a:schemeClr>
                </a:solidFill>
              </a:ln>
              <a:solidFill>
                <a:srgbClr val="000000"/>
              </a:solidFill>
              <a:effectLst>
                <a:outerShdw blurRad="38100" dist="38100" dir="2700000" algn="tl">
                  <a:srgbClr val="000000">
                    <a:alpha val="43137"/>
                  </a:srgbClr>
                </a:outerShdw>
              </a:effectLst>
              <a:latin typeface="Monotype Corsiva" pitchFamily="66" charset="0"/>
            </a:endParaRPr>
          </a:p>
        </p:txBody>
      </p:sp>
      <p:sp>
        <p:nvSpPr>
          <p:cNvPr id="5" name="Rectangle 4"/>
          <p:cNvSpPr/>
          <p:nvPr/>
        </p:nvSpPr>
        <p:spPr>
          <a:xfrm>
            <a:off x="5562600" y="5553670"/>
            <a:ext cx="2512226" cy="923330"/>
          </a:xfrm>
          <a:prstGeom prst="rect">
            <a:avLst/>
          </a:prstGeom>
          <a:noFill/>
        </p:spPr>
        <p:txBody>
          <a:bodyPr wrap="none" lIns="91440" tIns="45720" rIns="91440" bIns="45720">
            <a:spAutoFit/>
          </a:bodyPr>
          <a:lstStyle/>
          <a:p>
            <a:pPr algn="ctr"/>
            <a:r>
              <a:rPr lang="en-US" sz="5400" b="1" cap="none" spc="0" dirty="0" smtClean="0">
                <a:ln w="1905">
                  <a:solidFill>
                    <a:schemeClr val="bg1">
                      <a:lumMod val="75000"/>
                    </a:schemeClr>
                  </a:solidFill>
                </a:ln>
                <a:solidFill>
                  <a:srgbClr val="000000"/>
                </a:solidFill>
                <a:effectLst>
                  <a:outerShdw blurRad="38100" dist="38100" dir="2700000" algn="tl">
                    <a:srgbClr val="000000">
                      <a:alpha val="43137"/>
                    </a:srgbClr>
                  </a:outerShdw>
                </a:effectLst>
                <a:latin typeface="Monotype Corsiva" pitchFamily="66" charset="0"/>
              </a:rPr>
              <a:t>Gal 1:8-9</a:t>
            </a:r>
            <a:endParaRPr lang="en-US" sz="5400" b="1" cap="none" spc="0" dirty="0">
              <a:ln w="1905">
                <a:solidFill>
                  <a:schemeClr val="bg1">
                    <a:lumMod val="75000"/>
                  </a:schemeClr>
                </a:solidFill>
              </a:ln>
              <a:solidFill>
                <a:srgbClr val="000000"/>
              </a:solidFill>
              <a:effectLst>
                <a:outerShdw blurRad="38100" dist="38100" dir="2700000" algn="tl">
                  <a:srgbClr val="000000">
                    <a:alpha val="43137"/>
                  </a:srgbClr>
                </a:outerShdw>
              </a:effectLst>
              <a:latin typeface="Monotype Corsiva" pitchFamily="66" charset="0"/>
            </a:endParaRPr>
          </a:p>
        </p:txBody>
      </p:sp>
      <p:sp>
        <p:nvSpPr>
          <p:cNvPr id="6" name="TextBox 5"/>
          <p:cNvSpPr txBox="1"/>
          <p:nvPr/>
        </p:nvSpPr>
        <p:spPr>
          <a:xfrm rot="20816509">
            <a:off x="96817" y="3727830"/>
            <a:ext cx="5410200" cy="584775"/>
          </a:xfrm>
          <a:prstGeom prst="rect">
            <a:avLst/>
          </a:prstGeom>
          <a:blipFill>
            <a:blip r:embed="rId4"/>
            <a:tile tx="0" ty="0" sx="100000" sy="100000" flip="none" algn="tl"/>
          </a:blipFill>
          <a:ln w="57150">
            <a:solidFill>
              <a:schemeClr val="tx1"/>
            </a:solidFill>
          </a:ln>
        </p:spPr>
        <p:txBody>
          <a:bodyPr wrap="square" rtlCol="0">
            <a:spAutoFit/>
          </a:bodyPr>
          <a:lstStyle/>
          <a:p>
            <a:pPr algn="ctr"/>
            <a:r>
              <a:rPr lang="en-US" sz="3200" b="1" dirty="0" smtClean="0">
                <a:solidFill>
                  <a:srgbClr val="000000"/>
                </a:solidFill>
                <a:effectLst>
                  <a:outerShdw blurRad="38100" dist="38100" dir="2700000" algn="tl">
                    <a:srgbClr val="000000">
                      <a:alpha val="43137"/>
                    </a:srgbClr>
                  </a:outerShdw>
                </a:effectLst>
              </a:rPr>
              <a:t>Never add to or take from it</a:t>
            </a:r>
            <a:endParaRPr lang="en-US" sz="32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3894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735330" y="1111"/>
            <a:ext cx="5673348"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latin typeface="Monotype Corsiva" pitchFamily="66" charset="0"/>
              </a:rPr>
              <a:t>How are we Taught?</a:t>
            </a:r>
            <a:endParaRPr lang="en-US" sz="5400" b="1" cap="none" spc="150" dirty="0">
              <a:ln w="11430"/>
              <a:solidFill>
                <a:srgbClr val="F8F8F8"/>
              </a:solidFill>
              <a:effectLst>
                <a:outerShdw blurRad="25400" algn="tl" rotWithShape="0">
                  <a:srgbClr val="000000">
                    <a:alpha val="43000"/>
                  </a:srgbClr>
                </a:outerShdw>
              </a:effectLst>
              <a:latin typeface="Monotype Corsiva" pitchFamily="66" charset="0"/>
            </a:endParaRPr>
          </a:p>
        </p:txBody>
      </p:sp>
      <p:sp>
        <p:nvSpPr>
          <p:cNvPr id="4" name="TextBox 3"/>
          <p:cNvSpPr txBox="1"/>
          <p:nvPr/>
        </p:nvSpPr>
        <p:spPr>
          <a:xfrm>
            <a:off x="114304" y="923331"/>
            <a:ext cx="8915400" cy="400110"/>
          </a:xfrm>
          <a:prstGeom prst="rect">
            <a:avLst/>
          </a:prstGeom>
          <a:solidFill>
            <a:schemeClr val="bg1"/>
          </a:solidFill>
        </p:spPr>
        <p:txBody>
          <a:bodyPr wrap="square" rtlCol="0">
            <a:spAutoFit/>
          </a:bodyPr>
          <a:lstStyle/>
          <a:p>
            <a:r>
              <a:rPr lang="en-US" sz="2000" b="1" dirty="0" smtClean="0">
                <a:effectLst>
                  <a:glow rad="228600">
                    <a:schemeClr val="accent2">
                      <a:satMod val="175000"/>
                      <a:alpha val="40000"/>
                    </a:schemeClr>
                  </a:glow>
                  <a:outerShdw blurRad="38100" dist="38100" dir="2700000" algn="tl">
                    <a:srgbClr val="000000">
                      <a:alpha val="43137"/>
                    </a:srgbClr>
                  </a:outerShdw>
                </a:effectLst>
                <a:latin typeface="Arial" pitchFamily="34" charset="0"/>
                <a:cs typeface="Arial" pitchFamily="34" charset="0"/>
              </a:rPr>
              <a:t>Direct Statements</a:t>
            </a:r>
            <a:r>
              <a:rPr lang="en-US" sz="2000" b="1" dirty="0" smtClean="0">
                <a:effectLst>
                  <a:outerShdw blurRad="38100" dist="38100" dir="2700000" algn="tl">
                    <a:srgbClr val="000000">
                      <a:alpha val="43137"/>
                    </a:srgbClr>
                  </a:outerShdw>
                </a:effectLst>
                <a:latin typeface="Arial" pitchFamily="34" charset="0"/>
                <a:cs typeface="Arial" pitchFamily="34" charset="0"/>
              </a:rPr>
              <a:t>: Jn 14:15, 21; Jn 12:48; Jn 2:5; 1 Jn 2:3-4; 2 Pet 3:1-2</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114304" y="1371600"/>
            <a:ext cx="8915400" cy="400110"/>
          </a:xfrm>
          <a:prstGeom prst="rect">
            <a:avLst/>
          </a:prstGeom>
          <a:solidFill>
            <a:schemeClr val="bg1"/>
          </a:solidFill>
        </p:spPr>
        <p:txBody>
          <a:bodyPr wrap="square" rtlCol="0">
            <a:spAutoFit/>
          </a:bodyPr>
          <a:lstStyle/>
          <a:p>
            <a:r>
              <a:rPr lang="en-US" sz="2000" b="1" dirty="0" smtClean="0">
                <a:effectLst>
                  <a:glow rad="228600">
                    <a:schemeClr val="accent2">
                      <a:satMod val="175000"/>
                      <a:alpha val="40000"/>
                    </a:schemeClr>
                  </a:glow>
                  <a:outerShdw blurRad="38100" dist="38100" dir="2700000" algn="tl">
                    <a:srgbClr val="000000">
                      <a:alpha val="43137"/>
                    </a:srgbClr>
                  </a:outerShdw>
                </a:effectLst>
                <a:latin typeface="Arial" pitchFamily="34" charset="0"/>
                <a:cs typeface="Arial" pitchFamily="34" charset="0"/>
              </a:rPr>
              <a:t>Approved Examples</a:t>
            </a:r>
            <a:r>
              <a:rPr lang="en-US" sz="2000" b="1" dirty="0" smtClean="0">
                <a:effectLst>
                  <a:outerShdw blurRad="38100" dist="38100" dir="2700000" algn="tl">
                    <a:srgbClr val="000000">
                      <a:alpha val="43137"/>
                    </a:srgbClr>
                  </a:outerShdw>
                </a:effectLst>
                <a:latin typeface="Arial" pitchFamily="34" charset="0"/>
                <a:cs typeface="Arial" pitchFamily="34" charset="0"/>
              </a:rPr>
              <a:t>: 1 Jn 2:6; Phil 3:17; Phil 4:9; 2 Tim 3:10, 14-15</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108728" y="1828800"/>
            <a:ext cx="8915400" cy="400110"/>
          </a:xfrm>
          <a:prstGeom prst="rect">
            <a:avLst/>
          </a:prstGeom>
          <a:solidFill>
            <a:schemeClr val="bg1"/>
          </a:solidFill>
        </p:spPr>
        <p:txBody>
          <a:bodyPr wrap="square" rtlCol="0">
            <a:spAutoFit/>
          </a:bodyPr>
          <a:lstStyle/>
          <a:p>
            <a:r>
              <a:rPr lang="en-US" sz="2000" b="1" dirty="0" smtClean="0">
                <a:effectLst>
                  <a:glow rad="228600">
                    <a:schemeClr val="accent2">
                      <a:satMod val="175000"/>
                      <a:alpha val="40000"/>
                    </a:schemeClr>
                  </a:glow>
                  <a:outerShdw blurRad="38100" dist="38100" dir="2700000" algn="tl">
                    <a:srgbClr val="000000">
                      <a:alpha val="43137"/>
                    </a:srgbClr>
                  </a:outerShdw>
                </a:effectLst>
                <a:latin typeface="Arial" pitchFamily="34" charset="0"/>
                <a:cs typeface="Arial" pitchFamily="34" charset="0"/>
              </a:rPr>
              <a:t>Forced Conclusions</a:t>
            </a:r>
            <a:r>
              <a:rPr lang="en-US" sz="2000" b="1" dirty="0" smtClean="0">
                <a:effectLst>
                  <a:outerShdw blurRad="38100" dist="38100" dir="2700000" algn="tl">
                    <a:srgbClr val="000000">
                      <a:alpha val="43137"/>
                    </a:srgbClr>
                  </a:outerShdw>
                </a:effectLst>
                <a:latin typeface="Arial" pitchFamily="34" charset="0"/>
                <a:cs typeface="Arial" pitchFamily="34" charset="0"/>
              </a:rPr>
              <a:t>: Mt 13:10-17; Lk 12:54-59; Mt 22:23-33; Ac 10:9-16</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114304" y="2286000"/>
            <a:ext cx="8915400" cy="400110"/>
          </a:xfrm>
          <a:prstGeom prst="rect">
            <a:avLst/>
          </a:prstGeom>
          <a:solidFill>
            <a:schemeClr val="bg1"/>
          </a:solidFill>
        </p:spPr>
        <p:txBody>
          <a:bodyPr wrap="square" rtlCol="0">
            <a:spAutoFit/>
          </a:bodyPr>
          <a:lstStyle/>
          <a:p>
            <a:r>
              <a:rPr lang="en-US" sz="2000" b="1" dirty="0" smtClean="0">
                <a:effectLst>
                  <a:glow rad="228600">
                    <a:schemeClr val="accent2">
                      <a:satMod val="175000"/>
                      <a:alpha val="40000"/>
                    </a:schemeClr>
                  </a:glow>
                  <a:outerShdw blurRad="38100" dist="38100" dir="2700000" algn="tl">
                    <a:srgbClr val="000000">
                      <a:alpha val="43137"/>
                    </a:srgbClr>
                  </a:outerShdw>
                </a:effectLst>
                <a:latin typeface="Arial" pitchFamily="34" charset="0"/>
                <a:cs typeface="Arial" pitchFamily="34" charset="0"/>
              </a:rPr>
              <a:t>Respect Silence</a:t>
            </a:r>
            <a:r>
              <a:rPr lang="en-US" sz="2000" b="1" dirty="0" smtClean="0">
                <a:effectLst>
                  <a:outerShdw blurRad="38100" dist="38100" dir="2700000" algn="tl">
                    <a:srgbClr val="000000">
                      <a:alpha val="43137"/>
                    </a:srgbClr>
                  </a:outerShdw>
                </a:effectLst>
                <a:latin typeface="Arial" pitchFamily="34" charset="0"/>
                <a:cs typeface="Arial" pitchFamily="34" charset="0"/>
              </a:rPr>
              <a:t>: 1 Cor 4:6; 2 Jn 9-11; Deut 4:2; Rev 22:18-19; Num 22:18</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rot="20816509">
            <a:off x="221677" y="3715097"/>
            <a:ext cx="5410200" cy="1569660"/>
          </a:xfrm>
          <a:prstGeom prst="rect">
            <a:avLst/>
          </a:prstGeom>
          <a:blipFill>
            <a:blip r:embed="rId3"/>
            <a:tile tx="0" ty="0" sx="100000" sy="100000" flip="none" algn="tl"/>
          </a:blipFill>
          <a:ln w="57150">
            <a:solidFill>
              <a:srgbClr val="FFC000"/>
            </a:solidFill>
          </a:ln>
        </p:spPr>
        <p:txBody>
          <a:bodyPr wrap="square" rtlCol="0">
            <a:spAutoFit/>
          </a:bodyPr>
          <a:lstStyle/>
          <a:p>
            <a:pPr algn="ctr"/>
            <a:r>
              <a:rPr lang="en-US" sz="3200" b="1" dirty="0" smtClean="0">
                <a:solidFill>
                  <a:srgbClr val="000000"/>
                </a:solidFill>
                <a:effectLst>
                  <a:outerShdw blurRad="38100" dist="38100" dir="2700000" algn="tl">
                    <a:srgbClr val="000000">
                      <a:alpha val="43137"/>
                    </a:srgbClr>
                  </a:outerShdw>
                </a:effectLst>
              </a:rPr>
              <a:t>Jesus made the rules and the early Christians followed them (Acts 15:1-25)</a:t>
            </a:r>
            <a:endParaRPr lang="en-US" sz="32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179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867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5693866"/>
          </a:xfrm>
          <a:prstGeom prst="rect">
            <a:avLst/>
          </a:prstGeom>
          <a:noFill/>
        </p:spPr>
        <p:txBody>
          <a:bodyPr wrap="square" rtlCol="0">
            <a:spAutoFit/>
          </a:bodyPr>
          <a:lstStyle/>
          <a:p>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12</a:t>
            </a:r>
            <a:r>
              <a:rPr lang="en-US" sz="2600" b="1" baseline="30000" dirty="0">
                <a:effectLst>
                  <a:outerShdw blurRad="38100" dist="38100" dir="2700000" algn="tl">
                    <a:srgbClr val="000000">
                      <a:alpha val="43137"/>
                    </a:srgbClr>
                  </a:outerShdw>
                </a:effectLst>
                <a:latin typeface="Arial" pitchFamily="34" charset="0"/>
                <a:cs typeface="Arial" pitchFamily="34" charset="0"/>
              </a:rPr>
              <a:t> </a:t>
            </a:r>
            <a:r>
              <a:rPr lang="en-US" sz="2600" b="1" dirty="0">
                <a:effectLst>
                  <a:outerShdw blurRad="38100" dist="38100" dir="2700000" algn="tl">
                    <a:srgbClr val="000000">
                      <a:alpha val="43137"/>
                    </a:srgbClr>
                  </a:outerShdw>
                </a:effectLst>
                <a:latin typeface="Arial" pitchFamily="34" charset="0"/>
                <a:cs typeface="Arial" pitchFamily="34" charset="0"/>
              </a:rPr>
              <a:t>Therefore, as the elect of God, holy and beloved, put on tender mercies, kindness, humility, meekness, longsuffering;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13</a:t>
            </a:r>
            <a:r>
              <a:rPr lang="en-US" sz="2600" b="1" baseline="30000" dirty="0">
                <a:effectLst>
                  <a:outerShdw blurRad="38100" dist="38100" dir="2700000" algn="tl">
                    <a:srgbClr val="000000">
                      <a:alpha val="43137"/>
                    </a:srgbClr>
                  </a:outerShdw>
                </a:effectLst>
                <a:latin typeface="Arial" pitchFamily="34" charset="0"/>
                <a:cs typeface="Arial" pitchFamily="34" charset="0"/>
              </a:rPr>
              <a:t> </a:t>
            </a:r>
            <a:r>
              <a:rPr lang="en-US" sz="2600" b="1" dirty="0">
                <a:effectLst>
                  <a:outerShdw blurRad="38100" dist="38100" dir="2700000" algn="tl">
                    <a:srgbClr val="000000">
                      <a:alpha val="43137"/>
                    </a:srgbClr>
                  </a:outerShdw>
                </a:effectLst>
                <a:latin typeface="Arial" pitchFamily="34" charset="0"/>
                <a:cs typeface="Arial" pitchFamily="34" charset="0"/>
              </a:rPr>
              <a:t>bearing with one another, and forgiving one another, if anyone has a complaint against another; even as Christ forgave you, so you also must do.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14 </a:t>
            </a:r>
            <a:r>
              <a:rPr lang="en-US" sz="2600" b="1" dirty="0">
                <a:effectLst>
                  <a:outerShdw blurRad="38100" dist="38100" dir="2700000" algn="tl">
                    <a:srgbClr val="000000">
                      <a:alpha val="43137"/>
                    </a:srgbClr>
                  </a:outerShdw>
                </a:effectLst>
                <a:latin typeface="Arial" pitchFamily="34" charset="0"/>
                <a:cs typeface="Arial" pitchFamily="34" charset="0"/>
              </a:rPr>
              <a:t>But above all these things put on love, which is the bond of perfection.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15 </a:t>
            </a:r>
            <a:r>
              <a:rPr lang="en-US" sz="2600" b="1" dirty="0">
                <a:effectLst>
                  <a:outerShdw blurRad="38100" dist="38100" dir="2700000" algn="tl">
                    <a:srgbClr val="000000">
                      <a:alpha val="43137"/>
                    </a:srgbClr>
                  </a:outerShdw>
                </a:effectLst>
                <a:latin typeface="Arial" pitchFamily="34" charset="0"/>
                <a:cs typeface="Arial" pitchFamily="34" charset="0"/>
              </a:rPr>
              <a:t>And let the peace of God rule in your hearts, to which also you were called in one body; and be thankful.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16 </a:t>
            </a:r>
            <a:r>
              <a:rPr lang="en-US" sz="2600" b="1" dirty="0">
                <a:effectLst>
                  <a:outerShdw blurRad="38100" dist="38100" dir="2700000" algn="tl">
                    <a:srgbClr val="000000">
                      <a:alpha val="43137"/>
                    </a:srgbClr>
                  </a:outerShdw>
                </a:effectLst>
                <a:latin typeface="Arial" pitchFamily="34" charset="0"/>
                <a:cs typeface="Arial" pitchFamily="34" charset="0"/>
              </a:rPr>
              <a:t>Let the word of Christ dwell in you richly in all wisdom, teaching and admonishing one another in psalms and hymns and spiritual songs, singing with grace in your hearts to the Lord.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17</a:t>
            </a:r>
            <a:r>
              <a:rPr lang="en-US" sz="2600" b="1" baseline="30000" dirty="0">
                <a:effectLst>
                  <a:outerShdw blurRad="38100" dist="38100" dir="2700000" algn="tl">
                    <a:srgbClr val="000000">
                      <a:alpha val="43137"/>
                    </a:srgbClr>
                  </a:outerShdw>
                </a:effectLst>
                <a:latin typeface="Arial" pitchFamily="34" charset="0"/>
                <a:cs typeface="Arial" pitchFamily="34" charset="0"/>
              </a:rPr>
              <a:t> </a:t>
            </a:r>
            <a:r>
              <a:rPr lang="en-US" sz="2600" b="1" dirty="0">
                <a:effectLst>
                  <a:outerShdw blurRad="38100" dist="38100" dir="2700000" algn="tl">
                    <a:srgbClr val="000000">
                      <a:alpha val="43137"/>
                    </a:srgbClr>
                  </a:outerShdw>
                </a:effectLst>
                <a:latin typeface="Arial" pitchFamily="34" charset="0"/>
                <a:cs typeface="Arial" pitchFamily="34" charset="0"/>
              </a:rPr>
              <a:t>And whatever you do in word or deed, do all in the name of the Lord Jesus, giving thanks to God the Father through Him.</a:t>
            </a:r>
          </a:p>
        </p:txBody>
      </p:sp>
      <p:sp>
        <p:nvSpPr>
          <p:cNvPr id="3" name="Rectangle 2"/>
          <p:cNvSpPr/>
          <p:nvPr/>
        </p:nvSpPr>
        <p:spPr>
          <a:xfrm>
            <a:off x="1134204" y="0"/>
            <a:ext cx="687560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Colossians 3:12-17</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1949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63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5693866"/>
          </a:xfrm>
          <a:prstGeom prst="rect">
            <a:avLst/>
          </a:prstGeom>
          <a:noFill/>
        </p:spPr>
        <p:txBody>
          <a:bodyPr wrap="square" rtlCol="0">
            <a:spAutoFit/>
          </a:bodyPr>
          <a:lstStyle/>
          <a:p>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12</a:t>
            </a:r>
            <a:r>
              <a:rPr lang="en-US" sz="2600" b="1" baseline="30000" dirty="0">
                <a:effectLst>
                  <a:outerShdw blurRad="38100" dist="38100" dir="2700000" algn="tl">
                    <a:srgbClr val="000000">
                      <a:alpha val="43137"/>
                    </a:srgbClr>
                  </a:outerShdw>
                </a:effectLst>
                <a:latin typeface="Arial" pitchFamily="34" charset="0"/>
                <a:cs typeface="Arial" pitchFamily="34" charset="0"/>
              </a:rPr>
              <a:t> </a:t>
            </a:r>
            <a:r>
              <a:rPr lang="en-US" sz="2600" b="1" dirty="0">
                <a:effectLst>
                  <a:outerShdw blurRad="38100" dist="38100" dir="2700000" algn="tl">
                    <a:srgbClr val="000000">
                      <a:alpha val="43137"/>
                    </a:srgbClr>
                  </a:outerShdw>
                </a:effectLst>
                <a:latin typeface="Arial" pitchFamily="34" charset="0"/>
                <a:cs typeface="Arial" pitchFamily="34" charset="0"/>
              </a:rPr>
              <a:t>Therefore, as the elect of God, holy and beloved, put on tender mercies, kindness, humility, meekness, longsuffering;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13</a:t>
            </a:r>
            <a:r>
              <a:rPr lang="en-US" sz="2600" b="1" baseline="30000" dirty="0">
                <a:effectLst>
                  <a:outerShdw blurRad="38100" dist="38100" dir="2700000" algn="tl">
                    <a:srgbClr val="000000">
                      <a:alpha val="43137"/>
                    </a:srgbClr>
                  </a:outerShdw>
                </a:effectLst>
                <a:latin typeface="Arial" pitchFamily="34" charset="0"/>
                <a:cs typeface="Arial" pitchFamily="34" charset="0"/>
              </a:rPr>
              <a:t> </a:t>
            </a:r>
            <a:r>
              <a:rPr lang="en-US" sz="2600" b="1" dirty="0">
                <a:effectLst>
                  <a:outerShdw blurRad="38100" dist="38100" dir="2700000" algn="tl">
                    <a:srgbClr val="000000">
                      <a:alpha val="43137"/>
                    </a:srgbClr>
                  </a:outerShdw>
                </a:effectLst>
                <a:latin typeface="Arial" pitchFamily="34" charset="0"/>
                <a:cs typeface="Arial" pitchFamily="34" charset="0"/>
              </a:rPr>
              <a:t>bearing with one another, and forgiving one another, if anyone has a complaint against another; even as Christ forgave you, so you also must do.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14 </a:t>
            </a:r>
            <a:r>
              <a:rPr lang="en-US" sz="2600" b="1" dirty="0">
                <a:effectLst>
                  <a:outerShdw blurRad="38100" dist="38100" dir="2700000" algn="tl">
                    <a:srgbClr val="000000">
                      <a:alpha val="43137"/>
                    </a:srgbClr>
                  </a:outerShdw>
                </a:effectLst>
                <a:latin typeface="Arial" pitchFamily="34" charset="0"/>
                <a:cs typeface="Arial" pitchFamily="34" charset="0"/>
              </a:rPr>
              <a:t>But above all these things put on love, which is the bond of perfection.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15 </a:t>
            </a:r>
            <a:r>
              <a:rPr lang="en-US" sz="2600" b="1" dirty="0">
                <a:effectLst>
                  <a:outerShdw blurRad="38100" dist="38100" dir="2700000" algn="tl">
                    <a:srgbClr val="000000">
                      <a:alpha val="43137"/>
                    </a:srgbClr>
                  </a:outerShdw>
                </a:effectLst>
                <a:latin typeface="Arial" pitchFamily="34" charset="0"/>
                <a:cs typeface="Arial" pitchFamily="34" charset="0"/>
              </a:rPr>
              <a:t>And let the peace of God rule in your hearts, to which also you were called in one body; and be thankful.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16 </a:t>
            </a:r>
            <a:r>
              <a:rPr lang="en-US" sz="2600" b="1" dirty="0">
                <a:effectLst>
                  <a:outerShdw blurRad="38100" dist="38100" dir="2700000" algn="tl">
                    <a:srgbClr val="000000">
                      <a:alpha val="43137"/>
                    </a:srgbClr>
                  </a:outerShdw>
                </a:effectLst>
                <a:latin typeface="Arial" pitchFamily="34" charset="0"/>
                <a:cs typeface="Arial" pitchFamily="34" charset="0"/>
              </a:rPr>
              <a:t>Let the word of Christ dwell in you richly in all wisdom, teaching and admonishing one another in psalms and hymns and spiritual songs, singing with grace in your hearts to the Lord. </a:t>
            </a:r>
            <a:r>
              <a:rPr lang="en-US" sz="2600" b="1" i="1" baseline="30000" dirty="0">
                <a:solidFill>
                  <a:srgbClr val="FF0000"/>
                </a:solidFill>
                <a:effectLst>
                  <a:outerShdw blurRad="38100" dist="38100" dir="2700000" algn="tl">
                    <a:srgbClr val="000000">
                      <a:alpha val="43137"/>
                    </a:srgbClr>
                  </a:outerShdw>
                </a:effectLst>
                <a:latin typeface="Arial" pitchFamily="34" charset="0"/>
                <a:cs typeface="Arial" pitchFamily="34" charset="0"/>
              </a:rPr>
              <a:t>17</a:t>
            </a:r>
            <a:r>
              <a:rPr lang="en-US" sz="2600" b="1" baseline="30000" dirty="0">
                <a:effectLst>
                  <a:outerShdw blurRad="38100" dist="38100" dir="2700000" algn="tl">
                    <a:srgbClr val="000000">
                      <a:alpha val="43137"/>
                    </a:srgbClr>
                  </a:outerShdw>
                </a:effectLst>
                <a:latin typeface="Arial" pitchFamily="34" charset="0"/>
                <a:cs typeface="Arial" pitchFamily="34" charset="0"/>
              </a:rPr>
              <a:t> </a:t>
            </a:r>
            <a:r>
              <a:rPr lang="en-US" sz="2600" b="1" dirty="0">
                <a:effectLst>
                  <a:outerShdw blurRad="38100" dist="38100" dir="2700000" algn="tl">
                    <a:srgbClr val="000000">
                      <a:alpha val="43137"/>
                    </a:srgbClr>
                  </a:outerShdw>
                </a:effectLst>
                <a:latin typeface="Arial" pitchFamily="34" charset="0"/>
                <a:cs typeface="Arial" pitchFamily="34" charset="0"/>
              </a:rPr>
              <a:t>And whatever you do in word or deed, do all in the name of the Lord Jesus, giving thanks to God the Father through Him.</a:t>
            </a:r>
          </a:p>
        </p:txBody>
      </p:sp>
      <p:sp>
        <p:nvSpPr>
          <p:cNvPr id="3" name="Rectangle 2"/>
          <p:cNvSpPr/>
          <p:nvPr/>
        </p:nvSpPr>
        <p:spPr>
          <a:xfrm>
            <a:off x="1134204" y="0"/>
            <a:ext cx="687560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Colossians 3:12-17</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0" y="838200"/>
            <a:ext cx="9144000" cy="5693866"/>
          </a:xfrm>
          <a:prstGeom prst="rect">
            <a:avLst/>
          </a:prstGeom>
          <a:noFill/>
        </p:spPr>
        <p:txBody>
          <a:bodyPr wrap="square" rtlCol="0">
            <a:spAutoFit/>
          </a:bodyPr>
          <a:lstStyle/>
          <a:p>
            <a:r>
              <a:rPr lang="en-US" sz="2600" b="1" i="1" baseline="30000" dirty="0">
                <a:solidFill>
                  <a:srgbClr val="FF0000"/>
                </a:solidFill>
                <a:latin typeface="Arial" pitchFamily="34" charset="0"/>
                <a:cs typeface="Arial" pitchFamily="34" charset="0"/>
              </a:rPr>
              <a:t>12</a:t>
            </a:r>
            <a:r>
              <a:rPr lang="en-US" sz="2600" b="1" baseline="30000" dirty="0">
                <a:latin typeface="Arial" pitchFamily="34" charset="0"/>
                <a:cs typeface="Arial" pitchFamily="34" charset="0"/>
              </a:rPr>
              <a:t> </a:t>
            </a:r>
            <a:r>
              <a:rPr lang="en-US" sz="2600" b="1" dirty="0">
                <a:latin typeface="Arial" pitchFamily="34" charset="0"/>
                <a:cs typeface="Arial" pitchFamily="34" charset="0"/>
              </a:rPr>
              <a:t>Therefore, as the elect of God, holy and beloved, put on tender mercies, kindness, humility, meekness, longsuffering; </a:t>
            </a:r>
            <a:r>
              <a:rPr lang="en-US" sz="2600" b="1" i="1" baseline="30000" dirty="0">
                <a:solidFill>
                  <a:srgbClr val="FF0000"/>
                </a:solidFill>
                <a:latin typeface="Arial" pitchFamily="34" charset="0"/>
                <a:cs typeface="Arial" pitchFamily="34" charset="0"/>
              </a:rPr>
              <a:t>13</a:t>
            </a:r>
            <a:r>
              <a:rPr lang="en-US" sz="2600" b="1" baseline="30000" dirty="0">
                <a:latin typeface="Arial" pitchFamily="34" charset="0"/>
                <a:cs typeface="Arial" pitchFamily="34" charset="0"/>
              </a:rPr>
              <a:t> </a:t>
            </a:r>
            <a:r>
              <a:rPr lang="en-US" sz="2600" b="1" dirty="0">
                <a:latin typeface="Arial" pitchFamily="34" charset="0"/>
                <a:cs typeface="Arial" pitchFamily="34" charset="0"/>
              </a:rPr>
              <a:t>bearing with one another, and forgiving one another, if anyone has a complaint against another; even as Christ forgave you, so you also must do. </a:t>
            </a:r>
            <a:r>
              <a:rPr lang="en-US" sz="2600" b="1" i="1" baseline="30000" dirty="0">
                <a:solidFill>
                  <a:srgbClr val="FF0000"/>
                </a:solidFill>
                <a:latin typeface="Arial" pitchFamily="34" charset="0"/>
                <a:cs typeface="Arial" pitchFamily="34" charset="0"/>
              </a:rPr>
              <a:t>14 </a:t>
            </a:r>
            <a:r>
              <a:rPr lang="en-US" sz="2600" b="1" dirty="0">
                <a:latin typeface="Arial" pitchFamily="34" charset="0"/>
                <a:cs typeface="Arial" pitchFamily="34" charset="0"/>
              </a:rPr>
              <a:t>But above all these things put on love, which is the bond of perfection. </a:t>
            </a:r>
            <a:r>
              <a:rPr lang="en-US" sz="2600" b="1" i="1" baseline="30000" dirty="0">
                <a:solidFill>
                  <a:srgbClr val="FF0000"/>
                </a:solidFill>
                <a:latin typeface="Arial" pitchFamily="34" charset="0"/>
                <a:cs typeface="Arial" pitchFamily="34" charset="0"/>
              </a:rPr>
              <a:t>15 </a:t>
            </a:r>
            <a:r>
              <a:rPr lang="en-US" sz="2600" b="1" dirty="0">
                <a:latin typeface="Arial" pitchFamily="34" charset="0"/>
                <a:cs typeface="Arial" pitchFamily="34" charset="0"/>
              </a:rPr>
              <a:t>And let the peace of God rule in your hearts, to which also you were called in one body; and be thankful. </a:t>
            </a:r>
            <a:r>
              <a:rPr lang="en-US" sz="2600" b="1" i="1" baseline="30000" dirty="0">
                <a:solidFill>
                  <a:srgbClr val="FF0000"/>
                </a:solidFill>
                <a:latin typeface="Arial" pitchFamily="34" charset="0"/>
                <a:cs typeface="Arial" pitchFamily="34" charset="0"/>
              </a:rPr>
              <a:t>16 </a:t>
            </a:r>
            <a:r>
              <a:rPr lang="en-US" sz="2600" b="1" dirty="0">
                <a:latin typeface="Arial" pitchFamily="34" charset="0"/>
                <a:cs typeface="Arial" pitchFamily="34" charset="0"/>
              </a:rPr>
              <a:t>Let the word of Christ dwell in you richly in all wisdom, teaching and admonishing one another in psalms and hymns and spiritual songs, singing with grace in your hearts to the Lord. </a:t>
            </a:r>
            <a:r>
              <a:rPr lang="en-US" sz="2600" b="1" i="1" baseline="30000" dirty="0">
                <a:solidFill>
                  <a:srgbClr val="FF0000"/>
                </a:solidFill>
                <a:latin typeface="Arial" pitchFamily="34" charset="0"/>
                <a:cs typeface="Arial" pitchFamily="34" charset="0"/>
              </a:rPr>
              <a:t>17</a:t>
            </a:r>
            <a:r>
              <a:rPr lang="en-US" sz="2600" b="1" baseline="30000" dirty="0">
                <a:latin typeface="Arial" pitchFamily="34" charset="0"/>
                <a:cs typeface="Arial" pitchFamily="34" charset="0"/>
              </a:rPr>
              <a:t> </a:t>
            </a:r>
            <a:r>
              <a:rPr lang="en-US" sz="2600" b="1" u="sng" dirty="0">
                <a:solidFill>
                  <a:srgbClr val="FF0000"/>
                </a:solidFill>
                <a:latin typeface="Arial" pitchFamily="34" charset="0"/>
                <a:cs typeface="Arial" pitchFamily="34" charset="0"/>
              </a:rPr>
              <a:t>And whatever you do in word or deed, do all in the name of the Lord Jesus</a:t>
            </a:r>
            <a:r>
              <a:rPr lang="en-US" sz="2600" b="1" dirty="0">
                <a:latin typeface="Arial" pitchFamily="34" charset="0"/>
                <a:cs typeface="Arial" pitchFamily="34" charset="0"/>
              </a:rPr>
              <a:t>, giving thanks to God the Father through Him.</a:t>
            </a:r>
          </a:p>
        </p:txBody>
      </p:sp>
    </p:spTree>
    <p:extLst>
      <p:ext uri="{BB962C8B-B14F-4D97-AF65-F5344CB8AC3E}">
        <p14:creationId xmlns:p14="http://schemas.microsoft.com/office/powerpoint/2010/main" val="34328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634063" y="-8237"/>
            <a:ext cx="7875874" cy="156966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600" dirty="0" smtClean="0">
                <a:ln/>
                <a:solidFill>
                  <a:schemeClr val="accent3"/>
                </a:solidFill>
                <a:effectLst>
                  <a:outerShdw blurRad="38100" dist="38100" dir="2700000" algn="tl">
                    <a:srgbClr val="000000">
                      <a:alpha val="43137"/>
                    </a:srgbClr>
                  </a:outerShdw>
                </a:effectLst>
                <a:latin typeface="Chiller" pitchFamily="82" charset="0"/>
              </a:rPr>
              <a:t>C</a:t>
            </a:r>
            <a:r>
              <a:rPr lang="en-US" sz="9600" b="1" cap="none" spc="600" dirty="0" smtClean="0">
                <a:ln/>
                <a:solidFill>
                  <a:srgbClr val="FFC000"/>
                </a:solidFill>
                <a:effectLst>
                  <a:outerShdw blurRad="38100" dist="38100" dir="2700000" algn="tl">
                    <a:srgbClr val="000000">
                      <a:alpha val="43137"/>
                    </a:srgbClr>
                  </a:outerShdw>
                </a:effectLst>
                <a:latin typeface="Chiller" pitchFamily="82" charset="0"/>
              </a:rPr>
              <a:t>O</a:t>
            </a:r>
            <a:r>
              <a:rPr lang="en-US" sz="9600" b="1" cap="none" spc="600" dirty="0" smtClean="0">
                <a:ln/>
                <a:solidFill>
                  <a:schemeClr val="accent3"/>
                </a:solidFill>
                <a:effectLst>
                  <a:outerShdw blurRad="38100" dist="38100" dir="2700000" algn="tl">
                    <a:srgbClr val="000000">
                      <a:alpha val="43137"/>
                    </a:srgbClr>
                  </a:outerShdw>
                </a:effectLst>
                <a:latin typeface="Chiller" pitchFamily="82" charset="0"/>
              </a:rPr>
              <a:t>N</a:t>
            </a:r>
            <a:r>
              <a:rPr lang="en-US" sz="9600" b="1" cap="none" spc="600" dirty="0" smtClean="0">
                <a:ln/>
                <a:solidFill>
                  <a:srgbClr val="00B0F0"/>
                </a:solidFill>
                <a:effectLst>
                  <a:outerShdw blurRad="38100" dist="38100" dir="2700000" algn="tl">
                    <a:srgbClr val="000000">
                      <a:alpha val="43137"/>
                    </a:srgbClr>
                  </a:outerShdw>
                </a:effectLst>
                <a:latin typeface="Chiller" pitchFamily="82" charset="0"/>
              </a:rPr>
              <a:t>TRO</a:t>
            </a:r>
            <a:r>
              <a:rPr lang="en-US" sz="9600" b="1" cap="none" spc="600" dirty="0" smtClean="0">
                <a:ln/>
                <a:solidFill>
                  <a:srgbClr val="7030A0"/>
                </a:solidFill>
                <a:effectLst>
                  <a:outerShdw blurRad="38100" dist="38100" dir="2700000" algn="tl">
                    <a:srgbClr val="000000">
                      <a:alpha val="43137"/>
                    </a:srgbClr>
                  </a:outerShdw>
                </a:effectLst>
                <a:latin typeface="Chiller" pitchFamily="82" charset="0"/>
              </a:rPr>
              <a:t>VER</a:t>
            </a:r>
            <a:r>
              <a:rPr lang="en-US" sz="9600" b="1" cap="none" spc="600" dirty="0" smtClean="0">
                <a:ln/>
                <a:solidFill>
                  <a:schemeClr val="accent3"/>
                </a:solidFill>
                <a:effectLst>
                  <a:outerShdw blurRad="38100" dist="38100" dir="2700000" algn="tl">
                    <a:srgbClr val="000000">
                      <a:alpha val="43137"/>
                    </a:srgbClr>
                  </a:outerShdw>
                </a:effectLst>
                <a:latin typeface="Chiller" pitchFamily="82" charset="0"/>
              </a:rPr>
              <a:t>S</a:t>
            </a:r>
            <a:r>
              <a:rPr lang="en-US" sz="9600" b="1" cap="none" spc="600" dirty="0" smtClean="0">
                <a:ln/>
                <a:solidFill>
                  <a:schemeClr val="bg1"/>
                </a:solidFill>
                <a:effectLst>
                  <a:outerShdw blurRad="38100" dist="38100" dir="2700000" algn="tl">
                    <a:srgbClr val="000000">
                      <a:alpha val="43137"/>
                    </a:srgbClr>
                  </a:outerShdw>
                </a:effectLst>
                <a:latin typeface="Chiller" pitchFamily="82" charset="0"/>
              </a:rPr>
              <a:t>IES</a:t>
            </a:r>
            <a:endParaRPr lang="en-US" sz="9600" b="1" cap="none" spc="600" dirty="0">
              <a:ln/>
              <a:solidFill>
                <a:schemeClr val="bg1"/>
              </a:solidFill>
              <a:effectLst>
                <a:outerShdw blurRad="38100" dist="38100" dir="2700000" algn="tl">
                  <a:srgbClr val="000000">
                    <a:alpha val="43137"/>
                  </a:srgbClr>
                </a:outerShdw>
              </a:effectLst>
              <a:latin typeface="Chiller" pitchFamily="82" charset="0"/>
            </a:endParaRPr>
          </a:p>
        </p:txBody>
      </p:sp>
      <p:sp>
        <p:nvSpPr>
          <p:cNvPr id="4" name="Rectangle 3"/>
          <p:cNvSpPr/>
          <p:nvPr/>
        </p:nvSpPr>
        <p:spPr>
          <a:xfrm>
            <a:off x="193413" y="4419600"/>
            <a:ext cx="8757206" cy="1569660"/>
          </a:xfrm>
          <a:prstGeom prst="rect">
            <a:avLst/>
          </a:prstGeom>
          <a:noFill/>
        </p:spPr>
        <p:txBody>
          <a:bodyPr wrap="none" lIns="91440" tIns="45720" rIns="91440" bIns="45720">
            <a:spAutoFit/>
          </a:bodyPr>
          <a:lstStyle/>
          <a:p>
            <a:pPr algn="ctr"/>
            <a:r>
              <a:rPr lang="en-US" sz="4800" b="1" cap="none" spc="3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Establishing Bible Authority</a:t>
            </a:r>
          </a:p>
          <a:p>
            <a:pPr algn="ctr"/>
            <a:r>
              <a:rPr lang="en-US" sz="4800" b="1" spc="3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Is there a “Better Way?”</a:t>
            </a:r>
            <a:endParaRPr lang="en-US" sz="4800" b="1" cap="none" spc="3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56679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6172200" y="3124200"/>
            <a:ext cx="2133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114800" y="1676400"/>
            <a:ext cx="3657600" cy="457200"/>
          </a:xfrm>
          <a:prstGeom prst="roundRect">
            <a:avLst/>
          </a:prstGeom>
          <a:noFill/>
          <a:ln w="28575">
            <a:solidFill>
              <a:srgbClr val="FFF12E"/>
            </a:solidFill>
          </a:ln>
          <a:effectLst>
            <a:glow rad="228600">
              <a:srgbClr val="FFF12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600700" y="3505200"/>
            <a:ext cx="3276600" cy="2819400"/>
            <a:chOff x="5638800" y="3505200"/>
            <a:chExt cx="3276600" cy="2819400"/>
          </a:xfrm>
        </p:grpSpPr>
        <p:sp>
          <p:nvSpPr>
            <p:cNvPr id="12" name="Line Callout 1 11"/>
            <p:cNvSpPr/>
            <p:nvPr/>
          </p:nvSpPr>
          <p:spPr>
            <a:xfrm>
              <a:off x="5638800" y="3505200"/>
              <a:ext cx="3276600" cy="2819400"/>
            </a:xfrm>
            <a:prstGeom prst="borderCallout1">
              <a:avLst>
                <a:gd name="adj1" fmla="val 88230"/>
                <a:gd name="adj2" fmla="val -112"/>
                <a:gd name="adj3" fmla="val 3634"/>
                <a:gd name="adj4" fmla="val -172"/>
              </a:avLst>
            </a:prstGeom>
            <a:noFill/>
            <a:ln w="76200">
              <a:solidFill>
                <a:srgbClr val="9B3734"/>
              </a:solidFill>
            </a:ln>
            <a:effectLst>
              <a:glow rad="228600">
                <a:srgbClr val="FFF12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rgbClr val="9B3734"/>
                </a:solidFill>
                <a:effectLst>
                  <a:outerShdw blurRad="38100" dist="38100" dir="2700000" algn="tl">
                    <a:srgbClr val="000000">
                      <a:alpha val="43137"/>
                    </a:srgbClr>
                  </a:outerShdw>
                </a:effectLst>
                <a:latin typeface="Monotype Corsiva" pitchFamily="66" charset="0"/>
              </a:endParaRPr>
            </a:p>
            <a:p>
              <a:pPr algn="ctr"/>
              <a:r>
                <a:rPr lang="en-US" sz="3200" b="1" dirty="0" smtClean="0">
                  <a:solidFill>
                    <a:srgbClr val="9B3734"/>
                  </a:solidFill>
                  <a:effectLst>
                    <a:outerShdw blurRad="38100" dist="38100" dir="2700000" algn="tl">
                      <a:srgbClr val="000000">
                        <a:alpha val="43137"/>
                      </a:srgbClr>
                    </a:outerShdw>
                  </a:effectLst>
                  <a:latin typeface="Monotype Corsiva" pitchFamily="66" charset="0"/>
                </a:rPr>
                <a:t>What does “in the name of the Lord Jesus” mean </a:t>
              </a:r>
              <a:r>
                <a:rPr lang="en-US" sz="3600" b="1" i="1" dirty="0" smtClean="0">
                  <a:solidFill>
                    <a:srgbClr val="9B3734"/>
                  </a:solidFill>
                  <a:effectLst>
                    <a:outerShdw blurRad="38100" dist="38100" dir="2700000" algn="tl">
                      <a:srgbClr val="000000">
                        <a:alpha val="43137"/>
                      </a:srgbClr>
                    </a:outerShdw>
                  </a:effectLst>
                  <a:latin typeface="Arial Rounded MT Bold" pitchFamily="34" charset="0"/>
                </a:rPr>
                <a:t>?</a:t>
              </a:r>
              <a:endParaRPr lang="en-US" sz="3200" b="1" i="1" dirty="0" smtClean="0">
                <a:solidFill>
                  <a:srgbClr val="9B3734"/>
                </a:solidFill>
                <a:effectLst>
                  <a:outerShdw blurRad="38100" dist="38100" dir="2700000" algn="tl">
                    <a:srgbClr val="000000">
                      <a:alpha val="43137"/>
                    </a:srgbClr>
                  </a:outerShdw>
                </a:effectLst>
                <a:latin typeface="Arial Rounded MT Bold" pitchFamily="34" charset="0"/>
              </a:endParaRPr>
            </a:p>
            <a:p>
              <a:pPr algn="ctr"/>
              <a:endParaRPr lang="en-US" sz="3200" b="1" dirty="0">
                <a:solidFill>
                  <a:srgbClr val="9B3734"/>
                </a:solidFill>
                <a:effectLst>
                  <a:outerShdw blurRad="38100" dist="38100" dir="2700000" algn="tl">
                    <a:srgbClr val="000000">
                      <a:alpha val="43137"/>
                    </a:srgbClr>
                  </a:outerShdw>
                </a:effectLst>
                <a:latin typeface="Monotype Corsiva" pitchFamily="66" charset="0"/>
              </a:endParaRPr>
            </a:p>
            <a:p>
              <a:pPr algn="ctr"/>
              <a:endParaRPr lang="en-US" sz="3200" b="1" dirty="0" smtClean="0">
                <a:solidFill>
                  <a:srgbClr val="9B3734"/>
                </a:solidFill>
                <a:effectLst>
                  <a:outerShdw blurRad="38100" dist="38100" dir="2700000" algn="tl">
                    <a:srgbClr val="000000">
                      <a:alpha val="43137"/>
                    </a:srgbClr>
                  </a:outerShdw>
                </a:effectLst>
                <a:latin typeface="Monotype Corsiva" pitchFamily="66" charset="0"/>
              </a:endParaRPr>
            </a:p>
            <a:p>
              <a:pPr algn="ctr"/>
              <a:endParaRPr lang="en-US" sz="3200" b="1" dirty="0">
                <a:solidFill>
                  <a:srgbClr val="9B3734"/>
                </a:solidFill>
                <a:effectLst>
                  <a:outerShdw blurRad="38100" dist="38100" dir="2700000" algn="tl">
                    <a:srgbClr val="000000">
                      <a:alpha val="43137"/>
                    </a:srgbClr>
                  </a:outerShdw>
                </a:effectLst>
                <a:latin typeface="Monotype Corsiva" pitchFamily="66" charset="0"/>
              </a:endParaRPr>
            </a:p>
          </p:txBody>
        </p:sp>
        <p:pic>
          <p:nvPicPr>
            <p:cNvPr id="14" name="Picture 2" descr="http://leadershipfreak.files.wordpress.com/2010/03/question-marks.jpg"/>
            <p:cNvPicPr>
              <a:picLocks noChangeAspect="1" noChangeArrowheads="1"/>
            </p:cNvPicPr>
            <p:nvPr/>
          </p:nvPicPr>
          <p:blipFill>
            <a:blip r:embed="rId4" cstate="print">
              <a:clrChange>
                <a:clrFrom>
                  <a:srgbClr val="FCFCFC"/>
                </a:clrFrom>
                <a:clrTo>
                  <a:srgbClr val="FCFCFC">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6092" y="5181600"/>
              <a:ext cx="1340602" cy="10069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7026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3000" fill="hold"/>
                                        <p:tgtEl>
                                          <p:spTgt spid="18"/>
                                        </p:tgtEl>
                                        <p:attrNameLst>
                                          <p:attrName>ppt_w</p:attrName>
                                        </p:attrNameLst>
                                      </p:cBhvr>
                                      <p:tavLst>
                                        <p:tav tm="0">
                                          <p:val>
                                            <p:fltVal val="0"/>
                                          </p:val>
                                        </p:tav>
                                        <p:tav tm="100000">
                                          <p:val>
                                            <p:strVal val="#ppt_w"/>
                                          </p:val>
                                        </p:tav>
                                      </p:tavLst>
                                    </p:anim>
                                    <p:anim calcmode="lin" valueType="num">
                                      <p:cBhvr>
                                        <p:cTn id="13" dur="3000" fill="hold"/>
                                        <p:tgtEl>
                                          <p:spTgt spid="18"/>
                                        </p:tgtEl>
                                        <p:attrNameLst>
                                          <p:attrName>ppt_h</p:attrName>
                                        </p:attrNameLst>
                                      </p:cBhvr>
                                      <p:tavLst>
                                        <p:tav tm="0">
                                          <p:val>
                                            <p:fltVal val="0"/>
                                          </p:val>
                                        </p:tav>
                                        <p:tav tm="100000">
                                          <p:val>
                                            <p:strVal val="#ppt_h"/>
                                          </p:val>
                                        </p:tav>
                                      </p:tavLst>
                                    </p:anim>
                                    <p:animEffect transition="in" filter="fade">
                                      <p:cBhvr>
                                        <p:cTn id="14"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702098" y="0"/>
            <a:ext cx="4419600" cy="2677656"/>
          </a:xfrm>
          <a:prstGeom prst="rect">
            <a:avLst/>
          </a:prstGeom>
          <a:solidFill>
            <a:srgbClr val="FFFFFF">
              <a:alpha val="80000"/>
            </a:srgbClr>
          </a:solid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itchFamily="34" charset="0"/>
                <a:cs typeface="Arial" pitchFamily="34" charset="0"/>
              </a:rPr>
              <a:t>All that is said or done must be by </a:t>
            </a:r>
            <a:r>
              <a:rPr lang="en-US" sz="2400" b="1" u="sng" dirty="0" smtClean="0">
                <a:effectLst>
                  <a:outerShdw blurRad="38100" dist="38100" dir="2700000" algn="tl">
                    <a:srgbClr val="000000">
                      <a:alpha val="43137"/>
                    </a:srgbClr>
                  </a:outerShdw>
                </a:effectLst>
                <a:latin typeface="Arial" pitchFamily="34" charset="0"/>
                <a:cs typeface="Arial" pitchFamily="34" charset="0"/>
              </a:rPr>
              <a:t>Bible Authority</a:t>
            </a:r>
            <a:r>
              <a:rPr lang="en-US" sz="2400" b="1" dirty="0" smtClean="0">
                <a:effectLst>
                  <a:outerShdw blurRad="38100" dist="38100" dir="2700000" algn="tl">
                    <a:srgbClr val="000000">
                      <a:alpha val="43137"/>
                    </a:srgbClr>
                  </a:outerShdw>
                </a:effectLst>
                <a:latin typeface="Arial" pitchFamily="34" charset="0"/>
                <a:cs typeface="Arial" pitchFamily="34" charset="0"/>
              </a:rPr>
              <a:t> as expressed in:</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itchFamily="34" charset="0"/>
                <a:cs typeface="Arial" pitchFamily="34" charset="0"/>
              </a:rPr>
              <a:t>Commands (statements),</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itchFamily="34" charset="0"/>
                <a:cs typeface="Arial" pitchFamily="34" charset="0"/>
              </a:rPr>
              <a:t>Examples (approved), </a:t>
            </a:r>
          </a:p>
          <a:p>
            <a:pPr marL="457200" indent="-457200">
              <a:buFont typeface="+mj-lt"/>
              <a:buAutoNum type="arabicPeriod"/>
            </a:pPr>
            <a:r>
              <a:rPr lang="en-US" sz="2400" b="1" dirty="0" smtClean="0">
                <a:effectLst>
                  <a:outerShdw blurRad="38100" dist="38100" dir="2700000" algn="tl">
                    <a:srgbClr val="000000">
                      <a:alpha val="43137"/>
                    </a:srgbClr>
                  </a:outerShdw>
                </a:effectLst>
                <a:latin typeface="Arial" pitchFamily="34" charset="0"/>
                <a:cs typeface="Arial" pitchFamily="34" charset="0"/>
              </a:rPr>
              <a:t>Necessary Inference (unavoidable conclusion).</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5384235" y="2514600"/>
            <a:ext cx="3055325" cy="923330"/>
          </a:xfrm>
          <a:prstGeom prst="rect">
            <a:avLst/>
          </a:prstGeom>
          <a:noFill/>
        </p:spPr>
        <p:txBody>
          <a:bodyPr wrap="none" lIns="91440" tIns="45720" rIns="91440" bIns="45720">
            <a:spAutoFit/>
          </a:bodyPr>
          <a:lstStyle/>
          <a:p>
            <a:pPr algn="ctr"/>
            <a:r>
              <a:rPr lang="en-US" sz="5400" b="1" cap="none" spc="600" dirty="0" smtClean="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Gloucester MT Extra Condensed" pitchFamily="18" charset="0"/>
              </a:rPr>
              <a:t>Better Way</a:t>
            </a:r>
            <a:endParaRPr lang="en-US" sz="5400" b="1" cap="none" spc="600" dirty="0">
              <a:ln w="18415" cmpd="sng">
                <a:solidFill>
                  <a:sysClr val="windowText" lastClr="000000"/>
                </a:solidFill>
                <a:prstDash val="solid"/>
              </a:ln>
              <a:solidFill>
                <a:srgbClr val="FFFFFF"/>
              </a:solidFill>
              <a:effectLst>
                <a:outerShdw blurRad="38100" dist="38100" dir="2700000" algn="tl">
                  <a:srgbClr val="000000">
                    <a:alpha val="43137"/>
                  </a:srgbClr>
                </a:outerShdw>
              </a:effectLst>
              <a:latin typeface="Gloucester MT Extra Condensed" pitchFamily="18" charset="0"/>
            </a:endParaRPr>
          </a:p>
        </p:txBody>
      </p:sp>
      <p:sp>
        <p:nvSpPr>
          <p:cNvPr id="4" name="TextBox 3"/>
          <p:cNvSpPr txBox="1"/>
          <p:nvPr/>
        </p:nvSpPr>
        <p:spPr>
          <a:xfrm>
            <a:off x="4816397" y="3352800"/>
            <a:ext cx="4191000" cy="1938992"/>
          </a:xfrm>
          <a:prstGeom prst="rect">
            <a:avLst/>
          </a:prstGeom>
          <a:solidFill>
            <a:schemeClr val="bg1"/>
          </a:solidFill>
        </p:spPr>
        <p:txBody>
          <a:bodyPr wrap="square" rtlCol="0">
            <a:spAutoFit/>
          </a:bodyPr>
          <a:lstStyle/>
          <a:p>
            <a:pPr algn="ctr"/>
            <a:r>
              <a:rPr lang="en-US" sz="2400" b="1" dirty="0" smtClean="0">
                <a:effectLst>
                  <a:outerShdw blurRad="38100" dist="38100" dir="2700000" algn="tl">
                    <a:srgbClr val="000000">
                      <a:alpha val="43137"/>
                    </a:srgbClr>
                  </a:outerShdw>
                </a:effectLst>
              </a:rPr>
              <a:t>“There </a:t>
            </a:r>
            <a:r>
              <a:rPr lang="en-US" sz="2400" b="1" dirty="0">
                <a:effectLst>
                  <a:outerShdw blurRad="38100" dist="38100" dir="2700000" algn="tl">
                    <a:srgbClr val="000000">
                      <a:alpha val="43137"/>
                    </a:srgbClr>
                  </a:outerShdw>
                </a:effectLst>
              </a:rPr>
              <a:t>just may be better ways of looking at all things pertaining to God's revelation than through our warped, colored </a:t>
            </a:r>
            <a:r>
              <a:rPr lang="en-US" sz="2400" b="1" dirty="0" smtClean="0">
                <a:effectLst>
                  <a:outerShdw blurRad="38100" dist="38100" dir="2700000" algn="tl">
                    <a:srgbClr val="000000">
                      <a:alpha val="43137"/>
                    </a:srgbClr>
                  </a:outerShdw>
                </a:effectLst>
              </a:rPr>
              <a:t>glasses (CENI)!”</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4816398" y="3352800"/>
            <a:ext cx="4191000" cy="3416320"/>
          </a:xfrm>
          <a:prstGeom prst="rect">
            <a:avLst/>
          </a:prstGeom>
          <a:solidFill>
            <a:schemeClr val="bg1"/>
          </a:solidFill>
        </p:spPr>
        <p:txBody>
          <a:bodyPr wrap="square" rtlCol="0">
            <a:spAutoFit/>
          </a:bodyPr>
          <a:lstStyle/>
          <a:p>
            <a:pPr algn="ctr"/>
            <a:r>
              <a:rPr lang="en-US" sz="2400" b="1" dirty="0" smtClean="0">
                <a:effectLst>
                  <a:outerShdw blurRad="38100" dist="38100" dir="2700000" algn="tl">
                    <a:srgbClr val="000000">
                      <a:alpha val="43137"/>
                    </a:srgbClr>
                  </a:outerShdw>
                </a:effectLst>
              </a:rPr>
              <a:t>“This </a:t>
            </a:r>
            <a:r>
              <a:rPr lang="en-US" sz="2400" b="1" dirty="0">
                <a:effectLst>
                  <a:outerShdw blurRad="38100" dist="38100" dir="2700000" algn="tl">
                    <a:srgbClr val="000000">
                      <a:alpha val="43137"/>
                    </a:srgbClr>
                  </a:outerShdw>
                </a:effectLst>
              </a:rPr>
              <a:t>gives those who </a:t>
            </a:r>
            <a:r>
              <a:rPr lang="en-US" sz="2400" b="1" dirty="0" smtClean="0">
                <a:effectLst>
                  <a:outerShdw blurRad="38100" dist="38100" dir="2700000" algn="tl">
                    <a:srgbClr val="000000">
                      <a:alpha val="43137"/>
                    </a:srgbClr>
                  </a:outerShdw>
                </a:effectLst>
              </a:rPr>
              <a:t>‘understand’ </a:t>
            </a:r>
            <a:r>
              <a:rPr lang="en-US" sz="2400" b="1" dirty="0">
                <a:effectLst>
                  <a:outerShdw blurRad="38100" dist="38100" dir="2700000" algn="tl">
                    <a:srgbClr val="000000">
                      <a:alpha val="43137"/>
                    </a:srgbClr>
                  </a:outerShdw>
                </a:effectLst>
              </a:rPr>
              <a:t>how to apply this trusty (legalistic) method great power over those whom they teach. That power operates in the form of fear – fear that if they do what God has not authorized (as established by CENI) hell fire awaits them. </a:t>
            </a:r>
          </a:p>
        </p:txBody>
      </p:sp>
      <p:sp>
        <p:nvSpPr>
          <p:cNvPr id="6" name="TextBox 5"/>
          <p:cNvSpPr txBox="1"/>
          <p:nvPr/>
        </p:nvSpPr>
        <p:spPr>
          <a:xfrm>
            <a:off x="4816398" y="3352800"/>
            <a:ext cx="4185423" cy="1938992"/>
          </a:xfrm>
          <a:prstGeom prst="rect">
            <a:avLst/>
          </a:prstGeom>
          <a:solidFill>
            <a:srgbClr val="FFFFFF"/>
          </a:solidFill>
        </p:spPr>
        <p:txBody>
          <a:bodyPr wrap="square" rtlCol="0">
            <a:spAutoFit/>
          </a:bodyPr>
          <a:lstStyle/>
          <a:p>
            <a:pPr algn="ctr"/>
            <a:r>
              <a:rPr lang="en-US" sz="2400" b="1" dirty="0">
                <a:effectLst>
                  <a:outerShdw blurRad="38100" dist="38100" dir="2700000" algn="tl">
                    <a:srgbClr val="000000">
                      <a:alpha val="43137"/>
                    </a:srgbClr>
                  </a:outerShdw>
                </a:effectLst>
              </a:rPr>
              <a:t>“The Scripture is not a constitution or code book, as envisioned by the old hermeneutic, but a love letter from God.” </a:t>
            </a:r>
          </a:p>
        </p:txBody>
      </p:sp>
      <p:sp>
        <p:nvSpPr>
          <p:cNvPr id="8" name="Text Box 8"/>
          <p:cNvSpPr txBox="1">
            <a:spLocks noChangeArrowheads="1"/>
          </p:cNvSpPr>
          <p:nvPr/>
        </p:nvSpPr>
        <p:spPr bwMode="auto">
          <a:xfrm>
            <a:off x="166687" y="252442"/>
            <a:ext cx="4419600" cy="6370975"/>
          </a:xfrm>
          <a:prstGeom prst="rect">
            <a:avLst/>
          </a:prstGeom>
          <a:solidFill>
            <a:srgbClr val="FFFFFF"/>
          </a:solidFill>
          <a:ln>
            <a:noFill/>
          </a:ln>
          <a:effectLst/>
        </p:spPr>
        <p:txBody>
          <a:bodyPr wrap="square">
            <a:spAutoFit/>
          </a:bodyPr>
          <a:lstStyle>
            <a:lvl1pPr defTabSz="288925">
              <a:defRPr>
                <a:solidFill>
                  <a:schemeClr val="tx1"/>
                </a:solidFill>
                <a:latin typeface="Arial" charset="0"/>
              </a:defRPr>
            </a:lvl1pPr>
            <a:lvl2pPr defTabSz="288925">
              <a:defRPr>
                <a:solidFill>
                  <a:schemeClr val="tx1"/>
                </a:solidFill>
                <a:latin typeface="Arial" charset="0"/>
              </a:defRPr>
            </a:lvl2pPr>
            <a:lvl3pPr defTabSz="288925">
              <a:defRPr>
                <a:solidFill>
                  <a:schemeClr val="tx1"/>
                </a:solidFill>
                <a:latin typeface="Arial" charset="0"/>
              </a:defRPr>
            </a:lvl3pPr>
            <a:lvl4pPr defTabSz="288925">
              <a:defRPr>
                <a:solidFill>
                  <a:schemeClr val="tx1"/>
                </a:solidFill>
                <a:latin typeface="Arial" charset="0"/>
              </a:defRPr>
            </a:lvl4pPr>
            <a:lvl5pPr defTabSz="288925">
              <a:defRPr>
                <a:solidFill>
                  <a:schemeClr val="tx1"/>
                </a:solidFill>
                <a:latin typeface="Arial" charset="0"/>
              </a:defRPr>
            </a:lvl5pPr>
            <a:lvl6pPr defTabSz="288925" fontAlgn="base">
              <a:spcBef>
                <a:spcPct val="0"/>
              </a:spcBef>
              <a:spcAft>
                <a:spcPct val="0"/>
              </a:spcAft>
              <a:defRPr>
                <a:solidFill>
                  <a:schemeClr val="tx1"/>
                </a:solidFill>
                <a:latin typeface="Arial" charset="0"/>
              </a:defRPr>
            </a:lvl6pPr>
            <a:lvl7pPr defTabSz="288925" fontAlgn="base">
              <a:spcBef>
                <a:spcPct val="0"/>
              </a:spcBef>
              <a:spcAft>
                <a:spcPct val="0"/>
              </a:spcAft>
              <a:defRPr>
                <a:solidFill>
                  <a:schemeClr val="tx1"/>
                </a:solidFill>
                <a:latin typeface="Arial" charset="0"/>
              </a:defRPr>
            </a:lvl7pPr>
            <a:lvl8pPr defTabSz="288925" fontAlgn="base">
              <a:spcBef>
                <a:spcPct val="0"/>
              </a:spcBef>
              <a:spcAft>
                <a:spcPct val="0"/>
              </a:spcAft>
              <a:defRPr>
                <a:solidFill>
                  <a:schemeClr val="tx1"/>
                </a:solidFill>
                <a:latin typeface="Arial" charset="0"/>
              </a:defRPr>
            </a:lvl8pPr>
            <a:lvl9pPr defTabSz="288925" fontAlgn="base">
              <a:spcBef>
                <a:spcPct val="0"/>
              </a:spcBef>
              <a:spcAft>
                <a:spcPct val="0"/>
              </a:spcAft>
              <a:defRPr>
                <a:solidFill>
                  <a:schemeClr val="tx1"/>
                </a:solidFill>
                <a:latin typeface="Arial" charset="0"/>
              </a:defRPr>
            </a:lvl9pPr>
          </a:lstStyle>
          <a:p>
            <a:pPr>
              <a:spcBef>
                <a:spcPct val="50000"/>
              </a:spcBef>
              <a:buFontTx/>
              <a:buChar char="•"/>
            </a:pPr>
            <a:r>
              <a:rPr lang="en-US" sz="2400" b="1" dirty="0" smtClean="0">
                <a:effectLst>
                  <a:outerShdw blurRad="38100" dist="38100" dir="2700000" algn="tl">
                    <a:srgbClr val="FFFFFF"/>
                  </a:outerShdw>
                </a:effectLst>
                <a:latin typeface="+mn-lt"/>
              </a:rPr>
              <a:t> </a:t>
            </a:r>
            <a:r>
              <a:rPr lang="en-US" sz="2400" b="1" dirty="0" smtClean="0">
                <a:effectLst>
                  <a:outerShdw blurRad="38100" dist="38100" dir="2700000" algn="tl">
                    <a:srgbClr val="000000">
                      <a:alpha val="43137"/>
                    </a:srgbClr>
                  </a:outerShdw>
                </a:effectLst>
                <a:latin typeface="+mn-lt"/>
              </a:rPr>
              <a:t>The Bible is a mere narrative (God’s story from creation).</a:t>
            </a:r>
            <a:endParaRPr lang="en-US" sz="2400" b="1" dirty="0">
              <a:effectLst>
                <a:outerShdw blurRad="38100" dist="38100" dir="2700000" algn="tl">
                  <a:srgbClr val="000000">
                    <a:alpha val="43137"/>
                  </a:srgbClr>
                </a:outerShdw>
              </a:effectLst>
              <a:latin typeface="+mn-lt"/>
            </a:endParaRPr>
          </a:p>
          <a:p>
            <a:pPr>
              <a:spcBef>
                <a:spcPct val="50000"/>
              </a:spcBef>
              <a:buFontTx/>
              <a:buChar char="•"/>
            </a:pPr>
            <a:r>
              <a:rPr lang="en-US" sz="2400" b="1" dirty="0">
                <a:effectLst>
                  <a:outerShdw blurRad="38100" dist="38100" dir="2700000" algn="tl">
                    <a:srgbClr val="000000">
                      <a:alpha val="43137"/>
                    </a:srgbClr>
                  </a:outerShdw>
                </a:effectLst>
                <a:latin typeface="+mn-lt"/>
              </a:rPr>
              <a:t> </a:t>
            </a:r>
            <a:r>
              <a:rPr lang="en-US" sz="2400" b="1" dirty="0" smtClean="0">
                <a:effectLst>
                  <a:outerShdw blurRad="38100" dist="38100" dir="2700000" algn="tl">
                    <a:srgbClr val="000000">
                      <a:alpha val="43137"/>
                    </a:srgbClr>
                  </a:outerShdw>
                </a:effectLst>
                <a:latin typeface="+mn-lt"/>
              </a:rPr>
              <a:t>Our </a:t>
            </a:r>
            <a:r>
              <a:rPr lang="en-US" sz="2400" b="1" dirty="0">
                <a:effectLst>
                  <a:outerShdw blurRad="38100" dist="38100" dir="2700000" algn="tl">
                    <a:srgbClr val="000000">
                      <a:alpha val="43137"/>
                    </a:srgbClr>
                  </a:outerShdw>
                </a:effectLst>
                <a:latin typeface="+mn-lt"/>
              </a:rPr>
              <a:t>narrow-minded mentality is </a:t>
            </a:r>
            <a:r>
              <a:rPr lang="en-US" sz="2400" b="1" dirty="0" smtClean="0">
                <a:effectLst>
                  <a:outerShdw blurRad="38100" dist="38100" dir="2700000" algn="tl">
                    <a:srgbClr val="000000">
                      <a:alpha val="43137"/>
                    </a:srgbClr>
                  </a:outerShdw>
                </a:effectLst>
                <a:latin typeface="+mn-lt"/>
              </a:rPr>
              <a:t>divisive. There must be a better way!</a:t>
            </a:r>
            <a:endParaRPr lang="en-US" sz="2400" b="1" dirty="0">
              <a:effectLst>
                <a:outerShdw blurRad="38100" dist="38100" dir="2700000" algn="tl">
                  <a:srgbClr val="000000">
                    <a:alpha val="43137"/>
                  </a:srgbClr>
                </a:outerShdw>
              </a:effectLst>
              <a:latin typeface="+mn-lt"/>
            </a:endParaRPr>
          </a:p>
          <a:p>
            <a:pPr>
              <a:spcBef>
                <a:spcPct val="50000"/>
              </a:spcBef>
              <a:buFontTx/>
              <a:buChar char="•"/>
            </a:pPr>
            <a:r>
              <a:rPr lang="en-US" sz="2400" b="1" dirty="0">
                <a:effectLst>
                  <a:outerShdw blurRad="38100" dist="38100" dir="2700000" algn="tl">
                    <a:srgbClr val="000000">
                      <a:alpha val="43137"/>
                    </a:srgbClr>
                  </a:outerShdw>
                </a:effectLst>
                <a:latin typeface="+mn-lt"/>
              </a:rPr>
              <a:t> </a:t>
            </a:r>
            <a:r>
              <a:rPr lang="en-US" sz="2400" b="1" dirty="0" smtClean="0">
                <a:effectLst>
                  <a:outerShdw blurRad="38100" dist="38100" dir="2700000" algn="tl">
                    <a:srgbClr val="000000">
                      <a:alpha val="43137"/>
                    </a:srgbClr>
                  </a:outerShdw>
                </a:effectLst>
                <a:latin typeface="+mn-lt"/>
              </a:rPr>
              <a:t> The </a:t>
            </a:r>
            <a:r>
              <a:rPr lang="en-US" sz="2400" b="1" dirty="0">
                <a:effectLst>
                  <a:outerShdw blurRad="38100" dist="38100" dir="2700000" algn="tl">
                    <a:srgbClr val="000000">
                      <a:alpha val="43137"/>
                    </a:srgbClr>
                  </a:outerShdw>
                </a:effectLst>
                <a:latin typeface="+mn-lt"/>
              </a:rPr>
              <a:t>Bible is meant to be a proposal not a pattern</a:t>
            </a:r>
            <a:r>
              <a:rPr lang="en-US" sz="2400" b="1" dirty="0" smtClean="0">
                <a:effectLst>
                  <a:outerShdw blurRad="38100" dist="38100" dir="2700000" algn="tl">
                    <a:srgbClr val="000000">
                      <a:alpha val="43137"/>
                    </a:srgbClr>
                  </a:outerShdw>
                </a:effectLst>
                <a:latin typeface="+mn-lt"/>
              </a:rPr>
              <a:t>.</a:t>
            </a:r>
            <a:endParaRPr lang="en-US" sz="2400" b="1" dirty="0">
              <a:effectLst>
                <a:outerShdw blurRad="38100" dist="38100" dir="2700000" algn="tl">
                  <a:srgbClr val="000000">
                    <a:alpha val="43137"/>
                  </a:srgbClr>
                </a:outerShdw>
              </a:effectLst>
              <a:latin typeface="+mn-lt"/>
            </a:endParaRPr>
          </a:p>
          <a:p>
            <a:pPr>
              <a:spcBef>
                <a:spcPct val="50000"/>
              </a:spcBef>
              <a:buFontTx/>
              <a:buChar char="•"/>
            </a:pPr>
            <a:r>
              <a:rPr lang="en-US" sz="2400" b="1" dirty="0">
                <a:effectLst>
                  <a:outerShdw blurRad="38100" dist="38100" dir="2700000" algn="tl">
                    <a:srgbClr val="000000">
                      <a:alpha val="43137"/>
                    </a:srgbClr>
                  </a:outerShdw>
                </a:effectLst>
                <a:latin typeface="+mn-lt"/>
              </a:rPr>
              <a:t> </a:t>
            </a:r>
            <a:r>
              <a:rPr lang="en-US" sz="2400" b="1" dirty="0" smtClean="0">
                <a:effectLst>
                  <a:outerShdw blurRad="38100" dist="38100" dir="2700000" algn="tl">
                    <a:srgbClr val="000000">
                      <a:alpha val="43137"/>
                    </a:srgbClr>
                  </a:outerShdw>
                </a:effectLst>
                <a:latin typeface="+mn-lt"/>
              </a:rPr>
              <a:t>“It is uniformly assumed among those inclined to legalism that he (Jesus) exercises his authority through </a:t>
            </a:r>
            <a:r>
              <a:rPr lang="en-US" sz="2400" b="1" dirty="0">
                <a:effectLst>
                  <a:outerShdw blurRad="38100" dist="38100" dir="2700000" algn="tl">
                    <a:srgbClr val="000000">
                      <a:alpha val="43137"/>
                    </a:srgbClr>
                  </a:outerShdw>
                </a:effectLst>
                <a:latin typeface="+mn-lt"/>
              </a:rPr>
              <a:t>divine fiat (an authoritative </a:t>
            </a:r>
            <a:r>
              <a:rPr lang="en-US" sz="2400" b="1" dirty="0" smtClean="0">
                <a:effectLst>
                  <a:outerShdw blurRad="38100" dist="38100" dir="2700000" algn="tl">
                    <a:srgbClr val="000000">
                      <a:alpha val="43137"/>
                    </a:srgbClr>
                  </a:outerShdw>
                </a:effectLst>
                <a:latin typeface="+mn-lt"/>
              </a:rPr>
              <a:t>determination: dictate, decree).”</a:t>
            </a:r>
          </a:p>
          <a:p>
            <a:pPr>
              <a:spcBef>
                <a:spcPct val="50000"/>
              </a:spcBef>
              <a:buFontTx/>
              <a:buChar char="•"/>
            </a:pPr>
            <a:r>
              <a:rPr lang="en-US" sz="2400" b="1" dirty="0" smtClean="0">
                <a:effectLst>
                  <a:outerShdw blurRad="38100" dist="38100" dir="2700000" algn="tl">
                    <a:srgbClr val="000000">
                      <a:alpha val="43137"/>
                    </a:srgbClr>
                  </a:outerShdw>
                </a:effectLst>
                <a:latin typeface="+mn-lt"/>
              </a:rPr>
              <a:t>The only “Law</a:t>
            </a:r>
            <a:r>
              <a:rPr lang="en-US" sz="2400" b="1" dirty="0">
                <a:effectLst>
                  <a:outerShdw blurRad="38100" dist="38100" dir="2700000" algn="tl">
                    <a:srgbClr val="000000">
                      <a:alpha val="43137"/>
                    </a:srgbClr>
                  </a:outerShdw>
                </a:effectLst>
                <a:latin typeface="+mn-lt"/>
              </a:rPr>
              <a:t>” is the Law of Love (</a:t>
            </a:r>
            <a:r>
              <a:rPr lang="en-US" sz="2400" b="1" dirty="0" smtClean="0">
                <a:effectLst>
                  <a:outerShdw blurRad="38100" dist="38100" dir="2700000" algn="tl">
                    <a:srgbClr val="000000">
                      <a:alpha val="43137"/>
                    </a:srgbClr>
                  </a:outerShdw>
                </a:effectLst>
                <a:latin typeface="+mn-lt"/>
              </a:rPr>
              <a:t>Matt 22:36-40</a:t>
            </a:r>
            <a:r>
              <a:rPr lang="en-US" sz="2400" b="1" dirty="0">
                <a:effectLst>
                  <a:outerShdw blurRad="38100" dist="38100" dir="2700000" algn="tl">
                    <a:srgbClr val="000000">
                      <a:alpha val="43137"/>
                    </a:srgbClr>
                  </a:outerShdw>
                </a:effectLst>
                <a:latin typeface="+mn-lt"/>
              </a:rPr>
              <a:t>; </a:t>
            </a:r>
            <a:r>
              <a:rPr lang="en-US" sz="2400" b="1" dirty="0" smtClean="0">
                <a:effectLst>
                  <a:outerShdw blurRad="38100" dist="38100" dir="2700000" algn="tl">
                    <a:srgbClr val="000000">
                      <a:alpha val="43137"/>
                    </a:srgbClr>
                  </a:outerShdw>
                </a:effectLst>
                <a:latin typeface="+mn-lt"/>
              </a:rPr>
              <a:t>Rom 13:8).</a:t>
            </a:r>
            <a:endParaRPr lang="en-US" sz="2400" b="1" dirty="0">
              <a:effectLst>
                <a:outerShdw blurRad="38100" dist="38100" dir="2700000" algn="tl">
                  <a:srgbClr val="000000">
                    <a:alpha val="43137"/>
                  </a:srgbClr>
                </a:outerShdw>
              </a:effectLst>
              <a:latin typeface="+mn-lt"/>
            </a:endParaRPr>
          </a:p>
        </p:txBody>
      </p:sp>
      <p:sp>
        <p:nvSpPr>
          <p:cNvPr id="10" name="TextBox 9"/>
          <p:cNvSpPr txBox="1"/>
          <p:nvPr/>
        </p:nvSpPr>
        <p:spPr>
          <a:xfrm>
            <a:off x="4821975" y="3352800"/>
            <a:ext cx="4185423" cy="1938992"/>
          </a:xfrm>
          <a:prstGeom prst="rect">
            <a:avLst/>
          </a:prstGeom>
          <a:solidFill>
            <a:srgbClr val="FFFFFF"/>
          </a:solidFill>
        </p:spPr>
        <p:txBody>
          <a:bodyPr wrap="square" rtlCol="0">
            <a:spAutoFit/>
          </a:bodyPr>
          <a:lstStyle/>
          <a:p>
            <a:pPr algn="ctr"/>
            <a:r>
              <a:rPr lang="en-US" sz="2400" b="1" dirty="0" smtClean="0">
                <a:effectLst>
                  <a:outerShdw blurRad="38100" dist="38100" dir="2700000" algn="tl">
                    <a:srgbClr val="000000">
                      <a:alpha val="43137"/>
                    </a:srgbClr>
                  </a:outerShdw>
                </a:effectLst>
              </a:rPr>
              <a:t>“Colossians 3:17 is another passage appealed to maintaining that we must be obedient to the commands of Christ in all things.”</a:t>
            </a:r>
            <a:endParaRPr lang="en-US" sz="2400" b="1" dirty="0">
              <a:effectLst>
                <a:outerShdw blurRad="38100" dist="38100" dir="2700000" algn="tl">
                  <a:srgbClr val="000000">
                    <a:alpha val="43137"/>
                  </a:srgbClr>
                </a:outerShdw>
              </a:effectLst>
            </a:endParaRPr>
          </a:p>
        </p:txBody>
      </p:sp>
      <p:sp>
        <p:nvSpPr>
          <p:cNvPr id="7" name="Rounded Rectangle 6"/>
          <p:cNvSpPr/>
          <p:nvPr/>
        </p:nvSpPr>
        <p:spPr>
          <a:xfrm>
            <a:off x="7181440" y="4114800"/>
            <a:ext cx="1258120" cy="4572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718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up)">
                                      <p:cBhvr>
                                        <p:cTn id="7" dur="2000"/>
                                        <p:tgtEl>
                                          <p:spTgt spid="2">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2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2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2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20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3000"/>
                                        <p:tgtEl>
                                          <p:spTgt spid="9"/>
                                        </p:tgtEl>
                                      </p:cBhvr>
                                    </p:animEffect>
                                  </p:childTnLst>
                                </p:cTn>
                              </p:par>
                            </p:childTnLst>
                          </p:cTn>
                        </p:par>
                        <p:par>
                          <p:cTn id="32" fill="hold">
                            <p:stCondLst>
                              <p:cond delay="3000"/>
                            </p:stCondLst>
                            <p:childTnLst>
                              <p:par>
                                <p:cTn id="33" presetID="47"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anim calcmode="lin" valueType="num">
                                      <p:cBhvr>
                                        <p:cTn id="36" dur="2000" fill="hold"/>
                                        <p:tgtEl>
                                          <p:spTgt spid="3"/>
                                        </p:tgtEl>
                                        <p:attrNameLst>
                                          <p:attrName>ppt_x</p:attrName>
                                        </p:attrNameLst>
                                      </p:cBhvr>
                                      <p:tavLst>
                                        <p:tav tm="0">
                                          <p:val>
                                            <p:strVal val="#ppt_x"/>
                                          </p:val>
                                        </p:tav>
                                        <p:tav tm="100000">
                                          <p:val>
                                            <p:strVal val="#ppt_x"/>
                                          </p:val>
                                        </p:tav>
                                      </p:tavLst>
                                    </p:anim>
                                    <p:anim calcmode="lin" valueType="num">
                                      <p:cBhvr>
                                        <p:cTn id="37"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3"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heel(3)">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xit" presetSubtype="3" fill="hold" grpId="1" nodeType="clickEffect">
                                  <p:stCondLst>
                                    <p:cond delay="0"/>
                                  </p:stCondLst>
                                  <p:childTnLst>
                                    <p:animEffect transition="out" filter="wheel(3)">
                                      <p:cBhvr>
                                        <p:cTn id="46" dur="2000"/>
                                        <p:tgtEl>
                                          <p:spTgt spid="4"/>
                                        </p:tgtEl>
                                      </p:cBhvr>
                                    </p:animEffect>
                                    <p:set>
                                      <p:cBhvr>
                                        <p:cTn id="47" dur="1" fill="hold">
                                          <p:stCondLst>
                                            <p:cond delay="1999"/>
                                          </p:stCondLst>
                                        </p:cTn>
                                        <p:tgtEl>
                                          <p:spTgt spid="4"/>
                                        </p:tgtEl>
                                        <p:attrNameLst>
                                          <p:attrName>style.visibility</p:attrName>
                                        </p:attrNameLst>
                                      </p:cBhvr>
                                      <p:to>
                                        <p:strVal val="hidden"/>
                                      </p:to>
                                    </p:set>
                                  </p:childTnLst>
                                </p:cTn>
                              </p:par>
                              <p:par>
                                <p:cTn id="48" presetID="21" presetClass="entr" presetSubtype="3"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heel(3)">
                                      <p:cBhvr>
                                        <p:cTn id="50" dur="2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xit" presetSubtype="3" fill="hold" grpId="1" nodeType="clickEffect">
                                  <p:stCondLst>
                                    <p:cond delay="0"/>
                                  </p:stCondLst>
                                  <p:childTnLst>
                                    <p:animEffect transition="out" filter="wheel(3)">
                                      <p:cBhvr>
                                        <p:cTn id="54" dur="2000"/>
                                        <p:tgtEl>
                                          <p:spTgt spid="5"/>
                                        </p:tgtEl>
                                      </p:cBhvr>
                                    </p:animEffect>
                                    <p:set>
                                      <p:cBhvr>
                                        <p:cTn id="55" dur="1" fill="hold">
                                          <p:stCondLst>
                                            <p:cond delay="1999"/>
                                          </p:stCondLst>
                                        </p:cTn>
                                        <p:tgtEl>
                                          <p:spTgt spid="5"/>
                                        </p:tgtEl>
                                        <p:attrNameLst>
                                          <p:attrName>style.visibility</p:attrName>
                                        </p:attrNameLst>
                                      </p:cBhvr>
                                      <p:to>
                                        <p:strVal val="hidden"/>
                                      </p:to>
                                    </p:set>
                                  </p:childTnLst>
                                </p:cTn>
                              </p:par>
                              <p:par>
                                <p:cTn id="56" presetID="21" presetClass="entr" presetSubtype="3"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heel(3)">
                                      <p:cBhvr>
                                        <p:cTn id="58" dur="20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xit" presetSubtype="3" fill="hold" grpId="1" nodeType="clickEffect">
                                  <p:stCondLst>
                                    <p:cond delay="0"/>
                                  </p:stCondLst>
                                  <p:childTnLst>
                                    <p:animEffect transition="out" filter="wheel(3)">
                                      <p:cBhvr>
                                        <p:cTn id="62" dur="2000"/>
                                        <p:tgtEl>
                                          <p:spTgt spid="6"/>
                                        </p:tgtEl>
                                      </p:cBhvr>
                                    </p:animEffect>
                                    <p:set>
                                      <p:cBhvr>
                                        <p:cTn id="63" dur="1" fill="hold">
                                          <p:stCondLst>
                                            <p:cond delay="1999"/>
                                          </p:stCondLst>
                                        </p:cTn>
                                        <p:tgtEl>
                                          <p:spTgt spid="6"/>
                                        </p:tgtEl>
                                        <p:attrNameLst>
                                          <p:attrName>style.visibility</p:attrName>
                                        </p:attrNameLst>
                                      </p:cBhvr>
                                      <p:to>
                                        <p:strVal val="hidden"/>
                                      </p:to>
                                    </p:set>
                                  </p:childTnLst>
                                </p:cTn>
                              </p:par>
                              <p:par>
                                <p:cTn id="64" presetID="21" presetClass="entr" presetSubtype="3"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heel(3)">
                                      <p:cBhvr>
                                        <p:cTn id="66" dur="20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heel(3)">
                                      <p:cBhvr>
                                        <p:cTn id="71" dur="20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circle(in)">
                                      <p:cBhvr>
                                        <p:cTn id="7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P spid="3" grpId="0"/>
      <p:bldP spid="4" grpId="0" animBg="1"/>
      <p:bldP spid="4" grpId="1" animBg="1"/>
      <p:bldP spid="5" grpId="0" animBg="1"/>
      <p:bldP spid="5" grpId="1" animBg="1"/>
      <p:bldP spid="6" grpId="0" animBg="1"/>
      <p:bldP spid="6" grpId="1" animBg="1"/>
      <p:bldP spid="8" grpId="0" animBg="1"/>
      <p:bldP spid="10"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6172200" y="3124200"/>
            <a:ext cx="2133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114800" y="1676400"/>
            <a:ext cx="3657600" cy="457200"/>
          </a:xfrm>
          <a:prstGeom prst="roundRect">
            <a:avLst/>
          </a:prstGeom>
          <a:noFill/>
          <a:ln w="28575">
            <a:solidFill>
              <a:srgbClr val="FFF12E"/>
            </a:solidFill>
          </a:ln>
          <a:effectLst>
            <a:glow rad="228600">
              <a:srgbClr val="FFF12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600700" y="3505200"/>
            <a:ext cx="3276600" cy="2819400"/>
            <a:chOff x="5638800" y="3505200"/>
            <a:chExt cx="3276600" cy="2819400"/>
          </a:xfrm>
        </p:grpSpPr>
        <p:sp>
          <p:nvSpPr>
            <p:cNvPr id="12" name="Line Callout 1 11"/>
            <p:cNvSpPr/>
            <p:nvPr/>
          </p:nvSpPr>
          <p:spPr>
            <a:xfrm>
              <a:off x="5638800" y="3505200"/>
              <a:ext cx="3276600" cy="2819400"/>
            </a:xfrm>
            <a:prstGeom prst="borderCallout1">
              <a:avLst>
                <a:gd name="adj1" fmla="val 88230"/>
                <a:gd name="adj2" fmla="val -112"/>
                <a:gd name="adj3" fmla="val 3634"/>
                <a:gd name="adj4" fmla="val -172"/>
              </a:avLst>
            </a:prstGeom>
            <a:noFill/>
            <a:ln w="76200">
              <a:solidFill>
                <a:srgbClr val="9B3734"/>
              </a:solidFill>
            </a:ln>
            <a:effectLst>
              <a:glow rad="228600">
                <a:srgbClr val="FFF12E">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rgbClr val="9B3734"/>
                </a:solidFill>
                <a:effectLst>
                  <a:outerShdw blurRad="38100" dist="38100" dir="2700000" algn="tl">
                    <a:srgbClr val="000000">
                      <a:alpha val="43137"/>
                    </a:srgbClr>
                  </a:outerShdw>
                </a:effectLst>
                <a:latin typeface="Monotype Corsiva" pitchFamily="66" charset="0"/>
              </a:endParaRPr>
            </a:p>
            <a:p>
              <a:pPr algn="ctr"/>
              <a:r>
                <a:rPr lang="en-US" sz="3200" b="1" dirty="0" smtClean="0">
                  <a:solidFill>
                    <a:srgbClr val="9B3734"/>
                  </a:solidFill>
                  <a:effectLst>
                    <a:outerShdw blurRad="38100" dist="38100" dir="2700000" algn="tl">
                      <a:srgbClr val="000000">
                        <a:alpha val="43137"/>
                      </a:srgbClr>
                    </a:outerShdw>
                  </a:effectLst>
                  <a:latin typeface="Monotype Corsiva" pitchFamily="66" charset="0"/>
                </a:rPr>
                <a:t>What does “in the name of the Lord Jesus” mean </a:t>
              </a:r>
              <a:r>
                <a:rPr lang="en-US" sz="3600" b="1" i="1" dirty="0" smtClean="0">
                  <a:solidFill>
                    <a:srgbClr val="9B3734"/>
                  </a:solidFill>
                  <a:effectLst>
                    <a:outerShdw blurRad="38100" dist="38100" dir="2700000" algn="tl">
                      <a:srgbClr val="000000">
                        <a:alpha val="43137"/>
                      </a:srgbClr>
                    </a:outerShdw>
                  </a:effectLst>
                  <a:latin typeface="Arial Rounded MT Bold" pitchFamily="34" charset="0"/>
                </a:rPr>
                <a:t>?</a:t>
              </a:r>
              <a:endParaRPr lang="en-US" sz="3200" b="1" i="1" dirty="0" smtClean="0">
                <a:solidFill>
                  <a:srgbClr val="9B3734"/>
                </a:solidFill>
                <a:effectLst>
                  <a:outerShdw blurRad="38100" dist="38100" dir="2700000" algn="tl">
                    <a:srgbClr val="000000">
                      <a:alpha val="43137"/>
                    </a:srgbClr>
                  </a:outerShdw>
                </a:effectLst>
                <a:latin typeface="Arial Rounded MT Bold" pitchFamily="34" charset="0"/>
              </a:endParaRPr>
            </a:p>
            <a:p>
              <a:pPr algn="ctr"/>
              <a:endParaRPr lang="en-US" sz="3200" b="1" dirty="0">
                <a:solidFill>
                  <a:srgbClr val="9B3734"/>
                </a:solidFill>
                <a:effectLst>
                  <a:outerShdw blurRad="38100" dist="38100" dir="2700000" algn="tl">
                    <a:srgbClr val="000000">
                      <a:alpha val="43137"/>
                    </a:srgbClr>
                  </a:outerShdw>
                </a:effectLst>
                <a:latin typeface="Monotype Corsiva" pitchFamily="66" charset="0"/>
              </a:endParaRPr>
            </a:p>
            <a:p>
              <a:pPr algn="ctr"/>
              <a:endParaRPr lang="en-US" sz="3200" b="1" dirty="0" smtClean="0">
                <a:solidFill>
                  <a:srgbClr val="9B3734"/>
                </a:solidFill>
                <a:effectLst>
                  <a:outerShdw blurRad="38100" dist="38100" dir="2700000" algn="tl">
                    <a:srgbClr val="000000">
                      <a:alpha val="43137"/>
                    </a:srgbClr>
                  </a:outerShdw>
                </a:effectLst>
                <a:latin typeface="Monotype Corsiva" pitchFamily="66" charset="0"/>
              </a:endParaRPr>
            </a:p>
            <a:p>
              <a:pPr algn="ctr"/>
              <a:endParaRPr lang="en-US" sz="3200" b="1" dirty="0">
                <a:solidFill>
                  <a:srgbClr val="9B3734"/>
                </a:solidFill>
                <a:effectLst>
                  <a:outerShdw blurRad="38100" dist="38100" dir="2700000" algn="tl">
                    <a:srgbClr val="000000">
                      <a:alpha val="43137"/>
                    </a:srgbClr>
                  </a:outerShdw>
                </a:effectLst>
                <a:latin typeface="Monotype Corsiva" pitchFamily="66" charset="0"/>
              </a:endParaRPr>
            </a:p>
          </p:txBody>
        </p:sp>
        <p:pic>
          <p:nvPicPr>
            <p:cNvPr id="14" name="Picture 2" descr="http://leadershipfreak.files.wordpress.com/2010/03/question-marks.jpg"/>
            <p:cNvPicPr>
              <a:picLocks noChangeAspect="1" noChangeArrowheads="1"/>
            </p:cNvPicPr>
            <p:nvPr/>
          </p:nvPicPr>
          <p:blipFill>
            <a:blip r:embed="rId4" cstate="print">
              <a:clrChange>
                <a:clrFrom>
                  <a:srgbClr val="FCFCFC"/>
                </a:clrFrom>
                <a:clrTo>
                  <a:srgbClr val="FCFCFC">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6092" y="5181600"/>
              <a:ext cx="1340602" cy="100694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0" y="0"/>
            <a:ext cx="9144000" cy="683264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“However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there are other ways of looking at the phrase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name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than having to do with things commanded. One commentary refers this to as coming under what he calls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‘God’s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Pattern for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Worship’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and refers to 1 Chronicles 16:29</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‘Ascribe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to the Lord the glory due his name</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bring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 offering and come before him</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Worship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Lord in the splendor of holiness</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(Reformation Study Bible/Other resources/BibleGateway.com</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“Another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source comments on Colossians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3:17, ‘Begin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with him, and end with him; invoke his name, and pray for his direction and support, in all that ye do; and thus every work will be crowned with all requisite success. Doing every thing in the name of God, and referring every thing to his glory, is as rational as it is pious</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(Adam Clarke, </a:t>
            </a:r>
            <a:r>
              <a:rPr lang="en-US" sz="2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eSword</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“This is a sort of Golden Rule for Christians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name of the Lord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Jesus . . . ,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 the spirit of the Lord</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(Robertson's Word Pictures, </a:t>
            </a:r>
            <a:r>
              <a:rPr lang="en-US" sz="2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eSword</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name, as in the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Lord’s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Prayer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(‘Hallowed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be thy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name’),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is the expression of the sum total of the divine Being: not his designation as God or Lord, but the formula in which all his attributes and characteristics are summed up. It is equivalent to his person</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(Vincent's Word Studies on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‘name’ </a:t>
            </a:r>
            <a:r>
              <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 Matt. 28:19; </a:t>
            </a:r>
            <a:r>
              <a:rPr lang="en-US" sz="2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eSword</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457200" y="533399"/>
            <a:ext cx="8229600" cy="954107"/>
          </a:xfrm>
          <a:prstGeom prst="rect">
            <a:avLst/>
          </a:prstGeom>
          <a:solidFill>
            <a:schemeClr val="tx1"/>
          </a:solidFill>
          <a:ln>
            <a:solidFill>
              <a:srgbClr val="FFFF00"/>
            </a:solidFill>
          </a:ln>
          <a:effectLst>
            <a:glow rad="228600">
              <a:srgbClr val="FFFF00">
                <a:alpha val="40000"/>
              </a:srgbClr>
            </a:glow>
          </a:effectLst>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Nothing to do with obeying commands, just respect the Name of Jesus when you worship!</a:t>
            </a:r>
            <a:endPar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146824" y="2408575"/>
            <a:ext cx="8839200" cy="954107"/>
          </a:xfrm>
          <a:prstGeom prst="rect">
            <a:avLst/>
          </a:prstGeom>
          <a:solidFill>
            <a:schemeClr val="tx1"/>
          </a:solidFill>
          <a:ln>
            <a:solidFill>
              <a:srgbClr val="FFFF00"/>
            </a:solidFill>
          </a:ln>
          <a:effectLst>
            <a:glow rad="228600">
              <a:srgbClr val="FFFF00">
                <a:alpha val="40000"/>
              </a:srgbClr>
            </a:glow>
          </a:effectLst>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No matter what you “do” every work will be crowned with glory because you invoke his Name.</a:t>
            </a:r>
            <a:endPar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a:off x="673719" y="3994966"/>
            <a:ext cx="7785409" cy="523220"/>
          </a:xfrm>
          <a:prstGeom prst="rect">
            <a:avLst/>
          </a:prstGeom>
          <a:solidFill>
            <a:schemeClr val="tx1"/>
          </a:solidFill>
          <a:ln>
            <a:solidFill>
              <a:srgbClr val="FFFF00"/>
            </a:solidFill>
          </a:ln>
          <a:effectLst>
            <a:glow rad="228600">
              <a:srgbClr val="FFFF00">
                <a:alpha val="40000"/>
              </a:srgbClr>
            </a:glow>
          </a:effectLst>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It isn’t the letter but the spirit of the law.</a:t>
            </a:r>
            <a:endPar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152400" y="5105400"/>
            <a:ext cx="8839200" cy="954107"/>
          </a:xfrm>
          <a:prstGeom prst="rect">
            <a:avLst/>
          </a:prstGeom>
          <a:solidFill>
            <a:schemeClr val="tx1"/>
          </a:solidFill>
          <a:ln>
            <a:solidFill>
              <a:srgbClr val="FFFF00"/>
            </a:solidFill>
          </a:ln>
          <a:effectLst>
            <a:glow rad="228600">
              <a:srgbClr val="FFFF00">
                <a:alpha val="40000"/>
              </a:srgbClr>
            </a:glow>
          </a:effectLst>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“Name” doesn’t mean His ruling authority as Lord but rather just sums up his characteristics.</a:t>
            </a:r>
            <a:endPar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572234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2000"/>
                                        <p:tgtEl>
                                          <p:spTgt spid="18"/>
                                        </p:tgtEl>
                                        <p:attrNameLst>
                                          <p:attrName>ppt_w</p:attrName>
                                        </p:attrNameLst>
                                      </p:cBhvr>
                                      <p:tavLst>
                                        <p:tav tm="0">
                                          <p:val>
                                            <p:strVal val="ppt_w"/>
                                          </p:val>
                                        </p:tav>
                                        <p:tav tm="100000">
                                          <p:val>
                                            <p:fltVal val="0"/>
                                          </p:val>
                                        </p:tav>
                                      </p:tavLst>
                                    </p:anim>
                                    <p:anim calcmode="lin" valueType="num">
                                      <p:cBhvr>
                                        <p:cTn id="7" dur="2000"/>
                                        <p:tgtEl>
                                          <p:spTgt spid="18"/>
                                        </p:tgtEl>
                                        <p:attrNameLst>
                                          <p:attrName>ppt_h</p:attrName>
                                        </p:attrNameLst>
                                      </p:cBhvr>
                                      <p:tavLst>
                                        <p:tav tm="0">
                                          <p:val>
                                            <p:strVal val="ppt_h"/>
                                          </p:val>
                                        </p:tav>
                                        <p:tav tm="100000">
                                          <p:val>
                                            <p:fltVal val="0"/>
                                          </p:val>
                                        </p:tav>
                                      </p:tavLst>
                                    </p:anim>
                                    <p:anim calcmode="lin" valueType="num">
                                      <p:cBhvr>
                                        <p:cTn id="8" dur="2000"/>
                                        <p:tgtEl>
                                          <p:spTgt spid="18"/>
                                        </p:tgtEl>
                                        <p:attrNameLst>
                                          <p:attrName>style.rotation</p:attrName>
                                        </p:attrNameLst>
                                      </p:cBhvr>
                                      <p:tavLst>
                                        <p:tav tm="0">
                                          <p:val>
                                            <p:fltVal val="0"/>
                                          </p:val>
                                        </p:tav>
                                        <p:tav tm="100000">
                                          <p:val>
                                            <p:fltVal val="90"/>
                                          </p:val>
                                        </p:tav>
                                      </p:tavLst>
                                    </p:anim>
                                    <p:animEffect transition="out" filter="fade">
                                      <p:cBhvr>
                                        <p:cTn id="9" dur="2000"/>
                                        <p:tgtEl>
                                          <p:spTgt spid="18"/>
                                        </p:tgtEl>
                                      </p:cBhvr>
                                    </p:animEffect>
                                    <p:set>
                                      <p:cBhvr>
                                        <p:cTn id="10" dur="1" fill="hold">
                                          <p:stCondLst>
                                            <p:cond delay="1999"/>
                                          </p:stCondLst>
                                        </p:cTn>
                                        <p:tgtEl>
                                          <p:spTgt spid="18"/>
                                        </p:tgtEl>
                                        <p:attrNameLst>
                                          <p:attrName>style.visibility</p:attrName>
                                        </p:attrNameLst>
                                      </p:cBhvr>
                                      <p:to>
                                        <p:strVal val="hidden"/>
                                      </p:to>
                                    </p:se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Effect transition="in" filter="wipe(left)">
                                      <p:cBhvr>
                                        <p:cTn id="14" dur="2000"/>
                                        <p:tgtEl>
                                          <p:spTgt spid="2">
                                            <p:bg/>
                                          </p:spTgt>
                                        </p:tgtEl>
                                      </p:cBhvr>
                                    </p:animEffect>
                                  </p:childTnLst>
                                </p:cTn>
                              </p:par>
                            </p:childTnLst>
                          </p:cTn>
                        </p:par>
                        <p:par>
                          <p:cTn id="15" fill="hold">
                            <p:stCondLst>
                              <p:cond delay="4000"/>
                            </p:stCondLst>
                            <p:childTnLst>
                              <p:par>
                                <p:cTn id="16" presetID="22" presetClass="entr" presetSubtype="1" fill="hold" grpId="0"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up)">
                                      <p:cBhvr>
                                        <p:cTn id="18" dur="2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fltVal val="0"/>
                                          </p:val>
                                        </p:tav>
                                        <p:tav tm="100000">
                                          <p:val>
                                            <p:strVal val="#ppt_w"/>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animEffect transition="in" filter="fade">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up)">
                                      <p:cBhvr>
                                        <p:cTn id="30" dur="20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000" fill="hold"/>
                                        <p:tgtEl>
                                          <p:spTgt spid="10"/>
                                        </p:tgtEl>
                                        <p:attrNameLst>
                                          <p:attrName>ppt_w</p:attrName>
                                        </p:attrNameLst>
                                      </p:cBhvr>
                                      <p:tavLst>
                                        <p:tav tm="0">
                                          <p:val>
                                            <p:fltVal val="0"/>
                                          </p:val>
                                        </p:tav>
                                        <p:tav tm="100000">
                                          <p:val>
                                            <p:strVal val="#ppt_w"/>
                                          </p:val>
                                        </p:tav>
                                      </p:tavLst>
                                    </p:anim>
                                    <p:anim calcmode="lin" valueType="num">
                                      <p:cBhvr>
                                        <p:cTn id="36" dur="2000" fill="hold"/>
                                        <p:tgtEl>
                                          <p:spTgt spid="10"/>
                                        </p:tgtEl>
                                        <p:attrNameLst>
                                          <p:attrName>ppt_h</p:attrName>
                                        </p:attrNameLst>
                                      </p:cBhvr>
                                      <p:tavLst>
                                        <p:tav tm="0">
                                          <p:val>
                                            <p:fltVal val="0"/>
                                          </p:val>
                                        </p:tav>
                                        <p:tav tm="100000">
                                          <p:val>
                                            <p:strVal val="#ppt_h"/>
                                          </p:val>
                                        </p:tav>
                                      </p:tavLst>
                                    </p:anim>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wipe(up)">
                                      <p:cBhvr>
                                        <p:cTn id="42" dur="2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2000" fill="hold"/>
                                        <p:tgtEl>
                                          <p:spTgt spid="13"/>
                                        </p:tgtEl>
                                        <p:attrNameLst>
                                          <p:attrName>ppt_w</p:attrName>
                                        </p:attrNameLst>
                                      </p:cBhvr>
                                      <p:tavLst>
                                        <p:tav tm="0">
                                          <p:val>
                                            <p:fltVal val="0"/>
                                          </p:val>
                                        </p:tav>
                                        <p:tav tm="100000">
                                          <p:val>
                                            <p:strVal val="#ppt_w"/>
                                          </p:val>
                                        </p:tav>
                                      </p:tavLst>
                                    </p:anim>
                                    <p:anim calcmode="lin" valueType="num">
                                      <p:cBhvr>
                                        <p:cTn id="48" dur="2000" fill="hold"/>
                                        <p:tgtEl>
                                          <p:spTgt spid="13"/>
                                        </p:tgtEl>
                                        <p:attrNameLst>
                                          <p:attrName>ppt_h</p:attrName>
                                        </p:attrNameLst>
                                      </p:cBhvr>
                                      <p:tavLst>
                                        <p:tav tm="0">
                                          <p:val>
                                            <p:fltVal val="0"/>
                                          </p:val>
                                        </p:tav>
                                        <p:tav tm="100000">
                                          <p:val>
                                            <p:strVal val="#ppt_h"/>
                                          </p:val>
                                        </p:tav>
                                      </p:tavLst>
                                    </p:anim>
                                    <p:animEffect transition="in" filter="fade">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wipe(up)">
                                      <p:cBhvr>
                                        <p:cTn id="54" dur="2000"/>
                                        <p:tgtEl>
                                          <p:spTgt spid="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2000" fill="hold"/>
                                        <p:tgtEl>
                                          <p:spTgt spid="15"/>
                                        </p:tgtEl>
                                        <p:attrNameLst>
                                          <p:attrName>ppt_w</p:attrName>
                                        </p:attrNameLst>
                                      </p:cBhvr>
                                      <p:tavLst>
                                        <p:tav tm="0">
                                          <p:val>
                                            <p:fltVal val="0"/>
                                          </p:val>
                                        </p:tav>
                                        <p:tav tm="100000">
                                          <p:val>
                                            <p:strVal val="#ppt_w"/>
                                          </p:val>
                                        </p:tav>
                                      </p:tavLst>
                                    </p:anim>
                                    <p:anim calcmode="lin" valueType="num">
                                      <p:cBhvr>
                                        <p:cTn id="60" dur="2000" fill="hold"/>
                                        <p:tgtEl>
                                          <p:spTgt spid="15"/>
                                        </p:tgtEl>
                                        <p:attrNameLst>
                                          <p:attrName>ppt_h</p:attrName>
                                        </p:attrNameLst>
                                      </p:cBhvr>
                                      <p:tavLst>
                                        <p:tav tm="0">
                                          <p:val>
                                            <p:fltVal val="0"/>
                                          </p:val>
                                        </p:tav>
                                        <p:tav tm="100000">
                                          <p:val>
                                            <p:strVal val="#ppt_h"/>
                                          </p:val>
                                        </p:tav>
                                      </p:tavLst>
                                    </p:anim>
                                    <p:animEffect transition="in" filter="fade">
                                      <p:cBhvr>
                                        <p:cTn id="6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P spid="3" grpId="0" animBg="1"/>
      <p:bldP spid="10"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408878" y="0"/>
            <a:ext cx="8735122" cy="6477000"/>
          </a:xfrm>
          <a:prstGeom prst="round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5"/>
          <p:cNvSpPr txBox="1">
            <a:spLocks noChangeArrowheads="1"/>
          </p:cNvSpPr>
          <p:nvPr/>
        </p:nvSpPr>
        <p:spPr bwMode="auto">
          <a:xfrm>
            <a:off x="5576" y="0"/>
            <a:ext cx="9138424"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AutoNum type="arabicPeriod"/>
            </a:pPr>
            <a:r>
              <a:rPr lang="en-US" sz="2800" b="1" dirty="0">
                <a:solidFill>
                  <a:schemeClr val="bg1"/>
                </a:solidFill>
              </a:rPr>
              <a:t>Singing </a:t>
            </a:r>
            <a:r>
              <a:rPr lang="en-US" sz="2800" b="1" dirty="0" smtClean="0">
                <a:solidFill>
                  <a:schemeClr val="bg1"/>
                </a:solidFill>
              </a:rPr>
              <a:t>with or without </a:t>
            </a:r>
            <a:r>
              <a:rPr lang="en-US" sz="2800" b="1" dirty="0">
                <a:solidFill>
                  <a:schemeClr val="bg1"/>
                </a:solidFill>
              </a:rPr>
              <a:t>Instruments of </a:t>
            </a:r>
            <a:r>
              <a:rPr lang="en-US" sz="2800" b="1" dirty="0" smtClean="0">
                <a:solidFill>
                  <a:schemeClr val="bg1"/>
                </a:solidFill>
              </a:rPr>
              <a:t>Music is permitted.</a:t>
            </a:r>
            <a:endParaRPr lang="en-US" sz="2800" b="1" dirty="0">
              <a:solidFill>
                <a:schemeClr val="bg1"/>
              </a:solidFill>
            </a:endParaRPr>
          </a:p>
          <a:p>
            <a:pPr>
              <a:spcBef>
                <a:spcPct val="50000"/>
              </a:spcBef>
              <a:buFontTx/>
              <a:buAutoNum type="arabicPeriod"/>
            </a:pPr>
            <a:r>
              <a:rPr lang="en-US" sz="2800" b="1" dirty="0" smtClean="0">
                <a:solidFill>
                  <a:schemeClr val="bg1"/>
                </a:solidFill>
              </a:rPr>
              <a:t>Lord’s Supper can be observed on any day, not just Sunday.</a:t>
            </a:r>
            <a:endParaRPr lang="en-US" sz="2800" b="1" dirty="0">
              <a:solidFill>
                <a:schemeClr val="bg1"/>
              </a:solidFill>
            </a:endParaRPr>
          </a:p>
          <a:p>
            <a:pPr>
              <a:spcBef>
                <a:spcPct val="50000"/>
              </a:spcBef>
              <a:buFontTx/>
              <a:buAutoNum type="arabicPeriod"/>
            </a:pPr>
            <a:r>
              <a:rPr lang="en-US" sz="2800" b="1" dirty="0" smtClean="0">
                <a:solidFill>
                  <a:schemeClr val="bg1"/>
                </a:solidFill>
              </a:rPr>
              <a:t>Baptism may or may not be administered as necessary for salvation.</a:t>
            </a:r>
            <a:endParaRPr lang="en-US" sz="2800" b="1" dirty="0">
              <a:solidFill>
                <a:schemeClr val="bg1"/>
              </a:solidFill>
            </a:endParaRPr>
          </a:p>
          <a:p>
            <a:pPr>
              <a:spcBef>
                <a:spcPct val="50000"/>
              </a:spcBef>
              <a:buFontTx/>
              <a:buAutoNum type="arabicPeriod"/>
            </a:pPr>
            <a:r>
              <a:rPr lang="en-US" sz="2800" b="1" dirty="0" smtClean="0">
                <a:solidFill>
                  <a:schemeClr val="bg1"/>
                </a:solidFill>
              </a:rPr>
              <a:t>No pattern for any work the church is to do. “Love” permits banquets, gymnasiums, alcohol/drug rehabs, etc.</a:t>
            </a:r>
            <a:endParaRPr lang="en-US" sz="2800" b="1" dirty="0">
              <a:solidFill>
                <a:schemeClr val="bg1"/>
              </a:solidFill>
            </a:endParaRPr>
          </a:p>
          <a:p>
            <a:pPr>
              <a:spcBef>
                <a:spcPct val="50000"/>
              </a:spcBef>
              <a:buFontTx/>
              <a:buAutoNum type="arabicPeriod"/>
            </a:pPr>
            <a:r>
              <a:rPr lang="en-US" sz="2800" b="1" dirty="0" smtClean="0">
                <a:solidFill>
                  <a:schemeClr val="bg1"/>
                </a:solidFill>
              </a:rPr>
              <a:t>May or may not celebrate Christmas as the birthday of Jesus.</a:t>
            </a:r>
            <a:endParaRPr lang="en-US" sz="2800" b="1" dirty="0">
              <a:solidFill>
                <a:schemeClr val="bg1"/>
              </a:solidFill>
            </a:endParaRPr>
          </a:p>
        </p:txBody>
      </p:sp>
    </p:spTree>
    <p:extLst>
      <p:ext uri="{BB962C8B-B14F-4D97-AF65-F5344CB8AC3E}">
        <p14:creationId xmlns:p14="http://schemas.microsoft.com/office/powerpoint/2010/main" val="2533154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anim calcmode="lin" valueType="num">
                                      <p:cBhvr>
                                        <p:cTn id="14"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000"/>
                                        <p:tgtEl>
                                          <p:spTgt spid="2">
                                            <p:txEl>
                                              <p:pRg st="2" end="2"/>
                                            </p:txEl>
                                          </p:spTgt>
                                        </p:tgtEl>
                                      </p:cBhvr>
                                    </p:animEffect>
                                    <p:anim calcmode="lin" valueType="num">
                                      <p:cBhvr>
                                        <p:cTn id="20"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2000"/>
                                        <p:tgtEl>
                                          <p:spTgt spid="2">
                                            <p:txEl>
                                              <p:pRg st="3" end="3"/>
                                            </p:txEl>
                                          </p:spTgt>
                                        </p:tgtEl>
                                      </p:cBhvr>
                                    </p:animEffect>
                                    <p:anim calcmode="lin" valueType="num">
                                      <p:cBhvr>
                                        <p:cTn id="26"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2000"/>
                                        <p:tgtEl>
                                          <p:spTgt spid="2">
                                            <p:txEl>
                                              <p:pRg st="4" end="4"/>
                                            </p:txEl>
                                          </p:spTgt>
                                        </p:tgtEl>
                                      </p:cBhvr>
                                    </p:animEffect>
                                    <p:anim calcmode="lin" valueType="num">
                                      <p:cBhvr>
                                        <p:cTn id="32"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6"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ircle(in)">
                                      <p:cBhvr>
                                        <p:cTn id="3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uiExpand="1"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1344</Words>
  <Application>Microsoft Office PowerPoint</Application>
  <PresentationFormat>On-screen Show (4:3)</PresentationFormat>
  <Paragraphs>69</Paragraphs>
  <Slides>15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Chiller</vt:lpstr>
      <vt:lpstr>Arial Rounded MT Bold</vt:lpstr>
      <vt:lpstr>Calibri</vt:lpstr>
      <vt:lpstr>Gloucester MT Extra Condensed</vt:lpstr>
      <vt:lpstr>Times New Roman</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58</cp:revision>
  <dcterms:created xsi:type="dcterms:W3CDTF">2012-12-03T16:09:21Z</dcterms:created>
  <dcterms:modified xsi:type="dcterms:W3CDTF">2013-01-13T21:48:00Z</dcterms:modified>
</cp:coreProperties>
</file>