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70" r:id="rId3"/>
    <p:sldId id="271" r:id="rId4"/>
    <p:sldId id="272" r:id="rId5"/>
    <p:sldId id="273" r:id="rId6"/>
    <p:sldId id="274" r:id="rId7"/>
    <p:sldId id="257" r:id="rId8"/>
    <p:sldId id="261" r:id="rId9"/>
    <p:sldId id="258" r:id="rId10"/>
    <p:sldId id="262" r:id="rId11"/>
    <p:sldId id="259" r:id="rId12"/>
    <p:sldId id="263" r:id="rId13"/>
    <p:sldId id="264" r:id="rId14"/>
    <p:sldId id="265" r:id="rId15"/>
    <p:sldId id="266" r:id="rId16"/>
    <p:sldId id="260" r:id="rId17"/>
    <p:sldId id="267" r:id="rId18"/>
    <p:sldId id="268" r:id="rId19"/>
    <p:sldId id="269" r:id="rId20"/>
  </p:sldIdLst>
  <p:sldSz cx="9144000" cy="6858000" type="screen4x3"/>
  <p:notesSz cx="6858000" cy="9144000"/>
  <p:embeddedFontLst>
    <p:embeddedFont>
      <p:font typeface="French Script MT" pitchFamily="66" charset="0"/>
      <p:regular r:id="rId22"/>
    </p:embeddedFont>
    <p:embeddedFont>
      <p:font typeface="Calibri" pitchFamily="34" charset="0"/>
      <p:regular r:id="rId23"/>
      <p:bold r:id="rId24"/>
      <p:italic r:id="rId25"/>
      <p:boldItalic r:id="rId26"/>
    </p:embeddedFont>
    <p:embeddedFont>
      <p:font typeface="Colonna MT" pitchFamily="82" charset="0"/>
      <p:regular r:id="rId27"/>
    </p:embeddedFont>
    <p:embeddedFont>
      <p:font typeface="Monotype Corsiva" pitchFamily="66" charset="0"/>
      <p: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5" d="100"/>
          <a:sy n="65" d="100"/>
        </p:scale>
        <p:origin x="-66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D62B19-593A-4596-83E2-8242EEE54CF1}" type="datetimeFigureOut">
              <a:rPr lang="en-US" smtClean="0"/>
              <a:t>8/3/2013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3BB682-3870-46E7-A5C9-CE22E535B268}" type="slidenum">
              <a:rPr lang="en-US" smtClean="0"/>
              <a:t>‹#›</a:t>
            </a:fld>
            <a:endParaRPr lang="en-US"/>
          </a:p>
        </p:txBody>
      </p:sp>
    </p:spTree>
    <p:extLst>
      <p:ext uri="{BB962C8B-B14F-4D97-AF65-F5344CB8AC3E}">
        <p14:creationId xmlns:p14="http://schemas.microsoft.com/office/powerpoint/2010/main" val="1172965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BB682-3870-46E7-A5C9-CE22E535B268}" type="slidenum">
              <a:rPr lang="en-US" smtClean="0"/>
              <a:t>6</a:t>
            </a:fld>
            <a:endParaRPr lang="en-US"/>
          </a:p>
        </p:txBody>
      </p:sp>
    </p:spTree>
    <p:extLst>
      <p:ext uri="{BB962C8B-B14F-4D97-AF65-F5344CB8AC3E}">
        <p14:creationId xmlns:p14="http://schemas.microsoft.com/office/powerpoint/2010/main" val="2294947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DB2700-4591-4F64-BE5F-2085230B0B83}" type="datetimeFigureOut">
              <a:rPr lang="en-US" smtClean="0"/>
              <a:t>8/3/2013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5CD4F-CC63-4AF2-BC49-5F3DDD9D2779}" type="slidenum">
              <a:rPr lang="en-US" smtClean="0"/>
              <a:t>‹#›</a:t>
            </a:fld>
            <a:endParaRPr lang="en-US"/>
          </a:p>
        </p:txBody>
      </p:sp>
    </p:spTree>
    <p:extLst>
      <p:ext uri="{BB962C8B-B14F-4D97-AF65-F5344CB8AC3E}">
        <p14:creationId xmlns:p14="http://schemas.microsoft.com/office/powerpoint/2010/main" val="26180011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DB2700-4591-4F64-BE5F-2085230B0B83}" type="datetimeFigureOut">
              <a:rPr lang="en-US" smtClean="0"/>
              <a:t>8/3/2013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5CD4F-CC63-4AF2-BC49-5F3DDD9D2779}" type="slidenum">
              <a:rPr lang="en-US" smtClean="0"/>
              <a:t>‹#›</a:t>
            </a:fld>
            <a:endParaRPr lang="en-US"/>
          </a:p>
        </p:txBody>
      </p:sp>
    </p:spTree>
    <p:extLst>
      <p:ext uri="{BB962C8B-B14F-4D97-AF65-F5344CB8AC3E}">
        <p14:creationId xmlns:p14="http://schemas.microsoft.com/office/powerpoint/2010/main" val="17656738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DB2700-4591-4F64-BE5F-2085230B0B83}" type="datetimeFigureOut">
              <a:rPr lang="en-US" smtClean="0"/>
              <a:t>8/3/2013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5CD4F-CC63-4AF2-BC49-5F3DDD9D2779}" type="slidenum">
              <a:rPr lang="en-US" smtClean="0"/>
              <a:t>‹#›</a:t>
            </a:fld>
            <a:endParaRPr lang="en-US"/>
          </a:p>
        </p:txBody>
      </p:sp>
    </p:spTree>
    <p:extLst>
      <p:ext uri="{BB962C8B-B14F-4D97-AF65-F5344CB8AC3E}">
        <p14:creationId xmlns:p14="http://schemas.microsoft.com/office/powerpoint/2010/main" val="26009569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DB2700-4591-4F64-BE5F-2085230B0B83}" type="datetimeFigureOut">
              <a:rPr lang="en-US" smtClean="0"/>
              <a:t>8/3/2013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5CD4F-CC63-4AF2-BC49-5F3DDD9D2779}" type="slidenum">
              <a:rPr lang="en-US" smtClean="0"/>
              <a:t>‹#›</a:t>
            </a:fld>
            <a:endParaRPr lang="en-US"/>
          </a:p>
        </p:txBody>
      </p:sp>
    </p:spTree>
    <p:extLst>
      <p:ext uri="{BB962C8B-B14F-4D97-AF65-F5344CB8AC3E}">
        <p14:creationId xmlns:p14="http://schemas.microsoft.com/office/powerpoint/2010/main" val="39547137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DB2700-4591-4F64-BE5F-2085230B0B83}" type="datetimeFigureOut">
              <a:rPr lang="en-US" smtClean="0"/>
              <a:t>8/3/2013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5CD4F-CC63-4AF2-BC49-5F3DDD9D2779}" type="slidenum">
              <a:rPr lang="en-US" smtClean="0"/>
              <a:t>‹#›</a:t>
            </a:fld>
            <a:endParaRPr lang="en-US"/>
          </a:p>
        </p:txBody>
      </p:sp>
    </p:spTree>
    <p:extLst>
      <p:ext uri="{BB962C8B-B14F-4D97-AF65-F5344CB8AC3E}">
        <p14:creationId xmlns:p14="http://schemas.microsoft.com/office/powerpoint/2010/main" val="6646745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DB2700-4591-4F64-BE5F-2085230B0B83}" type="datetimeFigureOut">
              <a:rPr lang="en-US" smtClean="0"/>
              <a:t>8/3/2013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45CD4F-CC63-4AF2-BC49-5F3DDD9D2779}" type="slidenum">
              <a:rPr lang="en-US" smtClean="0"/>
              <a:t>‹#›</a:t>
            </a:fld>
            <a:endParaRPr lang="en-US"/>
          </a:p>
        </p:txBody>
      </p:sp>
    </p:spTree>
    <p:extLst>
      <p:ext uri="{BB962C8B-B14F-4D97-AF65-F5344CB8AC3E}">
        <p14:creationId xmlns:p14="http://schemas.microsoft.com/office/powerpoint/2010/main" val="12380782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DB2700-4591-4F64-BE5F-2085230B0B83}" type="datetimeFigureOut">
              <a:rPr lang="en-US" smtClean="0"/>
              <a:t>8/3/2013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45CD4F-CC63-4AF2-BC49-5F3DDD9D2779}" type="slidenum">
              <a:rPr lang="en-US" smtClean="0"/>
              <a:t>‹#›</a:t>
            </a:fld>
            <a:endParaRPr lang="en-US"/>
          </a:p>
        </p:txBody>
      </p:sp>
    </p:spTree>
    <p:extLst>
      <p:ext uri="{BB962C8B-B14F-4D97-AF65-F5344CB8AC3E}">
        <p14:creationId xmlns:p14="http://schemas.microsoft.com/office/powerpoint/2010/main" val="27604868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DB2700-4591-4F64-BE5F-2085230B0B83}" type="datetimeFigureOut">
              <a:rPr lang="en-US" smtClean="0"/>
              <a:t>8/3/2013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45CD4F-CC63-4AF2-BC49-5F3DDD9D2779}" type="slidenum">
              <a:rPr lang="en-US" smtClean="0"/>
              <a:t>‹#›</a:t>
            </a:fld>
            <a:endParaRPr lang="en-US"/>
          </a:p>
        </p:txBody>
      </p:sp>
    </p:spTree>
    <p:extLst>
      <p:ext uri="{BB962C8B-B14F-4D97-AF65-F5344CB8AC3E}">
        <p14:creationId xmlns:p14="http://schemas.microsoft.com/office/powerpoint/2010/main" val="31622144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DB2700-4591-4F64-BE5F-2085230B0B83}" type="datetimeFigureOut">
              <a:rPr lang="en-US" smtClean="0"/>
              <a:t>8/3/2013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45CD4F-CC63-4AF2-BC49-5F3DDD9D2779}" type="slidenum">
              <a:rPr lang="en-US" smtClean="0"/>
              <a:t>‹#›</a:t>
            </a:fld>
            <a:endParaRPr lang="en-US"/>
          </a:p>
        </p:txBody>
      </p:sp>
    </p:spTree>
    <p:extLst>
      <p:ext uri="{BB962C8B-B14F-4D97-AF65-F5344CB8AC3E}">
        <p14:creationId xmlns:p14="http://schemas.microsoft.com/office/powerpoint/2010/main" val="15850792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DB2700-4591-4F64-BE5F-2085230B0B83}" type="datetimeFigureOut">
              <a:rPr lang="en-US" smtClean="0"/>
              <a:t>8/3/2013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45CD4F-CC63-4AF2-BC49-5F3DDD9D2779}" type="slidenum">
              <a:rPr lang="en-US" smtClean="0"/>
              <a:t>‹#›</a:t>
            </a:fld>
            <a:endParaRPr lang="en-US"/>
          </a:p>
        </p:txBody>
      </p:sp>
    </p:spTree>
    <p:extLst>
      <p:ext uri="{BB962C8B-B14F-4D97-AF65-F5344CB8AC3E}">
        <p14:creationId xmlns:p14="http://schemas.microsoft.com/office/powerpoint/2010/main" val="4020297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DB2700-4591-4F64-BE5F-2085230B0B83}" type="datetimeFigureOut">
              <a:rPr lang="en-US" smtClean="0"/>
              <a:t>8/3/2013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45CD4F-CC63-4AF2-BC49-5F3DDD9D2779}" type="slidenum">
              <a:rPr lang="en-US" smtClean="0"/>
              <a:t>‹#›</a:t>
            </a:fld>
            <a:endParaRPr lang="en-US"/>
          </a:p>
        </p:txBody>
      </p:sp>
    </p:spTree>
    <p:extLst>
      <p:ext uri="{BB962C8B-B14F-4D97-AF65-F5344CB8AC3E}">
        <p14:creationId xmlns:p14="http://schemas.microsoft.com/office/powerpoint/2010/main" val="20822068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DB2700-4591-4F64-BE5F-2085230B0B83}" type="datetimeFigureOut">
              <a:rPr lang="en-US" smtClean="0"/>
              <a:t>8/3/2013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45CD4F-CC63-4AF2-BC49-5F3DDD9D2779}" type="slidenum">
              <a:rPr lang="en-US" smtClean="0"/>
              <a:t>‹#›</a:t>
            </a:fld>
            <a:endParaRPr lang="en-US"/>
          </a:p>
        </p:txBody>
      </p:sp>
    </p:spTree>
    <p:extLst>
      <p:ext uri="{BB962C8B-B14F-4D97-AF65-F5344CB8AC3E}">
        <p14:creationId xmlns:p14="http://schemas.microsoft.com/office/powerpoint/2010/main" val="2346418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06570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4518" t="4185" r="20005"/>
          <a:stretch/>
        </p:blipFill>
        <p:spPr>
          <a:xfrm>
            <a:off x="4304372" y="1546535"/>
            <a:ext cx="4839628" cy="5311465"/>
          </a:xfrm>
          <a:prstGeom prst="rect">
            <a:avLst/>
          </a:prstGeom>
          <a:effectLst>
            <a:softEdge rad="317500"/>
          </a:effectLst>
        </p:spPr>
      </p:pic>
      <p:sp>
        <p:nvSpPr>
          <p:cNvPr id="2" name="TextBox 1"/>
          <p:cNvSpPr txBox="1"/>
          <p:nvPr/>
        </p:nvSpPr>
        <p:spPr>
          <a:xfrm>
            <a:off x="1" y="2776"/>
            <a:ext cx="9144000" cy="1200329"/>
          </a:xfrm>
          <a:prstGeom prst="rect">
            <a:avLst/>
          </a:prstGeom>
          <a:noFill/>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 . whereas </a:t>
            </a:r>
            <a:r>
              <a:rPr lang="en-US" sz="2400" b="1" u="sng" dirty="0" smtClean="0">
                <a:solidFill>
                  <a:schemeClr val="bg1"/>
                </a:solidFill>
                <a:effectLst>
                  <a:outerShdw blurRad="38100" dist="38100" dir="2700000" algn="tl">
                    <a:srgbClr val="000000">
                      <a:alpha val="43137"/>
                    </a:srgbClr>
                  </a:outerShdw>
                </a:effectLst>
                <a:latin typeface="Arial" pitchFamily="34" charset="0"/>
                <a:cs typeface="Arial" pitchFamily="34" charset="0"/>
              </a:rPr>
              <a:t>you do not know what will happen tomorrow</a:t>
            </a: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For what is your life? It is even a vapor that appears for a little time and then vanishes away. (James 4:13-14)</a:t>
            </a:r>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5577" y="1546535"/>
            <a:ext cx="9144000" cy="1200329"/>
          </a:xfrm>
          <a:prstGeom prst="rect">
            <a:avLst/>
          </a:prstGeom>
          <a:noFill/>
        </p:spPr>
        <p:txBody>
          <a:bodyPr wrap="square" rtlCol="0">
            <a:spAutoFit/>
          </a:bodyPr>
          <a:lstStyle/>
          <a:p>
            <a:r>
              <a:rPr lang="en-US" sz="2400" b="1" u="sng"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Therefore do not worry about tomorrow</a:t>
            </a: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for tomorrow will worry about its own things. Sufficient for the day is its own </a:t>
            </a:r>
            <a:r>
              <a:rPr lang="en-US" sz="2400" b="1" u="sng"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trouble</a:t>
            </a: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(Matthew 6:34)</a:t>
            </a:r>
          </a:p>
        </p:txBody>
      </p:sp>
    </p:spTree>
    <p:extLst>
      <p:ext uri="{BB962C8B-B14F-4D97-AF65-F5344CB8AC3E}">
        <p14:creationId xmlns:p14="http://schemas.microsoft.com/office/powerpoint/2010/main" val="24099641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2000"/>
                                        <p:tgtEl>
                                          <p:spTgt spid="2"/>
                                        </p:tgtEl>
                                      </p:cBhvr>
                                    </p:animEffect>
                                  </p:childTnLst>
                                </p:cTn>
                              </p:par>
                            </p:childTnLst>
                          </p:cTn>
                        </p:par>
                        <p:par>
                          <p:cTn id="8" fill="hold">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2305664" y="0"/>
            <a:ext cx="4552336" cy="1015663"/>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000" b="1" cap="none" spc="300" dirty="0" smtClean="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bg1">
                      <a:alpha val="80000"/>
                    </a:schemeClr>
                  </a:glow>
                  <a:outerShdw blurRad="80000" dist="40000" dir="5040000" algn="tl">
                    <a:srgbClr val="000000">
                      <a:alpha val="30000"/>
                    </a:srgbClr>
                  </a:outerShdw>
                </a:effectLst>
                <a:latin typeface="French Script MT" pitchFamily="66" charset="0"/>
              </a:rPr>
              <a:t>Does </a:t>
            </a:r>
            <a:r>
              <a:rPr lang="en-US" sz="6000" b="1" cap="none" spc="300" dirty="0" smtClean="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bg1">
                      <a:alpha val="60000"/>
                    </a:schemeClr>
                  </a:glow>
                  <a:outerShdw blurRad="80000" dist="40000" dir="5040000" algn="tl">
                    <a:srgbClr val="000000">
                      <a:alpha val="30000"/>
                    </a:srgbClr>
                  </a:outerShdw>
                </a:effectLst>
                <a:latin typeface="French Script MT" pitchFamily="66" charset="0"/>
              </a:rPr>
              <a:t>Jesus Care</a:t>
            </a:r>
            <a:endParaRPr lang="en-US" sz="6000" b="1" cap="none" spc="300" dirty="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bg1">
                    <a:alpha val="60000"/>
                  </a:schemeClr>
                </a:glow>
                <a:outerShdw blurRad="80000" dist="40000" dir="5040000" algn="tl">
                  <a:srgbClr val="000000">
                    <a:alpha val="30000"/>
                  </a:srgbClr>
                </a:outerShdw>
              </a:effectLst>
              <a:latin typeface="French Script MT" pitchFamily="66" charset="0"/>
            </a:endParaRPr>
          </a:p>
        </p:txBody>
      </p:sp>
      <p:sp>
        <p:nvSpPr>
          <p:cNvPr id="3" name="TextBox 2"/>
          <p:cNvSpPr txBox="1"/>
          <p:nvPr/>
        </p:nvSpPr>
        <p:spPr>
          <a:xfrm>
            <a:off x="4098758" y="3811012"/>
            <a:ext cx="5029200" cy="3046988"/>
          </a:xfrm>
          <a:prstGeom prst="rect">
            <a:avLst/>
          </a:prstGeom>
          <a:solidFill>
            <a:srgbClr val="000000">
              <a:alpha val="69804"/>
            </a:srgbClr>
          </a:solidFill>
          <a:effectLst>
            <a:softEdge rad="127000"/>
          </a:effectLst>
        </p:spPr>
        <p:txBody>
          <a:bodyPr wrap="square" rtlCol="0">
            <a:spAutoFit/>
          </a:bodyPr>
          <a:lstStyle/>
          <a:p>
            <a:pPr algn="ctr"/>
            <a:r>
              <a:rPr lang="en-US" sz="3200" u="sng" dirty="0" smtClean="0">
                <a:ln>
                  <a:solidFill>
                    <a:srgbClr val="FFFFFF"/>
                  </a:solidFill>
                </a:ln>
                <a:solidFill>
                  <a:schemeClr val="bg1"/>
                </a:solidFill>
                <a:effectLst>
                  <a:outerShdw blurRad="38100" dist="38100" dir="2700000" algn="tl">
                    <a:srgbClr val="000000">
                      <a:alpha val="43137"/>
                    </a:srgbClr>
                  </a:outerShdw>
                </a:effectLst>
                <a:latin typeface="Arial" pitchFamily="34" charset="0"/>
                <a:cs typeface="Arial" pitchFamily="34" charset="0"/>
              </a:rPr>
              <a:t>Does Jesus care</a:t>
            </a:r>
            <a:r>
              <a:rPr lang="en-US" sz="3200" dirty="0" smtClean="0">
                <a:ln>
                  <a:solidFill>
                    <a:srgbClr val="FFFFFF"/>
                  </a:solidFill>
                </a:ln>
                <a:solidFill>
                  <a:schemeClr val="bg1"/>
                </a:solidFill>
                <a:latin typeface="Arial" pitchFamily="34" charset="0"/>
                <a:cs typeface="Arial" pitchFamily="34" charset="0"/>
              </a:rPr>
              <a:t> when I've said ‘goodbye’ to the dearest on earth to me, and my sad heart aches till it nearly breaks, is it aught to Him? Does He see?</a:t>
            </a:r>
            <a:endParaRPr lang="en-US" sz="3200" dirty="0">
              <a:ln>
                <a:solidFill>
                  <a:srgbClr val="FFFFFF"/>
                </a:solidFill>
              </a:ln>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611607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 y="2776"/>
            <a:ext cx="9144000" cy="2308324"/>
          </a:xfrm>
          <a:prstGeom prst="rect">
            <a:avLst/>
          </a:prstGeom>
          <a:noFill/>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While he was still speaking, another also came and said, your sons and daughters were eating and drinking wine in their oldest brother’s house,  and suddenly a great wind came from across the wilderness and struck the four corners of the house, and </a:t>
            </a:r>
            <a:r>
              <a:rPr lang="en-US" sz="2400" b="1" u="sng" dirty="0" smtClean="0">
                <a:solidFill>
                  <a:schemeClr val="bg1"/>
                </a:solidFill>
                <a:effectLst>
                  <a:outerShdw blurRad="38100" dist="38100" dir="2700000" algn="tl">
                    <a:srgbClr val="000000">
                      <a:alpha val="43137"/>
                    </a:srgbClr>
                  </a:outerShdw>
                </a:effectLst>
                <a:latin typeface="Arial" pitchFamily="34" charset="0"/>
                <a:cs typeface="Arial" pitchFamily="34" charset="0"/>
              </a:rPr>
              <a:t>it fell on the young people, and they are dead</a:t>
            </a: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 . . (Job 1:18-19)</a:t>
            </a:r>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6824" y="3108616"/>
            <a:ext cx="5415776" cy="3749384"/>
          </a:xfrm>
          <a:prstGeom prst="rect">
            <a:avLst/>
          </a:prstGeom>
          <a:effectLst>
            <a:softEdge rad="889000"/>
          </a:effectLst>
        </p:spPr>
      </p:pic>
      <p:sp>
        <p:nvSpPr>
          <p:cNvPr id="5" name="TextBox 4"/>
          <p:cNvSpPr txBox="1"/>
          <p:nvPr/>
        </p:nvSpPr>
        <p:spPr>
          <a:xfrm>
            <a:off x="5577" y="2895600"/>
            <a:ext cx="4490223" cy="3416320"/>
          </a:xfrm>
          <a:prstGeom prst="rect">
            <a:avLst/>
          </a:prstGeom>
          <a:noFill/>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Then the king was </a:t>
            </a:r>
            <a:r>
              <a:rPr lang="en-US" sz="2400" b="1" u="sng"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deeply moved</a:t>
            </a: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and went up to the chamber over the gate, and </a:t>
            </a:r>
            <a:r>
              <a:rPr lang="en-US" sz="2400" b="1" u="sng" dirty="0" smtClean="0">
                <a:solidFill>
                  <a:schemeClr val="bg1"/>
                </a:solidFill>
                <a:effectLst>
                  <a:outerShdw blurRad="38100" dist="38100" dir="2700000" algn="tl">
                    <a:srgbClr val="000000">
                      <a:alpha val="43137"/>
                    </a:srgbClr>
                  </a:outerShdw>
                </a:effectLst>
                <a:latin typeface="Arial" pitchFamily="34" charset="0"/>
                <a:cs typeface="Arial" pitchFamily="34" charset="0"/>
              </a:rPr>
              <a:t>wept</a:t>
            </a: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And as he went, he said thus: O my son Absalom—my son, my son Absalom—if only </a:t>
            </a:r>
            <a:r>
              <a:rPr lang="en-US" sz="2400" b="1" u="sng" dirty="0" smtClean="0">
                <a:solidFill>
                  <a:schemeClr val="bg1"/>
                </a:solidFill>
                <a:effectLst>
                  <a:outerShdw blurRad="38100" dist="38100" dir="2700000" algn="tl">
                    <a:srgbClr val="000000">
                      <a:alpha val="43137"/>
                    </a:srgbClr>
                  </a:outerShdw>
                </a:effectLst>
                <a:latin typeface="Arial" pitchFamily="34" charset="0"/>
                <a:cs typeface="Arial" pitchFamily="34" charset="0"/>
              </a:rPr>
              <a:t>I had died in your place</a:t>
            </a: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O Absalom my son, my son! (2 Samuel 18:33)</a:t>
            </a:r>
          </a:p>
        </p:txBody>
      </p:sp>
    </p:spTree>
    <p:extLst>
      <p:ext uri="{BB962C8B-B14F-4D97-AF65-F5344CB8AC3E}">
        <p14:creationId xmlns:p14="http://schemas.microsoft.com/office/powerpoint/2010/main" val="9008332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2000"/>
                                        <p:tgtEl>
                                          <p:spTgt spid="2"/>
                                        </p:tgtEl>
                                      </p:cBhvr>
                                    </p:animEffect>
                                  </p:childTnLst>
                                </p:cTn>
                              </p:par>
                            </p:childTnLst>
                          </p:cTn>
                        </p:par>
                        <p:par>
                          <p:cTn id="8" fill="hold">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8674" b="4255"/>
          <a:stretch/>
        </p:blipFill>
        <p:spPr>
          <a:xfrm>
            <a:off x="-15241" y="0"/>
            <a:ext cx="9158065" cy="6858000"/>
          </a:xfrm>
          <a:prstGeom prst="rect">
            <a:avLst/>
          </a:prstGeom>
        </p:spPr>
      </p:pic>
      <p:sp>
        <p:nvSpPr>
          <p:cNvPr id="3" name="Rectangle 2"/>
          <p:cNvSpPr/>
          <p:nvPr/>
        </p:nvSpPr>
        <p:spPr>
          <a:xfrm>
            <a:off x="2305664" y="0"/>
            <a:ext cx="4552336" cy="1015663"/>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000" b="1" cap="none" spc="300" dirty="0" smtClean="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bg1">
                      <a:alpha val="80000"/>
                    </a:schemeClr>
                  </a:glow>
                  <a:outerShdw blurRad="80000" dist="40000" dir="5040000" algn="tl">
                    <a:srgbClr val="000000">
                      <a:alpha val="30000"/>
                    </a:srgbClr>
                  </a:outerShdw>
                </a:effectLst>
                <a:latin typeface="French Script MT" pitchFamily="66" charset="0"/>
              </a:rPr>
              <a:t>Does </a:t>
            </a:r>
            <a:r>
              <a:rPr lang="en-US" sz="6000" b="1" cap="none" spc="300" dirty="0" smtClean="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bg1">
                      <a:alpha val="60000"/>
                    </a:schemeClr>
                  </a:glow>
                  <a:outerShdw blurRad="80000" dist="40000" dir="5040000" algn="tl">
                    <a:srgbClr val="000000">
                      <a:alpha val="30000"/>
                    </a:srgbClr>
                  </a:outerShdw>
                </a:effectLst>
                <a:latin typeface="French Script MT" pitchFamily="66" charset="0"/>
              </a:rPr>
              <a:t>Jesus Care</a:t>
            </a:r>
            <a:endParaRPr lang="en-US" sz="6000" b="1" cap="none" spc="300" dirty="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bg1">
                    <a:alpha val="60000"/>
                  </a:schemeClr>
                </a:glow>
                <a:outerShdw blurRad="80000" dist="40000" dir="5040000" algn="tl">
                  <a:srgbClr val="000000">
                    <a:alpha val="30000"/>
                  </a:srgbClr>
                </a:outerShdw>
              </a:effectLst>
              <a:latin typeface="French Script MT" pitchFamily="66" charset="0"/>
            </a:endParaRPr>
          </a:p>
        </p:txBody>
      </p:sp>
      <p:sp>
        <p:nvSpPr>
          <p:cNvPr id="5" name="TextBox 4"/>
          <p:cNvSpPr txBox="1"/>
          <p:nvPr/>
        </p:nvSpPr>
        <p:spPr>
          <a:xfrm>
            <a:off x="914400" y="5181600"/>
            <a:ext cx="7315200" cy="1569660"/>
          </a:xfrm>
          <a:prstGeom prst="rect">
            <a:avLst/>
          </a:prstGeom>
          <a:solidFill>
            <a:srgbClr val="FFFFFF">
              <a:alpha val="69804"/>
            </a:srgbClr>
          </a:solidFill>
          <a:effectLst>
            <a:softEdge rad="63500"/>
          </a:effectLst>
        </p:spPr>
        <p:txBody>
          <a:bodyPr wrap="square" rtlCol="0">
            <a:spAutoFit/>
          </a:bodyPr>
          <a:lstStyle/>
          <a:p>
            <a:pPr algn="ctr"/>
            <a:r>
              <a:rPr lang="en-US" sz="2400" b="1" dirty="0" smtClean="0">
                <a:effectLst>
                  <a:outerShdw blurRad="38100" dist="38100" dir="2700000" algn="tl">
                    <a:srgbClr val="000000">
                      <a:alpha val="43137"/>
                    </a:srgbClr>
                  </a:outerShdw>
                </a:effectLst>
                <a:latin typeface="Arial" pitchFamily="34" charset="0"/>
                <a:cs typeface="Arial" pitchFamily="34" charset="0"/>
              </a:rPr>
              <a:t>But Martha was distracted with much serving, and she approached Him and said, Lord, </a:t>
            </a:r>
            <a:r>
              <a:rPr lang="en-US" sz="2400" b="1" u="sng" dirty="0" smtClean="0">
                <a:effectLst>
                  <a:outerShdw blurRad="38100" dist="38100" dir="2700000" algn="tl">
                    <a:srgbClr val="000000">
                      <a:alpha val="43137"/>
                    </a:srgbClr>
                  </a:outerShdw>
                </a:effectLst>
                <a:latin typeface="Arial" pitchFamily="34" charset="0"/>
                <a:cs typeface="Arial" pitchFamily="34" charset="0"/>
              </a:rPr>
              <a:t>do You not care</a:t>
            </a:r>
            <a:r>
              <a:rPr lang="en-US" sz="2400" b="1" dirty="0" smtClean="0">
                <a:effectLst>
                  <a:outerShdw blurRad="38100" dist="38100" dir="2700000" algn="tl">
                    <a:srgbClr val="000000">
                      <a:alpha val="43137"/>
                    </a:srgbClr>
                  </a:outerShdw>
                </a:effectLst>
                <a:latin typeface="Arial" pitchFamily="34" charset="0"/>
                <a:cs typeface="Arial" pitchFamily="34" charset="0"/>
              </a:rPr>
              <a:t> that my sister has left me to serve alone? Therefore tell her to help me. (Luke 10:40)</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6706945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3000"/>
                                        <p:tgtEl>
                                          <p:spTgt spid="4"/>
                                        </p:tgtEl>
                                      </p:cBhvr>
                                    </p:animEffect>
                                  </p:childTnLst>
                                </p:cTn>
                              </p:par>
                            </p:childTnLst>
                          </p:cTn>
                        </p:par>
                        <p:par>
                          <p:cTn id="8" fill="hold">
                            <p:stCondLst>
                              <p:cond delay="30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ppt_x</p:attrName>
                                        </p:attrNameLst>
                                      </p:cBhvr>
                                      <p:tavLst>
                                        <p:tav tm="0">
                                          <p:val>
                                            <p:strVal val="#ppt_x"/>
                                          </p:val>
                                        </p:tav>
                                        <p:tav tm="100000">
                                          <p:val>
                                            <p:strVal val="#ppt_x"/>
                                          </p:val>
                                        </p:tav>
                                      </p:tavLst>
                                    </p:anim>
                                    <p:anim calcmode="lin" valueType="num">
                                      <p:cBhvr>
                                        <p:cTn id="13"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Rectangle 2"/>
          <p:cNvSpPr/>
          <p:nvPr/>
        </p:nvSpPr>
        <p:spPr>
          <a:xfrm>
            <a:off x="2305664" y="0"/>
            <a:ext cx="4552336" cy="1015663"/>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000" b="1" cap="none" spc="300" dirty="0" smtClean="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bg1">
                      <a:alpha val="80000"/>
                    </a:schemeClr>
                  </a:glow>
                  <a:outerShdw blurRad="80000" dist="40000" dir="5040000" algn="tl">
                    <a:srgbClr val="000000">
                      <a:alpha val="30000"/>
                    </a:srgbClr>
                  </a:outerShdw>
                </a:effectLst>
                <a:latin typeface="French Script MT" pitchFamily="66" charset="0"/>
              </a:rPr>
              <a:t>Does </a:t>
            </a:r>
            <a:r>
              <a:rPr lang="en-US" sz="6000" b="1" cap="none" spc="300" dirty="0" smtClean="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bg1">
                      <a:alpha val="60000"/>
                    </a:schemeClr>
                  </a:glow>
                  <a:outerShdw blurRad="80000" dist="40000" dir="5040000" algn="tl">
                    <a:srgbClr val="000000">
                      <a:alpha val="30000"/>
                    </a:srgbClr>
                  </a:outerShdw>
                </a:effectLst>
                <a:latin typeface="French Script MT" pitchFamily="66" charset="0"/>
              </a:rPr>
              <a:t>Jesus Care</a:t>
            </a:r>
            <a:endParaRPr lang="en-US" sz="6000" b="1" cap="none" spc="300" dirty="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bg1">
                    <a:alpha val="60000"/>
                  </a:schemeClr>
                </a:glow>
                <a:outerShdw blurRad="80000" dist="40000" dir="5040000" algn="tl">
                  <a:srgbClr val="000000">
                    <a:alpha val="30000"/>
                  </a:srgbClr>
                </a:outerShdw>
              </a:effectLst>
              <a:latin typeface="French Script MT" pitchFamily="66" charset="0"/>
            </a:endParaRPr>
          </a:p>
        </p:txBody>
      </p:sp>
      <p:sp>
        <p:nvSpPr>
          <p:cNvPr id="5" name="TextBox 4"/>
          <p:cNvSpPr txBox="1"/>
          <p:nvPr/>
        </p:nvSpPr>
        <p:spPr>
          <a:xfrm>
            <a:off x="914400" y="5181600"/>
            <a:ext cx="7315200" cy="1569660"/>
          </a:xfrm>
          <a:prstGeom prst="rect">
            <a:avLst/>
          </a:prstGeom>
          <a:solidFill>
            <a:srgbClr val="FFFFFF">
              <a:alpha val="69804"/>
            </a:srgbClr>
          </a:solidFill>
          <a:effectLst>
            <a:softEdge rad="63500"/>
          </a:effectLst>
        </p:spPr>
        <p:txBody>
          <a:bodyPr wrap="square" rtlCol="0">
            <a:spAutoFit/>
          </a:bodyPr>
          <a:lstStyle/>
          <a:p>
            <a:pPr algn="ctr"/>
            <a:r>
              <a:rPr lang="en-US" sz="2400" b="1" dirty="0" smtClean="0">
                <a:effectLst>
                  <a:outerShdw blurRad="38100" dist="38100" dir="2700000" algn="tl">
                    <a:srgbClr val="000000">
                      <a:alpha val="43137"/>
                    </a:srgbClr>
                  </a:outerShdw>
                </a:effectLst>
                <a:latin typeface="Arial" pitchFamily="34" charset="0"/>
                <a:cs typeface="Arial" pitchFamily="34" charset="0"/>
              </a:rPr>
              <a:t>Then, when Mary came where Jesus was, and saw Him, she fell down at His feet, saying to Him, Lord, </a:t>
            </a:r>
            <a:r>
              <a:rPr lang="en-US" sz="2400" b="1" u="sng" dirty="0" smtClean="0">
                <a:effectLst>
                  <a:outerShdw blurRad="38100" dist="38100" dir="2700000" algn="tl">
                    <a:srgbClr val="000000">
                      <a:alpha val="43137"/>
                    </a:srgbClr>
                  </a:outerShdw>
                </a:effectLst>
                <a:latin typeface="Arial" pitchFamily="34" charset="0"/>
                <a:cs typeface="Arial" pitchFamily="34" charset="0"/>
              </a:rPr>
              <a:t>if You had been here</a:t>
            </a:r>
            <a:r>
              <a:rPr lang="en-US" sz="2400" b="1" dirty="0" smtClean="0">
                <a:effectLst>
                  <a:outerShdw blurRad="38100" dist="38100" dir="2700000" algn="tl">
                    <a:srgbClr val="000000">
                      <a:alpha val="43137"/>
                    </a:srgbClr>
                  </a:outerShdw>
                </a:effectLst>
                <a:latin typeface="Arial" pitchFamily="34" charset="0"/>
                <a:cs typeface="Arial" pitchFamily="34" charset="0"/>
              </a:rPr>
              <a:t>, my brother would not have died. (John 11:32)</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6666295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3" name="Rectangle 2"/>
          <p:cNvSpPr/>
          <p:nvPr/>
        </p:nvSpPr>
        <p:spPr>
          <a:xfrm>
            <a:off x="2305664" y="0"/>
            <a:ext cx="4552336" cy="1015663"/>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000" b="1" cap="none" spc="300" dirty="0" smtClean="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bg1">
                      <a:alpha val="80000"/>
                    </a:schemeClr>
                  </a:glow>
                  <a:outerShdw blurRad="80000" dist="40000" dir="5040000" algn="tl">
                    <a:srgbClr val="000000">
                      <a:alpha val="30000"/>
                    </a:srgbClr>
                  </a:outerShdw>
                </a:effectLst>
                <a:latin typeface="French Script MT" pitchFamily="66" charset="0"/>
              </a:rPr>
              <a:t>Does </a:t>
            </a:r>
            <a:r>
              <a:rPr lang="en-US" sz="6000" b="1" cap="none" spc="300" dirty="0" smtClean="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bg1">
                      <a:alpha val="60000"/>
                    </a:schemeClr>
                  </a:glow>
                  <a:outerShdw blurRad="80000" dist="40000" dir="5040000" algn="tl">
                    <a:srgbClr val="000000">
                      <a:alpha val="30000"/>
                    </a:srgbClr>
                  </a:outerShdw>
                </a:effectLst>
                <a:latin typeface="French Script MT" pitchFamily="66" charset="0"/>
              </a:rPr>
              <a:t>Jesus Care</a:t>
            </a:r>
            <a:endParaRPr lang="en-US" sz="6000" b="1" cap="none" spc="300" dirty="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bg1">
                    <a:alpha val="60000"/>
                  </a:schemeClr>
                </a:glow>
                <a:outerShdw blurRad="80000" dist="40000" dir="5040000" algn="tl">
                  <a:srgbClr val="000000">
                    <a:alpha val="30000"/>
                  </a:srgbClr>
                </a:outerShdw>
              </a:effectLst>
              <a:latin typeface="French Script MT" pitchFamily="66" charset="0"/>
            </a:endParaRPr>
          </a:p>
        </p:txBody>
      </p:sp>
      <p:sp>
        <p:nvSpPr>
          <p:cNvPr id="5" name="TextBox 4"/>
          <p:cNvSpPr txBox="1"/>
          <p:nvPr/>
        </p:nvSpPr>
        <p:spPr>
          <a:xfrm>
            <a:off x="924232" y="4648200"/>
            <a:ext cx="7315200" cy="1938992"/>
          </a:xfrm>
          <a:prstGeom prst="rect">
            <a:avLst/>
          </a:prstGeom>
          <a:solidFill>
            <a:srgbClr val="FFFFFF">
              <a:alpha val="69804"/>
            </a:srgbClr>
          </a:solidFill>
          <a:effectLst>
            <a:softEdge rad="63500"/>
          </a:effectLst>
        </p:spPr>
        <p:txBody>
          <a:bodyPr wrap="square" rtlCol="0">
            <a:spAutoFit/>
          </a:bodyPr>
          <a:lstStyle/>
          <a:p>
            <a:pPr algn="ctr"/>
            <a:r>
              <a:rPr lang="en-US" sz="2400" b="1" dirty="0" smtClean="0">
                <a:effectLst>
                  <a:outerShdw blurRad="38100" dist="38100" dir="2700000" algn="tl">
                    <a:srgbClr val="000000">
                      <a:alpha val="43137"/>
                    </a:srgbClr>
                  </a:outerShdw>
                </a:effectLst>
                <a:latin typeface="Arial" pitchFamily="34" charset="0"/>
                <a:cs typeface="Arial" pitchFamily="34" charset="0"/>
              </a:rPr>
              <a:t>And a great windstorm arose, and the waves beat into the boat, so that it was already filling. But He was in the stern, asleep on a pillow. And they awoke Him and said to Him, teacher, </a:t>
            </a:r>
            <a:r>
              <a:rPr lang="en-US" sz="2400" b="1" u="sng" dirty="0" smtClean="0">
                <a:effectLst>
                  <a:outerShdw blurRad="38100" dist="38100" dir="2700000" algn="tl">
                    <a:srgbClr val="000000">
                      <a:alpha val="43137"/>
                    </a:srgbClr>
                  </a:outerShdw>
                </a:effectLst>
                <a:latin typeface="Arial" pitchFamily="34" charset="0"/>
                <a:cs typeface="Arial" pitchFamily="34" charset="0"/>
              </a:rPr>
              <a:t>do You not care that we are perishing</a:t>
            </a:r>
            <a:r>
              <a:rPr lang="en-US" sz="2400" b="1" dirty="0" smtClean="0">
                <a:effectLst>
                  <a:outerShdw blurRad="38100" dist="38100" dir="2700000" algn="tl">
                    <a:srgbClr val="000000">
                      <a:alpha val="43137"/>
                    </a:srgbClr>
                  </a:outerShdw>
                </a:effectLst>
                <a:latin typeface="Arial" pitchFamily="34" charset="0"/>
                <a:cs typeface="Arial" pitchFamily="34" charset="0"/>
              </a:rPr>
              <a:t>? (Mark 4:37-38)</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4995830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6" name="Rounded Rectangle 5"/>
          <p:cNvSpPr/>
          <p:nvPr/>
        </p:nvSpPr>
        <p:spPr>
          <a:xfrm>
            <a:off x="381000" y="4114800"/>
            <a:ext cx="4572000" cy="533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209800" y="0"/>
            <a:ext cx="4552336" cy="1015663"/>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000" b="1" cap="none" spc="300" dirty="0" smtClean="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bg1">
                      <a:alpha val="80000"/>
                    </a:schemeClr>
                  </a:glow>
                  <a:outerShdw blurRad="80000" dist="40000" dir="5040000" algn="tl">
                    <a:srgbClr val="000000">
                      <a:alpha val="30000"/>
                    </a:srgbClr>
                  </a:outerShdw>
                </a:effectLst>
                <a:latin typeface="French Script MT" pitchFamily="66" charset="0"/>
              </a:rPr>
              <a:t>Does </a:t>
            </a:r>
            <a:r>
              <a:rPr lang="en-US" sz="6000" b="1" cap="none" spc="300" dirty="0" smtClean="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bg1">
                      <a:alpha val="60000"/>
                    </a:schemeClr>
                  </a:glow>
                  <a:outerShdw blurRad="80000" dist="40000" dir="5040000" algn="tl">
                    <a:srgbClr val="000000">
                      <a:alpha val="30000"/>
                    </a:srgbClr>
                  </a:outerShdw>
                </a:effectLst>
                <a:latin typeface="French Script MT" pitchFamily="66" charset="0"/>
              </a:rPr>
              <a:t>Jesus Care</a:t>
            </a:r>
            <a:endParaRPr lang="en-US" sz="6000" b="1" cap="none" spc="300" dirty="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bg1">
                    <a:alpha val="60000"/>
                  </a:schemeClr>
                </a:glow>
                <a:outerShdw blurRad="80000" dist="40000" dir="5040000" algn="tl">
                  <a:srgbClr val="000000">
                    <a:alpha val="30000"/>
                  </a:srgbClr>
                </a:outerShdw>
              </a:effectLst>
              <a:latin typeface="French Script MT" pitchFamily="66" charset="0"/>
            </a:endParaRPr>
          </a:p>
        </p:txBody>
      </p:sp>
      <p:sp>
        <p:nvSpPr>
          <p:cNvPr id="3" name="TextBox 2"/>
          <p:cNvSpPr txBox="1"/>
          <p:nvPr/>
        </p:nvSpPr>
        <p:spPr>
          <a:xfrm>
            <a:off x="152400" y="1600200"/>
            <a:ext cx="5029200" cy="3539430"/>
          </a:xfrm>
          <a:prstGeom prst="rect">
            <a:avLst/>
          </a:prstGeom>
          <a:noFill/>
          <a:effectLst>
            <a:softEdge rad="127000"/>
          </a:effectLst>
        </p:spPr>
        <p:txBody>
          <a:bodyPr wrap="square" rtlCol="0">
            <a:spAutoFit/>
          </a:bodyPr>
          <a:lstStyle/>
          <a:p>
            <a:pPr algn="ctr"/>
            <a:r>
              <a:rPr lang="en-US" sz="3200" dirty="0" smtClean="0">
                <a:ln>
                  <a:solidFill>
                    <a:srgbClr val="FFFFFF"/>
                  </a:solidFill>
                </a:ln>
                <a:solidFill>
                  <a:schemeClr val="bg1"/>
                </a:solidFill>
                <a:latin typeface="Arial" pitchFamily="34" charset="0"/>
                <a:cs typeface="Arial" pitchFamily="34" charset="0"/>
              </a:rPr>
              <a:t>Oh yes, He cares, I know He cares, His heart is touched with my grief;</a:t>
            </a:r>
          </a:p>
          <a:p>
            <a:pPr algn="ctr"/>
            <a:r>
              <a:rPr lang="en-US" sz="3200" dirty="0" smtClean="0">
                <a:ln>
                  <a:solidFill>
                    <a:srgbClr val="FFFFFF"/>
                  </a:solidFill>
                </a:ln>
                <a:solidFill>
                  <a:schemeClr val="bg1"/>
                </a:solidFill>
                <a:latin typeface="Arial" pitchFamily="34" charset="0"/>
                <a:cs typeface="Arial" pitchFamily="34" charset="0"/>
              </a:rPr>
              <a:t>When the days are weary, the long nights dreary,</a:t>
            </a:r>
          </a:p>
          <a:p>
            <a:pPr algn="ctr"/>
            <a:r>
              <a:rPr lang="en-US" sz="3200" dirty="0" smtClean="0">
                <a:ln>
                  <a:solidFill>
                    <a:srgbClr val="FFFFFF"/>
                  </a:solidFill>
                </a:ln>
                <a:solidFill>
                  <a:schemeClr val="bg1"/>
                </a:solidFill>
                <a:latin typeface="Arial" pitchFamily="34" charset="0"/>
                <a:cs typeface="Arial" pitchFamily="34" charset="0"/>
              </a:rPr>
              <a:t>I know my Savior cares.</a:t>
            </a:r>
          </a:p>
          <a:p>
            <a:pPr algn="r"/>
            <a:r>
              <a:rPr lang="en-US" sz="3200" dirty="0" smtClean="0">
                <a:ln>
                  <a:solidFill>
                    <a:srgbClr val="FFFFFF"/>
                  </a:solidFill>
                </a:ln>
                <a:solidFill>
                  <a:schemeClr val="bg1"/>
                </a:solidFill>
                <a:latin typeface="Arial" pitchFamily="34" charset="0"/>
                <a:cs typeface="Arial" pitchFamily="34" charset="0"/>
              </a:rPr>
              <a:t>He cares.</a:t>
            </a:r>
            <a:endParaRPr lang="en-US" sz="3200" dirty="0">
              <a:ln>
                <a:solidFill>
                  <a:srgbClr val="FFFFFF"/>
                </a:solidFill>
              </a:ln>
              <a:solidFill>
                <a:schemeClr val="bg1"/>
              </a:solidFill>
              <a:latin typeface="Arial" pitchFamily="34" charset="0"/>
              <a:cs typeface="Arial" pitchFamily="34" charset="0"/>
            </a:endParaRPr>
          </a:p>
        </p:txBody>
      </p:sp>
      <p:sp>
        <p:nvSpPr>
          <p:cNvPr id="7" name="TextBox 6"/>
          <p:cNvSpPr txBox="1"/>
          <p:nvPr/>
        </p:nvSpPr>
        <p:spPr>
          <a:xfrm>
            <a:off x="152400" y="1600200"/>
            <a:ext cx="5029200" cy="3539430"/>
          </a:xfrm>
          <a:prstGeom prst="rect">
            <a:avLst/>
          </a:prstGeom>
          <a:noFill/>
          <a:effectLst>
            <a:softEdge rad="127000"/>
          </a:effectLst>
        </p:spPr>
        <p:txBody>
          <a:bodyPr wrap="square" rtlCol="0">
            <a:spAutoFit/>
          </a:bodyPr>
          <a:lstStyle/>
          <a:p>
            <a:pPr algn="ctr"/>
            <a:r>
              <a:rPr lang="en-US" sz="3200" dirty="0" smtClean="0">
                <a:ln>
                  <a:solidFill>
                    <a:srgbClr val="FFFFFF"/>
                  </a:solidFill>
                </a:ln>
                <a:solidFill>
                  <a:schemeClr val="bg1"/>
                </a:solidFill>
                <a:latin typeface="Arial" pitchFamily="34" charset="0"/>
                <a:cs typeface="Arial" pitchFamily="34" charset="0"/>
              </a:rPr>
              <a:t>Oh yes, He cares, I know He cares, His heart is touched with my grief;</a:t>
            </a:r>
          </a:p>
          <a:p>
            <a:pPr algn="ctr"/>
            <a:r>
              <a:rPr lang="en-US" sz="3200" dirty="0" smtClean="0">
                <a:ln>
                  <a:solidFill>
                    <a:srgbClr val="FFFFFF"/>
                  </a:solidFill>
                </a:ln>
                <a:solidFill>
                  <a:schemeClr val="bg1"/>
                </a:solidFill>
                <a:latin typeface="Arial" pitchFamily="34" charset="0"/>
                <a:cs typeface="Arial" pitchFamily="34" charset="0"/>
              </a:rPr>
              <a:t>When the days are weary, the long nights dreary,</a:t>
            </a:r>
          </a:p>
          <a:p>
            <a:pPr algn="ctr"/>
            <a:r>
              <a:rPr lang="en-US" sz="3200" dirty="0" smtClean="0">
                <a:ln>
                  <a:solidFill>
                    <a:schemeClr val="tx1"/>
                  </a:solidFill>
                </a:ln>
                <a:latin typeface="Arial" pitchFamily="34" charset="0"/>
                <a:cs typeface="Arial" pitchFamily="34" charset="0"/>
              </a:rPr>
              <a:t>I know my Savior cares.</a:t>
            </a:r>
          </a:p>
          <a:p>
            <a:pPr algn="r"/>
            <a:r>
              <a:rPr lang="en-US" sz="3200" dirty="0" smtClean="0">
                <a:ln>
                  <a:solidFill>
                    <a:srgbClr val="FFFFFF"/>
                  </a:solidFill>
                </a:ln>
                <a:solidFill>
                  <a:schemeClr val="bg1"/>
                </a:solidFill>
                <a:latin typeface="Arial" pitchFamily="34" charset="0"/>
                <a:cs typeface="Arial" pitchFamily="34" charset="0"/>
              </a:rPr>
              <a:t>He cares.</a:t>
            </a:r>
            <a:endParaRPr lang="en-US" sz="3200" dirty="0">
              <a:ln>
                <a:solidFill>
                  <a:srgbClr val="FFFFFF"/>
                </a:solidFill>
              </a:ln>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8332667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30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9570" t="29744"/>
          <a:stretch/>
        </p:blipFill>
        <p:spPr>
          <a:xfrm>
            <a:off x="2580446" y="0"/>
            <a:ext cx="6563554" cy="6858000"/>
          </a:xfrm>
          <a:prstGeom prst="rect">
            <a:avLst/>
          </a:prstGeom>
        </p:spPr>
      </p:pic>
      <p:sp>
        <p:nvSpPr>
          <p:cNvPr id="2" name="Rectangle 1"/>
          <p:cNvSpPr/>
          <p:nvPr/>
        </p:nvSpPr>
        <p:spPr>
          <a:xfrm>
            <a:off x="824007" y="0"/>
            <a:ext cx="7323929" cy="1015663"/>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000" b="1" cap="none" spc="300" dirty="0" smtClean="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bg1">
                      <a:alpha val="80000"/>
                    </a:schemeClr>
                  </a:glow>
                  <a:outerShdw blurRad="80000" dist="40000" dir="5040000" algn="tl">
                    <a:srgbClr val="000000">
                      <a:alpha val="30000"/>
                    </a:srgbClr>
                  </a:outerShdw>
                </a:effectLst>
                <a:latin typeface="French Script MT" pitchFamily="66" charset="0"/>
              </a:rPr>
              <a:t>I Know My Savior Cares</a:t>
            </a:r>
            <a:endParaRPr lang="en-US" sz="6000" b="1" cap="none" spc="300" dirty="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bg1">
                    <a:alpha val="60000"/>
                  </a:schemeClr>
                </a:glow>
                <a:outerShdw blurRad="80000" dist="40000" dir="5040000" algn="tl">
                  <a:srgbClr val="000000">
                    <a:alpha val="30000"/>
                  </a:srgbClr>
                </a:outerShdw>
              </a:effectLst>
              <a:latin typeface="French Script MT" pitchFamily="66" charset="0"/>
            </a:endParaRPr>
          </a:p>
        </p:txBody>
      </p:sp>
      <p:sp>
        <p:nvSpPr>
          <p:cNvPr id="4" name="TextBox 3"/>
          <p:cNvSpPr txBox="1"/>
          <p:nvPr/>
        </p:nvSpPr>
        <p:spPr>
          <a:xfrm>
            <a:off x="228600" y="1615857"/>
            <a:ext cx="4648200" cy="4401205"/>
          </a:xfrm>
          <a:prstGeom prst="rect">
            <a:avLst/>
          </a:prstGeom>
          <a:noFill/>
        </p:spPr>
        <p:txBody>
          <a:bodyPr wrap="square" rtlCol="0">
            <a:spAutoFit/>
          </a:bodyPr>
          <a:lstStyle/>
          <a:p>
            <a:r>
              <a:rPr lang="en-US" sz="2800" b="1" dirty="0" smtClean="0">
                <a:solidFill>
                  <a:schemeClr val="bg1"/>
                </a:solidFill>
                <a:latin typeface="Arial" pitchFamily="34" charset="0"/>
                <a:cs typeface="Arial" pitchFamily="34" charset="0"/>
              </a:rPr>
              <a:t>Even though He does not immediately respond to my needs!</a:t>
            </a:r>
          </a:p>
          <a:p>
            <a:endParaRPr lang="en-US" sz="2800" b="1" dirty="0">
              <a:solidFill>
                <a:schemeClr val="bg1"/>
              </a:solidFill>
              <a:latin typeface="Arial" pitchFamily="34" charset="0"/>
              <a:cs typeface="Arial" pitchFamily="34" charset="0"/>
            </a:endParaRPr>
          </a:p>
          <a:p>
            <a:r>
              <a:rPr lang="en-US" sz="2800" b="1" dirty="0" smtClean="0">
                <a:solidFill>
                  <a:schemeClr val="bg1"/>
                </a:solidFill>
                <a:latin typeface="Arial" pitchFamily="34" charset="0"/>
                <a:cs typeface="Arial" pitchFamily="34" charset="0"/>
              </a:rPr>
              <a:t>Even though I might be required to drink the bitter “cup.”</a:t>
            </a:r>
          </a:p>
          <a:p>
            <a:endParaRPr lang="en-US" sz="2800" b="1" dirty="0">
              <a:solidFill>
                <a:schemeClr val="bg1"/>
              </a:solidFill>
              <a:latin typeface="Arial" pitchFamily="34" charset="0"/>
              <a:cs typeface="Arial" pitchFamily="34" charset="0"/>
            </a:endParaRPr>
          </a:p>
          <a:p>
            <a:r>
              <a:rPr lang="en-US" sz="2800" b="1" u="sng" dirty="0" smtClean="0">
                <a:solidFill>
                  <a:schemeClr val="bg1"/>
                </a:solidFill>
                <a:latin typeface="Arial" pitchFamily="34" charset="0"/>
                <a:cs typeface="Arial" pitchFamily="34" charset="0"/>
              </a:rPr>
              <a:t>I Know</a:t>
            </a:r>
            <a:r>
              <a:rPr lang="en-US" sz="2800" b="1" dirty="0" smtClean="0">
                <a:solidFill>
                  <a:schemeClr val="bg1"/>
                </a:solidFill>
                <a:latin typeface="Arial" pitchFamily="34" charset="0"/>
                <a:cs typeface="Arial" pitchFamily="34" charset="0"/>
              </a:rPr>
              <a:t>, because of Calvary—Romans 8:32</a:t>
            </a:r>
            <a:endParaRPr lang="en-US" sz="2800" b="1" dirty="0">
              <a:solidFill>
                <a:schemeClr val="bg1"/>
              </a:solidFill>
              <a:latin typeface="Arial" pitchFamily="34" charset="0"/>
              <a:cs typeface="Arial" pitchFamily="34" charset="0"/>
            </a:endParaRPr>
          </a:p>
        </p:txBody>
      </p:sp>
      <p:sp>
        <p:nvSpPr>
          <p:cNvPr id="8" name="TextBox 7"/>
          <p:cNvSpPr txBox="1"/>
          <p:nvPr/>
        </p:nvSpPr>
        <p:spPr>
          <a:xfrm>
            <a:off x="152400" y="2090172"/>
            <a:ext cx="4648200" cy="2677656"/>
          </a:xfrm>
          <a:prstGeom prst="rect">
            <a:avLst/>
          </a:prstGeom>
          <a:noFill/>
        </p:spPr>
        <p:txBody>
          <a:bodyPr wrap="square" rtlCol="0">
            <a:spAutoFit/>
          </a:bodyPr>
          <a:lstStyle/>
          <a:p>
            <a:r>
              <a:rPr lang="en-US" sz="2800" b="1" dirty="0" smtClean="0">
                <a:solidFill>
                  <a:schemeClr val="bg1"/>
                </a:solidFill>
                <a:latin typeface="Arial" pitchFamily="34" charset="0"/>
                <a:cs typeface="Arial" pitchFamily="34" charset="0"/>
              </a:rPr>
              <a:t>He who did not spare His own Son, but delivered Him up for us all, how shall He not with Him also freely give us all things? (Romans 8:32)</a:t>
            </a:r>
            <a:endParaRPr lang="en-US" sz="2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0526165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up)">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up)">
                                      <p:cBhvr>
                                        <p:cTn id="17" dur="20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3000"/>
                                        <p:tgtEl>
                                          <p:spTgt spid="5"/>
                                        </p:tgtEl>
                                      </p:cBhvr>
                                    </p:animEffect>
                                  </p:childTnLst>
                                </p:cTn>
                              </p:par>
                              <p:par>
                                <p:cTn id="23" presetID="9" presetClass="exit" presetSubtype="0" fill="hold" grpId="1" nodeType="withEffect">
                                  <p:stCondLst>
                                    <p:cond delay="0"/>
                                  </p:stCondLst>
                                  <p:childTnLst>
                                    <p:animEffect transition="out" filter="dissolve">
                                      <p:cBhvr>
                                        <p:cTn id="24" dur="2000"/>
                                        <p:tgtEl>
                                          <p:spTgt spid="4">
                                            <p:txEl>
                                              <p:pRg st="0" end="0"/>
                                            </p:txEl>
                                          </p:spTgt>
                                        </p:tgtEl>
                                      </p:cBhvr>
                                    </p:animEffect>
                                    <p:set>
                                      <p:cBhvr>
                                        <p:cTn id="25" dur="1" fill="hold">
                                          <p:stCondLst>
                                            <p:cond delay="1999"/>
                                          </p:stCondLst>
                                        </p:cTn>
                                        <p:tgtEl>
                                          <p:spTgt spid="4">
                                            <p:txEl>
                                              <p:pRg st="0" end="0"/>
                                            </p:txEl>
                                          </p:spTgt>
                                        </p:tgtEl>
                                        <p:attrNameLst>
                                          <p:attrName>style.visibility</p:attrName>
                                        </p:attrNameLst>
                                      </p:cBhvr>
                                      <p:to>
                                        <p:strVal val="hidden"/>
                                      </p:to>
                                    </p:set>
                                  </p:childTnLst>
                                </p:cTn>
                              </p:par>
                              <p:par>
                                <p:cTn id="26" presetID="9" presetClass="exit" presetSubtype="0" fill="hold" grpId="1" nodeType="withEffect">
                                  <p:stCondLst>
                                    <p:cond delay="0"/>
                                  </p:stCondLst>
                                  <p:childTnLst>
                                    <p:animEffect transition="out" filter="dissolve">
                                      <p:cBhvr>
                                        <p:cTn id="27" dur="2000"/>
                                        <p:tgtEl>
                                          <p:spTgt spid="4">
                                            <p:txEl>
                                              <p:pRg st="2" end="2"/>
                                            </p:txEl>
                                          </p:spTgt>
                                        </p:tgtEl>
                                      </p:cBhvr>
                                    </p:animEffect>
                                    <p:set>
                                      <p:cBhvr>
                                        <p:cTn id="28" dur="1" fill="hold">
                                          <p:stCondLst>
                                            <p:cond delay="1999"/>
                                          </p:stCondLst>
                                        </p:cTn>
                                        <p:tgtEl>
                                          <p:spTgt spid="4">
                                            <p:txEl>
                                              <p:pRg st="2" end="2"/>
                                            </p:txEl>
                                          </p:spTgt>
                                        </p:tgtEl>
                                        <p:attrNameLst>
                                          <p:attrName>style.visibility</p:attrName>
                                        </p:attrNameLst>
                                      </p:cBhvr>
                                      <p:to>
                                        <p:strVal val="hidden"/>
                                      </p:to>
                                    </p:set>
                                  </p:childTnLst>
                                </p:cTn>
                              </p:par>
                              <p:par>
                                <p:cTn id="29" presetID="9" presetClass="exit" presetSubtype="0" fill="hold" grpId="1" nodeType="withEffect">
                                  <p:stCondLst>
                                    <p:cond delay="0"/>
                                  </p:stCondLst>
                                  <p:childTnLst>
                                    <p:animEffect transition="out" filter="dissolve">
                                      <p:cBhvr>
                                        <p:cTn id="30" dur="2000"/>
                                        <p:tgtEl>
                                          <p:spTgt spid="4">
                                            <p:txEl>
                                              <p:pRg st="4" end="4"/>
                                            </p:txEl>
                                          </p:spTgt>
                                        </p:tgtEl>
                                      </p:cBhvr>
                                    </p:animEffect>
                                    <p:set>
                                      <p:cBhvr>
                                        <p:cTn id="31" dur="1" fill="hold">
                                          <p:stCondLst>
                                            <p:cond delay="1999"/>
                                          </p:stCondLst>
                                        </p:cTn>
                                        <p:tgtEl>
                                          <p:spTgt spid="4">
                                            <p:txEl>
                                              <p:pRg st="4" end="4"/>
                                            </p:txEl>
                                          </p:spTgt>
                                        </p:tgtEl>
                                        <p:attrNameLst>
                                          <p:attrName>style.visibility</p:attrName>
                                        </p:attrNameLst>
                                      </p:cBhvr>
                                      <p:to>
                                        <p:strVal val="hidden"/>
                                      </p:to>
                                    </p:set>
                                  </p:childTnLst>
                                </p:cTn>
                              </p:par>
                            </p:childTnLst>
                          </p:cTn>
                        </p:par>
                        <p:par>
                          <p:cTn id="32" fill="hold">
                            <p:stCondLst>
                              <p:cond delay="3000"/>
                            </p:stCondLst>
                            <p:childTnLst>
                              <p:par>
                                <p:cTn id="33" presetID="9"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dissolve">
                                      <p:cBhvr>
                                        <p:cTn id="35"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P spid="4" grpId="1" build="allAtOnce"/>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34872" t="43593" r="31119"/>
          <a:stretch/>
        </p:blipFill>
        <p:spPr>
          <a:xfrm>
            <a:off x="1417422" y="991750"/>
            <a:ext cx="6251539" cy="6247250"/>
          </a:xfrm>
          <a:prstGeom prst="rect">
            <a:avLst/>
          </a:prstGeom>
          <a:effectLst>
            <a:softEdge rad="1181100"/>
          </a:effectLst>
        </p:spPr>
      </p:pic>
      <p:sp>
        <p:nvSpPr>
          <p:cNvPr id="6" name="TextBox 5"/>
          <p:cNvSpPr txBox="1"/>
          <p:nvPr/>
        </p:nvSpPr>
        <p:spPr>
          <a:xfrm>
            <a:off x="704385" y="3733800"/>
            <a:ext cx="7677615" cy="3108543"/>
          </a:xfrm>
          <a:prstGeom prst="rect">
            <a:avLst/>
          </a:prstGeom>
          <a:noFill/>
        </p:spPr>
        <p:txBody>
          <a:bodyPr wrap="square" rtlCol="0">
            <a:spAutoFit/>
          </a:bodyPr>
          <a:lstStyle/>
          <a:p>
            <a:r>
              <a:rPr lang="en-US" sz="2800" b="1" dirty="0" smtClean="0">
                <a:ln>
                  <a:solidFill>
                    <a:srgbClr val="FF0000"/>
                  </a:solidFill>
                </a:ln>
                <a:effectLst>
                  <a:outerShdw blurRad="38100" dist="38100" dir="2700000" algn="tl">
                    <a:srgbClr val="000000">
                      <a:alpha val="43137"/>
                    </a:srgbClr>
                  </a:outerShdw>
                </a:effectLst>
              </a:rPr>
              <a:t>In this you greatly rejoice, though now for a little while, if need be, you have been grieved by </a:t>
            </a:r>
            <a:r>
              <a:rPr lang="en-US" sz="2800" b="1" u="sng" dirty="0" smtClean="0">
                <a:ln>
                  <a:solidFill>
                    <a:srgbClr val="FF0000"/>
                  </a:solidFill>
                </a:ln>
                <a:effectLst>
                  <a:outerShdw blurRad="38100" dist="38100" dir="2700000" algn="tl">
                    <a:srgbClr val="000000">
                      <a:alpha val="43137"/>
                    </a:srgbClr>
                  </a:outerShdw>
                </a:effectLst>
              </a:rPr>
              <a:t>various trials</a:t>
            </a:r>
            <a:r>
              <a:rPr lang="en-US" sz="2800" b="1" dirty="0" smtClean="0">
                <a:ln>
                  <a:solidFill>
                    <a:srgbClr val="FF0000"/>
                  </a:solidFill>
                </a:ln>
                <a:effectLst>
                  <a:outerShdw blurRad="38100" dist="38100" dir="2700000" algn="tl">
                    <a:srgbClr val="000000">
                      <a:alpha val="43137"/>
                    </a:srgbClr>
                  </a:outerShdw>
                </a:effectLst>
              </a:rPr>
              <a:t>, that the genuineness of your </a:t>
            </a:r>
            <a:r>
              <a:rPr lang="en-US" sz="2800" b="1" u="sng" dirty="0" smtClean="0">
                <a:ln>
                  <a:solidFill>
                    <a:srgbClr val="FF0000"/>
                  </a:solidFill>
                </a:ln>
                <a:effectLst>
                  <a:outerShdw blurRad="38100" dist="38100" dir="2700000" algn="tl">
                    <a:srgbClr val="000000">
                      <a:alpha val="43137"/>
                    </a:srgbClr>
                  </a:outerShdw>
                </a:effectLst>
              </a:rPr>
              <a:t>faith</a:t>
            </a:r>
            <a:r>
              <a:rPr lang="en-US" sz="2800" b="1" dirty="0" smtClean="0">
                <a:ln>
                  <a:solidFill>
                    <a:srgbClr val="FF0000"/>
                  </a:solidFill>
                </a:ln>
                <a:effectLst>
                  <a:outerShdw blurRad="38100" dist="38100" dir="2700000" algn="tl">
                    <a:srgbClr val="000000">
                      <a:alpha val="43137"/>
                    </a:srgbClr>
                  </a:outerShdw>
                </a:effectLst>
              </a:rPr>
              <a:t>, being much more precious than gold that perishes, though it is </a:t>
            </a:r>
            <a:r>
              <a:rPr lang="en-US" sz="2800" b="1" u="sng" dirty="0" smtClean="0">
                <a:ln>
                  <a:solidFill>
                    <a:srgbClr val="FF0000"/>
                  </a:solidFill>
                </a:ln>
                <a:effectLst>
                  <a:outerShdw blurRad="38100" dist="38100" dir="2700000" algn="tl">
                    <a:srgbClr val="000000">
                      <a:alpha val="43137"/>
                    </a:srgbClr>
                  </a:outerShdw>
                </a:effectLst>
              </a:rPr>
              <a:t>tested by fire</a:t>
            </a:r>
            <a:r>
              <a:rPr lang="en-US" sz="2800" b="1" dirty="0" smtClean="0">
                <a:ln>
                  <a:solidFill>
                    <a:srgbClr val="FF0000"/>
                  </a:solidFill>
                </a:ln>
                <a:effectLst>
                  <a:outerShdw blurRad="38100" dist="38100" dir="2700000" algn="tl">
                    <a:srgbClr val="000000">
                      <a:alpha val="43137"/>
                    </a:srgbClr>
                  </a:outerShdw>
                </a:effectLst>
              </a:rPr>
              <a:t>, may be found to praise, honor, and glory at the revelation of Jesus Christ, whom having not seen you love. (1 Peter 1:6-8)</a:t>
            </a:r>
            <a:endParaRPr lang="en-US" sz="2800" b="1" dirty="0">
              <a:ln>
                <a:solidFill>
                  <a:srgbClr val="FF0000"/>
                </a:solidFill>
              </a:ln>
              <a:effectLst>
                <a:outerShdw blurRad="38100" dist="38100" dir="2700000" algn="tl">
                  <a:srgbClr val="000000">
                    <a:alpha val="43137"/>
                  </a:srgbClr>
                </a:outerShdw>
              </a:effectLst>
            </a:endParaRPr>
          </a:p>
        </p:txBody>
      </p:sp>
      <p:sp>
        <p:nvSpPr>
          <p:cNvPr id="7" name="TextBox 6"/>
          <p:cNvSpPr txBox="1"/>
          <p:nvPr/>
        </p:nvSpPr>
        <p:spPr>
          <a:xfrm>
            <a:off x="656992" y="4077831"/>
            <a:ext cx="7801208" cy="2246769"/>
          </a:xfrm>
          <a:prstGeom prst="rect">
            <a:avLst/>
          </a:prstGeom>
          <a:noFill/>
        </p:spPr>
        <p:txBody>
          <a:bodyPr wrap="square" rtlCol="0">
            <a:spAutoFit/>
          </a:bodyPr>
          <a:lstStyle/>
          <a:p>
            <a:r>
              <a:rPr lang="en-US" sz="2800" b="1" dirty="0" smtClean="0">
                <a:ln>
                  <a:solidFill>
                    <a:srgbClr val="FF0000"/>
                  </a:solidFill>
                </a:ln>
                <a:effectLst>
                  <a:outerShdw blurRad="38100" dist="38100" dir="2700000" algn="tl">
                    <a:srgbClr val="000000">
                      <a:alpha val="43137"/>
                    </a:srgbClr>
                  </a:outerShdw>
                </a:effectLst>
              </a:rPr>
              <a:t>Did we not cast three men bound into the midst of the fire? . . . Look! . . . I see four men loose, walking in the midst of the fire; and they are not hurt, and the form of the fourth </a:t>
            </a:r>
            <a:r>
              <a:rPr lang="en-US" sz="2800" b="1" u="sng" dirty="0" smtClean="0">
                <a:ln>
                  <a:solidFill>
                    <a:srgbClr val="FF0000"/>
                  </a:solidFill>
                </a:ln>
                <a:effectLst>
                  <a:outerShdw blurRad="38100" dist="38100" dir="2700000" algn="tl">
                    <a:srgbClr val="000000">
                      <a:alpha val="43137"/>
                    </a:srgbClr>
                  </a:outerShdw>
                </a:effectLst>
              </a:rPr>
              <a:t>is like the Son of God</a:t>
            </a:r>
            <a:r>
              <a:rPr lang="en-US" sz="2800" b="1" dirty="0" smtClean="0">
                <a:ln>
                  <a:solidFill>
                    <a:srgbClr val="FF0000"/>
                  </a:solidFill>
                </a:ln>
                <a:effectLst>
                  <a:outerShdw blurRad="38100" dist="38100" dir="2700000" algn="tl">
                    <a:srgbClr val="000000">
                      <a:alpha val="43137"/>
                    </a:srgbClr>
                  </a:outerShdw>
                </a:effectLst>
              </a:rPr>
              <a:t>. (Daniel 3:24-25)</a:t>
            </a:r>
            <a:endParaRPr lang="en-US" sz="2800" b="1" dirty="0">
              <a:ln>
                <a:solidFill>
                  <a:srgbClr val="FF0000"/>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463056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97110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0"/>
            <a:ext cx="9144000" cy="6124754"/>
          </a:xfrm>
          <a:prstGeom prst="rect">
            <a:avLst/>
          </a:prstGeom>
          <a:noFill/>
        </p:spPr>
        <p:txBody>
          <a:bodyPr wrap="square" rtlCol="0">
            <a:spAutoFit/>
          </a:bodyPr>
          <a:lstStyle/>
          <a:p>
            <a:r>
              <a:rPr lang="en-US" sz="2800" b="1" i="1" baseline="30000" dirty="0" smtClean="0">
                <a:solidFill>
                  <a:srgbClr val="FF0000"/>
                </a:solidFill>
              </a:rPr>
              <a:t>5 </a:t>
            </a:r>
            <a:r>
              <a:rPr lang="en-US" sz="2800" b="1" dirty="0" smtClean="0"/>
              <a:t>Likewise you younger people, submit yourselves to your elders. Yes, all of you be submissive to one another, and be clothed with humility, for God resists the proud, but gives grace to the humble. </a:t>
            </a:r>
            <a:r>
              <a:rPr lang="en-US" sz="2800" b="1" i="1" baseline="30000" dirty="0" smtClean="0">
                <a:solidFill>
                  <a:srgbClr val="FF0000"/>
                </a:solidFill>
              </a:rPr>
              <a:t>6 </a:t>
            </a:r>
            <a:r>
              <a:rPr lang="en-US" sz="2800" b="1" dirty="0" smtClean="0"/>
              <a:t>Therefore humble yourselves under the mighty hand of God, that He may exalt you in due time, </a:t>
            </a:r>
            <a:r>
              <a:rPr lang="en-US" sz="2800" b="1" i="1" baseline="30000" dirty="0" smtClean="0">
                <a:solidFill>
                  <a:srgbClr val="FF0000"/>
                </a:solidFill>
              </a:rPr>
              <a:t>7</a:t>
            </a:r>
            <a:r>
              <a:rPr lang="en-US" sz="2800" b="1" baseline="30000" dirty="0" smtClean="0"/>
              <a:t> </a:t>
            </a:r>
            <a:r>
              <a:rPr lang="en-US" sz="2800" b="1" dirty="0" smtClean="0"/>
              <a:t>casting all your care upon Him, for He cares for you. </a:t>
            </a:r>
            <a:r>
              <a:rPr lang="en-US" sz="2800" b="1" i="1" baseline="30000" dirty="0" smtClean="0">
                <a:solidFill>
                  <a:srgbClr val="FF0000"/>
                </a:solidFill>
              </a:rPr>
              <a:t>8</a:t>
            </a:r>
            <a:r>
              <a:rPr lang="en-US" sz="2800" b="1" baseline="30000" dirty="0" smtClean="0"/>
              <a:t> </a:t>
            </a:r>
            <a:r>
              <a:rPr lang="en-US" sz="2800" b="1" dirty="0" smtClean="0"/>
              <a:t>Be sober, be vigilant; because your adversary the devil walks about like a roaring lion, seeking whom he may devour. </a:t>
            </a:r>
            <a:r>
              <a:rPr lang="en-US" sz="2800" b="1" i="1" baseline="30000" dirty="0" smtClean="0">
                <a:solidFill>
                  <a:srgbClr val="FF0000"/>
                </a:solidFill>
              </a:rPr>
              <a:t>9 </a:t>
            </a:r>
            <a:r>
              <a:rPr lang="en-US" sz="2800" b="1" dirty="0" smtClean="0"/>
              <a:t>Resist him, steadfast in the faith, knowing that the same sufferings are experienced by your brotherhood in the world. </a:t>
            </a:r>
            <a:r>
              <a:rPr lang="en-US" sz="2800" b="1" i="1" baseline="30000" dirty="0" smtClean="0">
                <a:solidFill>
                  <a:srgbClr val="FF0000"/>
                </a:solidFill>
              </a:rPr>
              <a:t>10 </a:t>
            </a:r>
            <a:r>
              <a:rPr lang="en-US" sz="2800" b="1" dirty="0" smtClean="0"/>
              <a:t>But may the God of all grace, who called us to His eternal glory by Christ Jesus, after you have suffered a while, perfect, establish, strengthen, and settle you. </a:t>
            </a:r>
            <a:r>
              <a:rPr lang="en-US" sz="2800" b="1" i="1" baseline="30000" dirty="0" smtClean="0">
                <a:solidFill>
                  <a:srgbClr val="FF0000"/>
                </a:solidFill>
              </a:rPr>
              <a:t>11</a:t>
            </a:r>
            <a:r>
              <a:rPr lang="en-US" sz="2800" b="1" baseline="30000" dirty="0" smtClean="0"/>
              <a:t> </a:t>
            </a:r>
            <a:r>
              <a:rPr lang="en-US" sz="2800" b="1" dirty="0" smtClean="0"/>
              <a:t>To Him be the glory and the dominion forever and ever. Amen.</a:t>
            </a:r>
          </a:p>
        </p:txBody>
      </p:sp>
      <p:sp>
        <p:nvSpPr>
          <p:cNvPr id="3" name="Rectangle 2"/>
          <p:cNvSpPr/>
          <p:nvPr/>
        </p:nvSpPr>
        <p:spPr>
          <a:xfrm>
            <a:off x="1948908" y="0"/>
            <a:ext cx="526105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600" dirty="0" smtClean="0">
                <a:ln w="11430">
                  <a:solidFill>
                    <a:schemeClr val="accent1">
                      <a:lumMod val="50000"/>
                    </a:schemeClr>
                  </a:solidFill>
                </a:ln>
                <a:solidFill>
                  <a:srgbClr val="FF0000"/>
                </a:solidFill>
                <a:effectLst>
                  <a:outerShdw blurRad="50800" dist="39000" dir="5460000" algn="tl">
                    <a:srgbClr val="000000">
                      <a:alpha val="38000"/>
                    </a:srgbClr>
                  </a:outerShdw>
                </a:effectLst>
              </a:rPr>
              <a:t>1 Peter 5:5-11</a:t>
            </a:r>
            <a:endParaRPr lang="en-US" sz="5400" b="1" cap="none" spc="600" dirty="0">
              <a:ln w="11430">
                <a:solidFill>
                  <a:schemeClr val="accent1">
                    <a:lumMod val="50000"/>
                  </a:schemeClr>
                </a:solidFill>
              </a:ln>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7577129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55690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0" y="1143000"/>
            <a:ext cx="2340543" cy="5715000"/>
            <a:chOff x="0" y="1143000"/>
            <a:chExt cx="2340543" cy="5715000"/>
          </a:xfrm>
        </p:grpSpPr>
        <p:sp>
          <p:nvSpPr>
            <p:cNvPr id="3" name="Rounded Rectangle 2"/>
            <p:cNvSpPr/>
            <p:nvPr/>
          </p:nvSpPr>
          <p:spPr>
            <a:xfrm>
              <a:off x="0" y="1143000"/>
              <a:ext cx="2340543" cy="304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50" b="1" dirty="0">
                  <a:solidFill>
                    <a:schemeClr val="tx1"/>
                  </a:solidFill>
                  <a:latin typeface="Monotype Corsiva" pitchFamily="66" charset="0"/>
                </a:rPr>
                <a:t>Frank Ellsworth </a:t>
              </a:r>
              <a:r>
                <a:rPr lang="en-US" sz="1750" b="1" dirty="0" smtClean="0">
                  <a:solidFill>
                    <a:schemeClr val="tx1"/>
                  </a:solidFill>
                  <a:latin typeface="Monotype Corsiva" pitchFamily="66" charset="0"/>
                </a:rPr>
                <a:t>Graeff</a:t>
              </a:r>
            </a:p>
            <a:p>
              <a:pPr algn="ctr"/>
              <a:endParaRPr lang="en-US" sz="1750" b="1" dirty="0">
                <a:solidFill>
                  <a:schemeClr val="tx1"/>
                </a:solidFill>
                <a:latin typeface="Monotype Corsiva" pitchFamily="66" charset="0"/>
              </a:endParaRPr>
            </a:p>
            <a:p>
              <a:pPr algn="ctr"/>
              <a:r>
                <a:rPr lang="en-US" sz="1750" b="1" dirty="0" smtClean="0">
                  <a:solidFill>
                    <a:schemeClr val="tx1"/>
                  </a:solidFill>
                  <a:latin typeface="Monotype Corsiva" pitchFamily="66" charset="0"/>
                </a:rPr>
                <a:t>(wrote more than 200 hymns)</a:t>
              </a:r>
            </a:p>
            <a:p>
              <a:pPr algn="ctr"/>
              <a:endParaRPr lang="en-US" sz="1750" b="1" dirty="0" smtClean="0">
                <a:solidFill>
                  <a:schemeClr val="tx1"/>
                </a:solidFill>
                <a:latin typeface="Monotype Corsiva" pitchFamily="66" charset="0"/>
              </a:endParaRPr>
            </a:p>
            <a:p>
              <a:pPr algn="ctr"/>
              <a:r>
                <a:rPr lang="en-US" sz="1750" b="1" dirty="0" smtClean="0">
                  <a:solidFill>
                    <a:schemeClr val="tx1"/>
                  </a:solidFill>
                  <a:latin typeface="Monotype Corsiva" pitchFamily="66" charset="0"/>
                </a:rPr>
                <a:t>“Does Jesus Care”</a:t>
              </a:r>
            </a:p>
            <a:p>
              <a:pPr algn="ctr"/>
              <a:r>
                <a:rPr lang="en-US" sz="1750" b="1" dirty="0" smtClean="0">
                  <a:solidFill>
                    <a:schemeClr val="tx1"/>
                  </a:solidFill>
                  <a:latin typeface="Monotype Corsiva" pitchFamily="66" charset="0"/>
                </a:rPr>
                <a:t>1901</a:t>
              </a:r>
            </a:p>
            <a:p>
              <a:pPr algn="ctr"/>
              <a:endParaRPr lang="en-US" sz="1750" b="1" dirty="0">
                <a:solidFill>
                  <a:schemeClr val="tx1"/>
                </a:solidFill>
                <a:latin typeface="Monotype Corsiva" pitchFamily="66" charset="0"/>
              </a:endParaRPr>
            </a:p>
            <a:p>
              <a:pPr algn="ctr"/>
              <a:endParaRPr lang="en-US" sz="1750" b="1" dirty="0" smtClean="0">
                <a:solidFill>
                  <a:schemeClr val="tx1"/>
                </a:solidFill>
                <a:latin typeface="Monotype Corsiva" pitchFamily="66" charset="0"/>
              </a:endParaRPr>
            </a:p>
            <a:p>
              <a:pPr algn="ctr"/>
              <a:endParaRPr lang="en-US" sz="1750" b="1" dirty="0">
                <a:solidFill>
                  <a:schemeClr val="tx1"/>
                </a:solidFill>
                <a:latin typeface="Monotype Corsiva" pitchFamily="66"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8456"/>
              <a:ext cx="2340543" cy="3639544"/>
            </a:xfrm>
            <a:prstGeom prst="rect">
              <a:avLst/>
            </a:prstGeom>
          </p:spPr>
        </p:pic>
      </p:grpSp>
      <p:pic>
        <p:nvPicPr>
          <p:cNvPr id="1026" name="Picture 2" descr="http://mcdonaldroad.org/ic1/bible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4724399"/>
            <a:ext cx="2847975" cy="21336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ular Callout 5"/>
          <p:cNvSpPr/>
          <p:nvPr/>
        </p:nvSpPr>
        <p:spPr>
          <a:xfrm>
            <a:off x="5334000" y="838200"/>
            <a:ext cx="3686175" cy="2380256"/>
          </a:xfrm>
          <a:prstGeom prst="wedgeRectCallout">
            <a:avLst>
              <a:gd name="adj1" fmla="val -131"/>
              <a:gd name="adj2" fmla="val 142143"/>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itchFamily="34" charset="0"/>
                <a:cs typeface="Arial" pitchFamily="34" charset="0"/>
              </a:rPr>
              <a:t>Therefore humble yourselves under the </a:t>
            </a:r>
            <a:r>
              <a:rPr lang="en-US" b="1" u="sng" dirty="0">
                <a:solidFill>
                  <a:schemeClr val="tx1"/>
                </a:solidFill>
                <a:effectLst>
                  <a:outerShdw blurRad="38100" dist="38100" dir="2700000" algn="tl">
                    <a:srgbClr val="000000">
                      <a:alpha val="43137"/>
                    </a:srgbClr>
                  </a:outerShdw>
                </a:effectLst>
                <a:latin typeface="Arial" pitchFamily="34" charset="0"/>
                <a:cs typeface="Arial" pitchFamily="34" charset="0"/>
              </a:rPr>
              <a:t>mighty hand of God</a:t>
            </a:r>
            <a:r>
              <a:rPr lang="en-US" b="1" dirty="0">
                <a:solidFill>
                  <a:schemeClr val="tx1"/>
                </a:solidFill>
                <a:latin typeface="Arial" pitchFamily="34" charset="0"/>
                <a:cs typeface="Arial" pitchFamily="34" charset="0"/>
              </a:rPr>
              <a:t>, that He may exalt you in due time, </a:t>
            </a:r>
            <a:r>
              <a:rPr lang="en-US" b="1" u="sng" dirty="0" smtClean="0">
                <a:solidFill>
                  <a:schemeClr val="tx1"/>
                </a:solidFill>
                <a:effectLst>
                  <a:outerShdw blurRad="38100" dist="38100" dir="2700000" algn="tl">
                    <a:srgbClr val="000000">
                      <a:alpha val="43137"/>
                    </a:srgbClr>
                  </a:outerShdw>
                </a:effectLst>
                <a:latin typeface="Arial" pitchFamily="34" charset="0"/>
                <a:cs typeface="Arial" pitchFamily="34" charset="0"/>
              </a:rPr>
              <a:t>casting </a:t>
            </a:r>
            <a:r>
              <a:rPr lang="en-US" b="1" u="sng" dirty="0">
                <a:solidFill>
                  <a:schemeClr val="tx1"/>
                </a:solidFill>
                <a:effectLst>
                  <a:outerShdw blurRad="38100" dist="38100" dir="2700000" algn="tl">
                    <a:srgbClr val="000000">
                      <a:alpha val="43137"/>
                    </a:srgbClr>
                  </a:outerShdw>
                </a:effectLst>
                <a:latin typeface="Arial" pitchFamily="34" charset="0"/>
                <a:cs typeface="Arial" pitchFamily="34" charset="0"/>
              </a:rPr>
              <a:t>all your care</a:t>
            </a:r>
            <a:r>
              <a:rPr lang="en-US" b="1" dirty="0">
                <a:solidFill>
                  <a:schemeClr val="tx1"/>
                </a:solidFill>
                <a:latin typeface="Arial" pitchFamily="34" charset="0"/>
                <a:cs typeface="Arial" pitchFamily="34" charset="0"/>
              </a:rPr>
              <a:t> upon Him, for He cares for you</a:t>
            </a:r>
            <a:r>
              <a:rPr lang="en-US" b="1" dirty="0" smtClean="0">
                <a:solidFill>
                  <a:schemeClr val="tx1"/>
                </a:solidFill>
                <a:latin typeface="Arial" pitchFamily="34" charset="0"/>
                <a:cs typeface="Arial" pitchFamily="34" charset="0"/>
              </a:rPr>
              <a:t>.</a:t>
            </a:r>
          </a:p>
          <a:p>
            <a:pPr algn="ctr"/>
            <a:endParaRPr lang="en-US" b="1" dirty="0" smtClean="0">
              <a:solidFill>
                <a:schemeClr val="tx1"/>
              </a:solidFill>
              <a:latin typeface="Arial" pitchFamily="34" charset="0"/>
              <a:cs typeface="Arial" pitchFamily="34" charset="0"/>
            </a:endParaRPr>
          </a:p>
          <a:p>
            <a:pPr algn="ctr"/>
            <a:r>
              <a:rPr lang="en-US" b="1" dirty="0" smtClean="0">
                <a:solidFill>
                  <a:schemeClr val="tx1"/>
                </a:solidFill>
                <a:latin typeface="Arial" pitchFamily="34" charset="0"/>
                <a:cs typeface="Arial" pitchFamily="34" charset="0"/>
              </a:rPr>
              <a:t>(1 Peter 5:6-7)</a:t>
            </a:r>
            <a:endParaRPr lang="en-US"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103013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out)">
                                      <p:cBhvr>
                                        <p:cTn id="12" dur="2000"/>
                                        <p:tgtEl>
                                          <p:spTgt spid="1026"/>
                                        </p:tgtEl>
                                      </p:cBhvr>
                                    </p:animEffect>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7592" y="0"/>
            <a:ext cx="7433958"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spc="0" dirty="0" smtClean="0">
                <a:ln>
                  <a:solidFill>
                    <a:schemeClr val="bg1"/>
                  </a:solidFill>
                </a:ln>
                <a:solidFill>
                  <a:schemeClr val="accent4">
                    <a:lumMod val="40000"/>
                    <a:lumOff val="6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lonna MT" pitchFamily="82" charset="0"/>
              </a:rPr>
              <a:t>The Mighty Hand Of God</a:t>
            </a:r>
            <a:endParaRPr lang="en-US" sz="5400" b="1" spc="0" dirty="0">
              <a:ln>
                <a:solidFill>
                  <a:schemeClr val="bg1"/>
                </a:solidFill>
              </a:ln>
              <a:solidFill>
                <a:schemeClr val="accent4">
                  <a:lumMod val="40000"/>
                  <a:lumOff val="6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lonna MT" pitchFamily="82" charset="0"/>
            </a:endParaRPr>
          </a:p>
        </p:txBody>
      </p:sp>
      <p:sp>
        <p:nvSpPr>
          <p:cNvPr id="3" name="TextBox 2"/>
          <p:cNvSpPr txBox="1"/>
          <p:nvPr/>
        </p:nvSpPr>
        <p:spPr>
          <a:xfrm>
            <a:off x="228600" y="5715000"/>
            <a:ext cx="8686800" cy="830997"/>
          </a:xfrm>
          <a:prstGeom prst="rect">
            <a:avLst/>
          </a:prstGeom>
          <a:noFill/>
        </p:spPr>
        <p:txBody>
          <a:bodyPr wrap="square" rtlCol="0">
            <a:spAutoFit/>
          </a:bodyPr>
          <a:lstStyle/>
          <a:p>
            <a:r>
              <a:rPr lang="en-US" sz="2000" b="1" dirty="0" smtClean="0">
                <a:solidFill>
                  <a:schemeClr val="bg1"/>
                </a:solidFill>
              </a:rPr>
              <a:t>“. . . whom </a:t>
            </a:r>
            <a:r>
              <a:rPr lang="en-US" sz="2000" b="1" dirty="0">
                <a:solidFill>
                  <a:schemeClr val="bg1"/>
                </a:solidFill>
              </a:rPr>
              <a:t>You have brought out of Egypt with a </a:t>
            </a:r>
            <a:r>
              <a:rPr lang="en-US" sz="2400" b="1" u="sng" dirty="0">
                <a:ln>
                  <a:solidFill>
                    <a:srgbClr val="FF0000"/>
                  </a:solidFill>
                </a:ln>
                <a:solidFill>
                  <a:schemeClr val="bg1"/>
                </a:solidFill>
              </a:rPr>
              <a:t>mighty </a:t>
            </a:r>
            <a:r>
              <a:rPr lang="en-US" sz="2400" b="1" u="sng" dirty="0" smtClean="0">
                <a:ln>
                  <a:solidFill>
                    <a:srgbClr val="FF0000"/>
                  </a:solidFill>
                </a:ln>
                <a:solidFill>
                  <a:schemeClr val="bg1"/>
                </a:solidFill>
              </a:rPr>
              <a:t>hand</a:t>
            </a:r>
            <a:r>
              <a:rPr lang="en-US" sz="2000" b="1" dirty="0" smtClean="0">
                <a:solidFill>
                  <a:schemeClr val="bg1"/>
                </a:solidFill>
              </a:rPr>
              <a:t>” (Deut 9:26).</a:t>
            </a:r>
          </a:p>
          <a:p>
            <a:r>
              <a:rPr lang="en-US" sz="2000" b="1" dirty="0" smtClean="0">
                <a:solidFill>
                  <a:schemeClr val="bg1"/>
                </a:solidFill>
              </a:rPr>
              <a:t>“. . . humble </a:t>
            </a:r>
            <a:r>
              <a:rPr lang="en-US" sz="2000" b="1" dirty="0">
                <a:solidFill>
                  <a:schemeClr val="bg1"/>
                </a:solidFill>
              </a:rPr>
              <a:t>yourselves under the </a:t>
            </a:r>
            <a:r>
              <a:rPr lang="en-US" sz="2400" b="1" u="sng" dirty="0">
                <a:ln>
                  <a:solidFill>
                    <a:srgbClr val="FF0000"/>
                  </a:solidFill>
                </a:ln>
                <a:solidFill>
                  <a:schemeClr val="bg1"/>
                </a:solidFill>
              </a:rPr>
              <a:t>mighty hand of </a:t>
            </a:r>
            <a:r>
              <a:rPr lang="en-US" sz="2400" b="1" u="sng" dirty="0" smtClean="0">
                <a:ln>
                  <a:solidFill>
                    <a:srgbClr val="FF0000"/>
                  </a:solidFill>
                </a:ln>
                <a:solidFill>
                  <a:schemeClr val="bg1"/>
                </a:solidFill>
              </a:rPr>
              <a:t>God</a:t>
            </a:r>
            <a:r>
              <a:rPr lang="en-US" sz="2000" b="1" dirty="0" smtClean="0">
                <a:solidFill>
                  <a:schemeClr val="bg1"/>
                </a:solidFill>
              </a:rPr>
              <a:t>” (1 Peter 5:6)</a:t>
            </a:r>
            <a:endParaRPr lang="en-US" sz="2000" b="1" dirty="0">
              <a:solidFill>
                <a:schemeClr val="bg1"/>
              </a:solidFill>
            </a:endParaRPr>
          </a:p>
        </p:txBody>
      </p:sp>
    </p:spTree>
    <p:extLst>
      <p:ext uri="{BB962C8B-B14F-4D97-AF65-F5344CB8AC3E}">
        <p14:creationId xmlns:p14="http://schemas.microsoft.com/office/powerpoint/2010/main" val="25258456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195015" y="0"/>
            <a:ext cx="8739124"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spc="0" dirty="0" smtClean="0">
                <a:ln>
                  <a:solidFill>
                    <a:srgbClr val="00B0F0"/>
                  </a:solidFill>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Colonna MT" pitchFamily="82" charset="0"/>
              </a:rPr>
              <a:t>Cast Your Burden on the Lord</a:t>
            </a:r>
            <a:endParaRPr lang="en-US" sz="5400" b="1" spc="0" dirty="0">
              <a:ln>
                <a:solidFill>
                  <a:srgbClr val="00B0F0"/>
                </a:solidFill>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Colonna MT" pitchFamily="82" charset="0"/>
            </a:endParaRPr>
          </a:p>
        </p:txBody>
      </p:sp>
      <p:sp>
        <p:nvSpPr>
          <p:cNvPr id="3" name="TextBox 2"/>
          <p:cNvSpPr txBox="1"/>
          <p:nvPr/>
        </p:nvSpPr>
        <p:spPr>
          <a:xfrm>
            <a:off x="228600" y="4953000"/>
            <a:ext cx="8686800" cy="738664"/>
          </a:xfrm>
          <a:prstGeom prst="rect">
            <a:avLst/>
          </a:prstGeom>
          <a:noFill/>
        </p:spPr>
        <p:txBody>
          <a:bodyPr wrap="square" rtlCol="0">
            <a:spAutoFit/>
          </a:bodyPr>
          <a:lstStyle/>
          <a:p>
            <a:r>
              <a:rPr lang="en-US" sz="2100" b="1" dirty="0" smtClean="0">
                <a:solidFill>
                  <a:schemeClr val="bg1"/>
                </a:solidFill>
              </a:rPr>
              <a:t>“</a:t>
            </a:r>
            <a:r>
              <a:rPr lang="en-US" sz="2100" b="1" u="sng" dirty="0" smtClean="0">
                <a:ln>
                  <a:solidFill>
                    <a:srgbClr val="FF0000"/>
                  </a:solidFill>
                </a:ln>
                <a:solidFill>
                  <a:schemeClr val="bg1"/>
                </a:solidFill>
                <a:effectLst>
                  <a:outerShdw blurRad="38100" dist="38100" dir="2700000" algn="tl">
                    <a:srgbClr val="000000">
                      <a:alpha val="43137"/>
                    </a:srgbClr>
                  </a:outerShdw>
                </a:effectLst>
              </a:rPr>
              <a:t>Cast </a:t>
            </a:r>
            <a:r>
              <a:rPr lang="en-US" sz="2100" b="1" u="sng" dirty="0">
                <a:ln>
                  <a:solidFill>
                    <a:srgbClr val="FF0000"/>
                  </a:solidFill>
                </a:ln>
                <a:solidFill>
                  <a:schemeClr val="bg1"/>
                </a:solidFill>
                <a:effectLst>
                  <a:outerShdw blurRad="38100" dist="38100" dir="2700000" algn="tl">
                    <a:srgbClr val="000000">
                      <a:alpha val="43137"/>
                    </a:srgbClr>
                  </a:outerShdw>
                </a:effectLst>
              </a:rPr>
              <a:t>your burden</a:t>
            </a:r>
            <a:r>
              <a:rPr lang="en-US" sz="2100" b="1" dirty="0">
                <a:solidFill>
                  <a:schemeClr val="bg1"/>
                </a:solidFill>
              </a:rPr>
              <a:t> on the Lord</a:t>
            </a:r>
            <a:r>
              <a:rPr lang="en-US" sz="2100" b="1" dirty="0" smtClean="0">
                <a:solidFill>
                  <a:schemeClr val="bg1"/>
                </a:solidFill>
              </a:rPr>
              <a:t>, and </a:t>
            </a:r>
            <a:r>
              <a:rPr lang="en-US" sz="2100" b="1" dirty="0">
                <a:solidFill>
                  <a:schemeClr val="bg1"/>
                </a:solidFill>
              </a:rPr>
              <a:t>He shall sustain </a:t>
            </a:r>
            <a:r>
              <a:rPr lang="en-US" sz="2100" b="1" dirty="0" smtClean="0">
                <a:solidFill>
                  <a:schemeClr val="bg1"/>
                </a:solidFill>
              </a:rPr>
              <a:t>you . . .” (Psalm 55:22)</a:t>
            </a:r>
            <a:endParaRPr lang="en-US" sz="2100" b="1" dirty="0">
              <a:solidFill>
                <a:schemeClr val="bg1"/>
              </a:solidFill>
            </a:endParaRPr>
          </a:p>
          <a:p>
            <a:r>
              <a:rPr lang="en-US" sz="2100" b="1" dirty="0" smtClean="0">
                <a:solidFill>
                  <a:schemeClr val="bg1"/>
                </a:solidFill>
              </a:rPr>
              <a:t>“. . . </a:t>
            </a:r>
            <a:r>
              <a:rPr lang="en-US" sz="2100" b="1" u="sng" dirty="0" smtClean="0">
                <a:ln>
                  <a:solidFill>
                    <a:srgbClr val="FF0000"/>
                  </a:solidFill>
                </a:ln>
                <a:solidFill>
                  <a:schemeClr val="bg1"/>
                </a:solidFill>
                <a:effectLst>
                  <a:outerShdw blurRad="38100" dist="38100" dir="2700000" algn="tl">
                    <a:srgbClr val="000000">
                      <a:alpha val="43137"/>
                    </a:srgbClr>
                  </a:outerShdw>
                </a:effectLst>
              </a:rPr>
              <a:t>casting </a:t>
            </a:r>
            <a:r>
              <a:rPr lang="en-US" sz="2100" b="1" u="sng" dirty="0">
                <a:ln>
                  <a:solidFill>
                    <a:srgbClr val="FF0000"/>
                  </a:solidFill>
                </a:ln>
                <a:solidFill>
                  <a:schemeClr val="bg1"/>
                </a:solidFill>
                <a:effectLst>
                  <a:outerShdw blurRad="38100" dist="38100" dir="2700000" algn="tl">
                    <a:srgbClr val="000000">
                      <a:alpha val="43137"/>
                    </a:srgbClr>
                  </a:outerShdw>
                </a:effectLst>
              </a:rPr>
              <a:t>all your care</a:t>
            </a:r>
            <a:r>
              <a:rPr lang="en-US" sz="2100" b="1" dirty="0">
                <a:solidFill>
                  <a:schemeClr val="bg1"/>
                </a:solidFill>
              </a:rPr>
              <a:t> upon Him, for He cares for you</a:t>
            </a:r>
            <a:r>
              <a:rPr lang="en-US" sz="2100" b="1" dirty="0" smtClean="0">
                <a:solidFill>
                  <a:schemeClr val="bg1"/>
                </a:solidFill>
              </a:rPr>
              <a:t>.” (1 Peter 5:7)</a:t>
            </a:r>
            <a:endParaRPr lang="en-US" sz="2100" b="1" dirty="0">
              <a:solidFill>
                <a:schemeClr val="bg1"/>
              </a:solidFill>
            </a:endParaRPr>
          </a:p>
        </p:txBody>
      </p:sp>
    </p:spTree>
    <p:extLst>
      <p:ext uri="{BB962C8B-B14F-4D97-AF65-F5344CB8AC3E}">
        <p14:creationId xmlns:p14="http://schemas.microsoft.com/office/powerpoint/2010/main" val="8039796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305664" y="0"/>
            <a:ext cx="4552336" cy="1015663"/>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000" b="1" cap="none" spc="300" dirty="0" smtClean="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bg1">
                      <a:alpha val="80000"/>
                    </a:schemeClr>
                  </a:glow>
                  <a:outerShdw blurRad="80000" dist="40000" dir="5040000" algn="tl">
                    <a:srgbClr val="000000">
                      <a:alpha val="30000"/>
                    </a:srgbClr>
                  </a:outerShdw>
                </a:effectLst>
                <a:latin typeface="French Script MT" pitchFamily="66" charset="0"/>
              </a:rPr>
              <a:t>Does </a:t>
            </a:r>
            <a:r>
              <a:rPr lang="en-US" sz="6000" b="1" cap="none" spc="300" dirty="0" smtClean="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bg1">
                      <a:alpha val="60000"/>
                    </a:schemeClr>
                  </a:glow>
                  <a:outerShdw blurRad="80000" dist="40000" dir="5040000" algn="tl">
                    <a:srgbClr val="000000">
                      <a:alpha val="30000"/>
                    </a:srgbClr>
                  </a:outerShdw>
                </a:effectLst>
                <a:latin typeface="French Script MT" pitchFamily="66" charset="0"/>
              </a:rPr>
              <a:t>Jesus Care</a:t>
            </a:r>
            <a:endParaRPr lang="en-US" sz="6000" b="1" cap="none" spc="300" dirty="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bg1">
                    <a:alpha val="60000"/>
                  </a:schemeClr>
                </a:glow>
                <a:outerShdw blurRad="80000" dist="40000" dir="5040000" algn="tl">
                  <a:srgbClr val="000000">
                    <a:alpha val="30000"/>
                  </a:srgbClr>
                </a:outerShdw>
              </a:effectLst>
              <a:latin typeface="French Script MT" pitchFamily="66" charset="0"/>
            </a:endParaRPr>
          </a:p>
        </p:txBody>
      </p:sp>
      <p:sp>
        <p:nvSpPr>
          <p:cNvPr id="3" name="TextBox 2"/>
          <p:cNvSpPr txBox="1"/>
          <p:nvPr/>
        </p:nvSpPr>
        <p:spPr>
          <a:xfrm>
            <a:off x="228600" y="4790172"/>
            <a:ext cx="8686800" cy="2062103"/>
          </a:xfrm>
          <a:prstGeom prst="rect">
            <a:avLst/>
          </a:prstGeom>
          <a:solidFill>
            <a:srgbClr val="FFFFFF">
              <a:alpha val="69804"/>
            </a:srgbClr>
          </a:solidFill>
          <a:effectLst>
            <a:softEdge rad="127000"/>
          </a:effectLst>
        </p:spPr>
        <p:txBody>
          <a:bodyPr wrap="square" rtlCol="0">
            <a:spAutoFit/>
          </a:bodyPr>
          <a:lstStyle/>
          <a:p>
            <a:pPr algn="ctr"/>
            <a:r>
              <a:rPr lang="en-US" sz="3200" u="sng" dirty="0">
                <a:ln>
                  <a:solidFill>
                    <a:schemeClr val="tx1"/>
                  </a:solidFill>
                </a:ln>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rPr>
              <a:t>Does Jesus care</a:t>
            </a:r>
            <a:r>
              <a:rPr lang="en-US" sz="3200" dirty="0">
                <a:ln>
                  <a:solidFill>
                    <a:schemeClr val="tx1"/>
                  </a:solidFill>
                </a:ln>
                <a:solidFill>
                  <a:schemeClr val="accent6">
                    <a:lumMod val="75000"/>
                  </a:schemeClr>
                </a:solidFill>
                <a:latin typeface="Arial" pitchFamily="34" charset="0"/>
                <a:cs typeface="Arial" pitchFamily="34" charset="0"/>
              </a:rPr>
              <a:t> when my heart is </a:t>
            </a:r>
            <a:r>
              <a:rPr lang="en-US" sz="3200" dirty="0" smtClean="0">
                <a:ln>
                  <a:solidFill>
                    <a:schemeClr val="tx1"/>
                  </a:solidFill>
                </a:ln>
                <a:solidFill>
                  <a:schemeClr val="accent6">
                    <a:lumMod val="75000"/>
                  </a:schemeClr>
                </a:solidFill>
                <a:latin typeface="Arial" pitchFamily="34" charset="0"/>
                <a:cs typeface="Arial" pitchFamily="34" charset="0"/>
              </a:rPr>
              <a:t>pained too </a:t>
            </a:r>
            <a:r>
              <a:rPr lang="en-US" sz="3200" dirty="0">
                <a:ln>
                  <a:solidFill>
                    <a:schemeClr val="tx1"/>
                  </a:solidFill>
                </a:ln>
                <a:solidFill>
                  <a:schemeClr val="accent6">
                    <a:lumMod val="75000"/>
                  </a:schemeClr>
                </a:solidFill>
                <a:latin typeface="Arial" pitchFamily="34" charset="0"/>
                <a:cs typeface="Arial" pitchFamily="34" charset="0"/>
              </a:rPr>
              <a:t>deeply for mirth or song</a:t>
            </a:r>
            <a:r>
              <a:rPr lang="en-US" sz="3200" dirty="0" smtClean="0">
                <a:ln>
                  <a:solidFill>
                    <a:schemeClr val="tx1"/>
                  </a:solidFill>
                </a:ln>
                <a:solidFill>
                  <a:schemeClr val="accent6">
                    <a:lumMod val="75000"/>
                  </a:schemeClr>
                </a:solidFill>
                <a:latin typeface="Arial" pitchFamily="34" charset="0"/>
                <a:cs typeface="Arial" pitchFamily="34" charset="0"/>
              </a:rPr>
              <a:t>, as </a:t>
            </a:r>
            <a:r>
              <a:rPr lang="en-US" sz="3200" dirty="0">
                <a:ln>
                  <a:solidFill>
                    <a:schemeClr val="tx1"/>
                  </a:solidFill>
                </a:ln>
                <a:solidFill>
                  <a:schemeClr val="accent6">
                    <a:lumMod val="75000"/>
                  </a:schemeClr>
                </a:solidFill>
                <a:latin typeface="Arial" pitchFamily="34" charset="0"/>
                <a:cs typeface="Arial" pitchFamily="34" charset="0"/>
              </a:rPr>
              <a:t>the burdens press, and the cares </a:t>
            </a:r>
            <a:r>
              <a:rPr lang="en-US" sz="3200" dirty="0" smtClean="0">
                <a:ln>
                  <a:solidFill>
                    <a:schemeClr val="tx1"/>
                  </a:solidFill>
                </a:ln>
                <a:solidFill>
                  <a:schemeClr val="accent6">
                    <a:lumMod val="75000"/>
                  </a:schemeClr>
                </a:solidFill>
                <a:latin typeface="Arial" pitchFamily="34" charset="0"/>
                <a:cs typeface="Arial" pitchFamily="34" charset="0"/>
              </a:rPr>
              <a:t>distress and </a:t>
            </a:r>
            <a:r>
              <a:rPr lang="en-US" sz="3200" dirty="0">
                <a:ln>
                  <a:solidFill>
                    <a:schemeClr val="tx1"/>
                  </a:solidFill>
                </a:ln>
                <a:solidFill>
                  <a:schemeClr val="accent6">
                    <a:lumMod val="75000"/>
                  </a:schemeClr>
                </a:solidFill>
                <a:latin typeface="Arial" pitchFamily="34" charset="0"/>
                <a:cs typeface="Arial" pitchFamily="34" charset="0"/>
              </a:rPr>
              <a:t>the way grows weary and long?</a:t>
            </a:r>
          </a:p>
        </p:txBody>
      </p:sp>
    </p:spTree>
    <p:extLst>
      <p:ext uri="{BB962C8B-B14F-4D97-AF65-F5344CB8AC3E}">
        <p14:creationId xmlns:p14="http://schemas.microsoft.com/office/powerpoint/2010/main" val="39346656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0932" y="3657600"/>
            <a:ext cx="4582266" cy="3200400"/>
          </a:xfrm>
          <a:prstGeom prst="rect">
            <a:avLst/>
          </a:prstGeom>
        </p:spPr>
      </p:pic>
      <p:sp>
        <p:nvSpPr>
          <p:cNvPr id="2" name="TextBox 1"/>
          <p:cNvSpPr txBox="1"/>
          <p:nvPr/>
        </p:nvSpPr>
        <p:spPr>
          <a:xfrm>
            <a:off x="900764" y="2967335"/>
            <a:ext cx="8242434" cy="461665"/>
          </a:xfrm>
          <a:prstGeom prst="rect">
            <a:avLst/>
          </a:prstGeom>
          <a:noFill/>
        </p:spPr>
        <p:txBody>
          <a:bodyPr wrap="square" rtlCol="0">
            <a:spAutoFit/>
          </a:bodyPr>
          <a:lstStyle/>
          <a:p>
            <a:pPr algn="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In the world you will have </a:t>
            </a:r>
            <a:r>
              <a:rPr lang="en-US" sz="2400" b="1" u="sng"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tribulation</a:t>
            </a: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 . . (John 16:33)</a:t>
            </a:r>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0" y="2258688"/>
            <a:ext cx="9144000" cy="461665"/>
          </a:xfrm>
          <a:prstGeom prst="rect">
            <a:avLst/>
          </a:prstGeom>
          <a:noFill/>
        </p:spPr>
        <p:txBody>
          <a:bodyPr wrap="square" rtlCol="0">
            <a:spAutoFit/>
          </a:bodyPr>
          <a:lstStyle/>
          <a:p>
            <a:pPr algn="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Yet man is born to </a:t>
            </a:r>
            <a:r>
              <a:rPr lang="en-US" sz="2400" b="1" u="sng"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trouble</a:t>
            </a: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as the sparks fly upward. (Job 5:7)</a:t>
            </a:r>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TextBox 5"/>
          <p:cNvSpPr txBox="1"/>
          <p:nvPr/>
        </p:nvSpPr>
        <p:spPr>
          <a:xfrm>
            <a:off x="0" y="1219200"/>
            <a:ext cx="9144000" cy="830997"/>
          </a:xfrm>
          <a:prstGeom prst="rect">
            <a:avLst/>
          </a:prstGeom>
          <a:noFill/>
        </p:spPr>
        <p:txBody>
          <a:bodyPr wrap="square" rtlCol="0">
            <a:spAutoFit/>
          </a:bodyPr>
          <a:lstStyle/>
          <a:p>
            <a:pPr algn="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Man who is born of woman is of few days and </a:t>
            </a:r>
            <a:r>
              <a:rPr lang="en-US" sz="2400" b="1" u="sng" dirty="0" smtClean="0">
                <a:solidFill>
                  <a:schemeClr val="bg1"/>
                </a:solidFill>
                <a:effectLst>
                  <a:outerShdw blurRad="38100" dist="38100" dir="2700000" algn="tl">
                    <a:srgbClr val="000000">
                      <a:alpha val="43137"/>
                    </a:srgbClr>
                  </a:outerShdw>
                </a:effectLst>
                <a:latin typeface="Arial" pitchFamily="34" charset="0"/>
                <a:cs typeface="Arial" pitchFamily="34" charset="0"/>
              </a:rPr>
              <a:t>full of trouble</a:t>
            </a: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(Job 14:1)</a:t>
            </a:r>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1477152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2000"/>
                                        <p:tgtEl>
                                          <p:spTgt spid="2"/>
                                        </p:tgtEl>
                                      </p:cBhvr>
                                    </p:animEffect>
                                  </p:childTnLst>
                                </p:cTn>
                              </p:par>
                            </p:childTnLst>
                          </p:cTn>
                        </p:par>
                        <p:par>
                          <p:cTn id="8" fill="hold">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2000"/>
                                        <p:tgtEl>
                                          <p:spTgt spid="5"/>
                                        </p:tgtEl>
                                      </p:cBhvr>
                                    </p:animEffect>
                                  </p:childTnLst>
                                </p:cTn>
                              </p:par>
                            </p:childTnLst>
                          </p:cTn>
                        </p:par>
                        <p:par>
                          <p:cTn id="12" fill="hold">
                            <p:stCondLst>
                              <p:cond delay="4000"/>
                            </p:stCondLst>
                            <p:childTnLst>
                              <p:par>
                                <p:cTn id="13" presetID="14"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2305664" y="0"/>
            <a:ext cx="4552336" cy="1015663"/>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000" b="1" cap="none" spc="300" dirty="0" smtClean="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bg1">
                      <a:alpha val="80000"/>
                    </a:schemeClr>
                  </a:glow>
                  <a:outerShdw blurRad="80000" dist="40000" dir="5040000" algn="tl">
                    <a:srgbClr val="000000">
                      <a:alpha val="30000"/>
                    </a:srgbClr>
                  </a:outerShdw>
                </a:effectLst>
                <a:latin typeface="French Script MT" pitchFamily="66" charset="0"/>
              </a:rPr>
              <a:t>Does </a:t>
            </a:r>
            <a:r>
              <a:rPr lang="en-US" sz="6000" b="1" cap="none" spc="300" dirty="0" smtClean="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bg1">
                      <a:alpha val="60000"/>
                    </a:schemeClr>
                  </a:glow>
                  <a:outerShdw blurRad="80000" dist="40000" dir="5040000" algn="tl">
                    <a:srgbClr val="000000">
                      <a:alpha val="30000"/>
                    </a:srgbClr>
                  </a:outerShdw>
                </a:effectLst>
                <a:latin typeface="French Script MT" pitchFamily="66" charset="0"/>
              </a:rPr>
              <a:t>Jesus Care</a:t>
            </a:r>
            <a:endParaRPr lang="en-US" sz="6000" b="1" cap="none" spc="300" dirty="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bg1">
                    <a:alpha val="60000"/>
                  </a:schemeClr>
                </a:glow>
                <a:outerShdw blurRad="80000" dist="40000" dir="5040000" algn="tl">
                  <a:srgbClr val="000000">
                    <a:alpha val="30000"/>
                  </a:srgbClr>
                </a:outerShdw>
              </a:effectLst>
              <a:latin typeface="French Script MT" pitchFamily="66" charset="0"/>
            </a:endParaRPr>
          </a:p>
        </p:txBody>
      </p:sp>
      <p:sp>
        <p:nvSpPr>
          <p:cNvPr id="3" name="TextBox 2"/>
          <p:cNvSpPr txBox="1"/>
          <p:nvPr/>
        </p:nvSpPr>
        <p:spPr>
          <a:xfrm>
            <a:off x="457200" y="4581625"/>
            <a:ext cx="8229600" cy="2062103"/>
          </a:xfrm>
          <a:prstGeom prst="rect">
            <a:avLst/>
          </a:prstGeom>
          <a:solidFill>
            <a:srgbClr val="000000">
              <a:alpha val="69804"/>
            </a:srgbClr>
          </a:solidFill>
          <a:effectLst>
            <a:softEdge rad="127000"/>
          </a:effectLst>
        </p:spPr>
        <p:txBody>
          <a:bodyPr wrap="square" rtlCol="0">
            <a:spAutoFit/>
          </a:bodyPr>
          <a:lstStyle/>
          <a:p>
            <a:pPr algn="ctr"/>
            <a:r>
              <a:rPr lang="en-US" sz="3200" u="sng" dirty="0" smtClean="0">
                <a:ln>
                  <a:solidFill>
                    <a:srgbClr val="FFC000"/>
                  </a:solidFill>
                </a:ln>
                <a:solidFill>
                  <a:schemeClr val="bg1"/>
                </a:solidFill>
                <a:effectLst>
                  <a:outerShdw blurRad="38100" dist="38100" dir="2700000" algn="tl">
                    <a:srgbClr val="000000">
                      <a:alpha val="43137"/>
                    </a:srgbClr>
                  </a:outerShdw>
                </a:effectLst>
                <a:latin typeface="Arial" pitchFamily="34" charset="0"/>
                <a:cs typeface="Arial" pitchFamily="34" charset="0"/>
              </a:rPr>
              <a:t>Does Jesus care</a:t>
            </a:r>
            <a:r>
              <a:rPr lang="en-US" sz="3200" dirty="0" smtClean="0">
                <a:ln>
                  <a:solidFill>
                    <a:srgbClr val="FFC000"/>
                  </a:solidFill>
                </a:ln>
                <a:solidFill>
                  <a:schemeClr val="bg1"/>
                </a:solidFill>
                <a:latin typeface="Arial" pitchFamily="34" charset="0"/>
                <a:cs typeface="Arial" pitchFamily="34" charset="0"/>
              </a:rPr>
              <a:t> when my way is dark with a nameless dread and fear? As the daylight fades into deep night shades, does He care enough to be near?</a:t>
            </a:r>
            <a:endParaRPr lang="en-US" sz="3200" dirty="0">
              <a:ln>
                <a:solidFill>
                  <a:srgbClr val="FFC000"/>
                </a:solidFill>
              </a:ln>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1835839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1832</TotalTime>
  <Words>936</Words>
  <Application>Microsoft Office PowerPoint</Application>
  <PresentationFormat>On-screen Show (4:3)</PresentationFormat>
  <Paragraphs>56</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French Script MT</vt:lpstr>
      <vt:lpstr>Calibri</vt:lpstr>
      <vt:lpstr>Colonna MT</vt:lpstr>
      <vt:lpstr>Monotype Corsiva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JRBRONGER</dc:creator>
  <cp:lastModifiedBy>Deacons Room</cp:lastModifiedBy>
  <cp:revision>27</cp:revision>
  <dcterms:created xsi:type="dcterms:W3CDTF">2013-08-01T12:53:28Z</dcterms:created>
  <dcterms:modified xsi:type="dcterms:W3CDTF">2013-08-04T13:56:29Z</dcterms:modified>
</cp:coreProperties>
</file>