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9"/>
  </p:notesMasterIdLst>
  <p:sldIdLst>
    <p:sldId id="256" r:id="rId3"/>
    <p:sldId id="260" r:id="rId4"/>
    <p:sldId id="261" r:id="rId5"/>
    <p:sldId id="257" r:id="rId6"/>
    <p:sldId id="258" r:id="rId7"/>
    <p:sldId id="259" r:id="rId8"/>
  </p:sldIdLst>
  <p:sldSz cx="9144000" cy="6858000" type="screen4x3"/>
  <p:notesSz cx="6858000" cy="9144000"/>
  <p:embeddedFontLst>
    <p:embeddedFont>
      <p:font typeface="Calibri" pitchFamily="34" charset="0"/>
      <p:regular r:id="rId10"/>
      <p:bold r:id="rId11"/>
      <p:italic r:id="rId12"/>
      <p:boldItalic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3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AE325-ED74-4199-B6BA-B470323DC5DE}" type="datetimeFigureOut">
              <a:rPr lang="en-US" smtClean="0"/>
              <a:t>8/12/2012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A7C60-2665-429B-8C7F-9AD5D22BA385}" type="slidenum">
              <a:rPr lang="en-US" smtClean="0"/>
              <a:t>‹#›</a:t>
            </a:fld>
            <a:endParaRPr lang="en-US"/>
          </a:p>
        </p:txBody>
      </p:sp>
    </p:spTree>
    <p:extLst>
      <p:ext uri="{BB962C8B-B14F-4D97-AF65-F5344CB8AC3E}">
        <p14:creationId xmlns:p14="http://schemas.microsoft.com/office/powerpoint/2010/main" val="257460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A7C60-2665-429B-8C7F-9AD5D22BA385}" type="slidenum">
              <a:rPr lang="en-US" smtClean="0"/>
              <a:t>1</a:t>
            </a:fld>
            <a:endParaRPr lang="en-US"/>
          </a:p>
        </p:txBody>
      </p:sp>
    </p:spTree>
    <p:extLst>
      <p:ext uri="{BB962C8B-B14F-4D97-AF65-F5344CB8AC3E}">
        <p14:creationId xmlns:p14="http://schemas.microsoft.com/office/powerpoint/2010/main" val="2537727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A7C60-2665-429B-8C7F-9AD5D22BA385}" type="slidenum">
              <a:rPr lang="en-US" smtClean="0"/>
              <a:t>4</a:t>
            </a:fld>
            <a:endParaRPr lang="en-US"/>
          </a:p>
        </p:txBody>
      </p:sp>
    </p:spTree>
    <p:extLst>
      <p:ext uri="{BB962C8B-B14F-4D97-AF65-F5344CB8AC3E}">
        <p14:creationId xmlns:p14="http://schemas.microsoft.com/office/powerpoint/2010/main" val="77165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A7C60-2665-429B-8C7F-9AD5D22BA385}"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77165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37092-17D4-4332-89FE-683DF56BCCF0}"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929658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907756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3829440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3469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362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7802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793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68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2162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4456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7887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1650553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9650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18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1749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37092-17D4-4332-89FE-683DF56BCCF0}" type="datetimeFigureOut">
              <a:rPr lang="en-US" smtClean="0"/>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4252001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37092-17D4-4332-89FE-683DF56BCCF0}"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3028733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37092-17D4-4332-89FE-683DF56BCCF0}" type="datetimeFigureOut">
              <a:rPr lang="en-US" smtClean="0"/>
              <a:t>8/12/2012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2853446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37092-17D4-4332-89FE-683DF56BCCF0}" type="datetimeFigureOut">
              <a:rPr lang="en-US" smtClean="0"/>
              <a:t>8/12/2012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3897663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37092-17D4-4332-89FE-683DF56BCCF0}" type="datetimeFigureOut">
              <a:rPr lang="en-US" smtClean="0"/>
              <a:t>8/12/2012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3062740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37092-17D4-4332-89FE-683DF56BCCF0}"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2103394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37092-17D4-4332-89FE-683DF56BCCF0}" type="datetimeFigureOut">
              <a:rPr lang="en-US" smtClean="0"/>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D5C4C-CB67-4C58-84CE-AC4AB862DDE8}" type="slidenum">
              <a:rPr lang="en-US" smtClean="0"/>
              <a:t>‹#›</a:t>
            </a:fld>
            <a:endParaRPr lang="en-US"/>
          </a:p>
        </p:txBody>
      </p:sp>
    </p:spTree>
    <p:extLst>
      <p:ext uri="{BB962C8B-B14F-4D97-AF65-F5344CB8AC3E}">
        <p14:creationId xmlns:p14="http://schemas.microsoft.com/office/powerpoint/2010/main" val="2075276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37092-17D4-4332-89FE-683DF56BCCF0}" type="datetimeFigureOut">
              <a:rPr lang="en-US" smtClean="0"/>
              <a:t>8/12/2012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D5C4C-CB67-4C58-84CE-AC4AB862DDE8}" type="slidenum">
              <a:rPr lang="en-US" smtClean="0"/>
              <a:t>‹#›</a:t>
            </a:fld>
            <a:endParaRPr lang="en-US"/>
          </a:p>
        </p:txBody>
      </p:sp>
    </p:spTree>
    <p:extLst>
      <p:ext uri="{BB962C8B-B14F-4D97-AF65-F5344CB8AC3E}">
        <p14:creationId xmlns:p14="http://schemas.microsoft.com/office/powerpoint/2010/main" val="2873826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37092-17D4-4332-89FE-683DF56BCCF0}" type="datetimeFigureOut">
              <a:rPr lang="en-US">
                <a:solidFill>
                  <a:prstClr val="black">
                    <a:tint val="75000"/>
                  </a:prstClr>
                </a:solidFill>
              </a:rPr>
              <a:pPr/>
              <a:t>8/12/2012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D5C4C-CB67-4C58-84CE-AC4AB862DDE8}"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0145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702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88020"/>
            <a:ext cx="9144000" cy="6124754"/>
          </a:xfrm>
          <a:prstGeom prst="rect">
            <a:avLst/>
          </a:prstGeom>
          <a:noFill/>
        </p:spPr>
        <p:txBody>
          <a:bodyPr wrap="square" rtlCol="0">
            <a:spAutoFit/>
          </a:bodyPr>
          <a:lstStyle/>
          <a:p>
            <a:r>
              <a:rPr lang="en-US" sz="2800" b="1" i="1" baseline="30000" dirty="0" smtClean="0">
                <a:solidFill>
                  <a:srgbClr val="FF0000"/>
                </a:solidFill>
              </a:rPr>
              <a:t>1 </a:t>
            </a:r>
            <a:r>
              <a:rPr lang="en-US" sz="2800" b="1" dirty="0" smtClean="0"/>
              <a:t>Then Saul, still breathing threats and murder against the disciples of the Lord, went to the high priest </a:t>
            </a:r>
            <a:r>
              <a:rPr lang="en-US" sz="2800" b="1" i="1" baseline="30000" dirty="0" smtClean="0">
                <a:solidFill>
                  <a:srgbClr val="FF0000"/>
                </a:solidFill>
              </a:rPr>
              <a:t>2</a:t>
            </a:r>
            <a:r>
              <a:rPr lang="en-US" sz="2800" b="1" baseline="30000" dirty="0" smtClean="0">
                <a:solidFill>
                  <a:srgbClr val="FF0000"/>
                </a:solidFill>
              </a:rPr>
              <a:t> </a:t>
            </a:r>
            <a:r>
              <a:rPr lang="en-US" sz="2800" b="1" dirty="0" smtClean="0"/>
              <a:t>and asked letters from him to the synagogues of Damascus, so that if he found any who were of the Way, whether men or women, he might bring them bound to Jerusalem</a:t>
            </a:r>
            <a:r>
              <a:rPr lang="en-US" sz="2800" b="1" i="1" dirty="0" smtClean="0"/>
              <a:t>. </a:t>
            </a:r>
            <a:r>
              <a:rPr lang="en-US" sz="2800" b="1" i="1" baseline="30000" dirty="0" smtClean="0">
                <a:solidFill>
                  <a:srgbClr val="FF0000"/>
                </a:solidFill>
              </a:rPr>
              <a:t>3 </a:t>
            </a:r>
            <a:r>
              <a:rPr lang="en-US" sz="2800" b="1" dirty="0" smtClean="0"/>
              <a:t>As he journeyed he came near Damascus, and suddenly a light shone around him from heaven. </a:t>
            </a:r>
            <a:r>
              <a:rPr lang="en-US" sz="2800" b="1" i="1" baseline="30000" dirty="0" smtClean="0">
                <a:solidFill>
                  <a:srgbClr val="FF0000"/>
                </a:solidFill>
              </a:rPr>
              <a:t>4</a:t>
            </a:r>
            <a:r>
              <a:rPr lang="en-US" sz="2800" b="1" i="1" baseline="30000" dirty="0" smtClean="0"/>
              <a:t> </a:t>
            </a:r>
            <a:r>
              <a:rPr lang="en-US" sz="2800" b="1" dirty="0" smtClean="0"/>
              <a:t>Then he fell to the ground, and heard a voice saying to him, Saul, Saul, why are you persecuting Me?</a:t>
            </a:r>
            <a:r>
              <a:rPr lang="en-US" sz="2800" b="1" dirty="0"/>
              <a:t> </a:t>
            </a:r>
            <a:r>
              <a:rPr lang="en-US" sz="2800" b="1" i="1" baseline="30000" dirty="0" smtClean="0">
                <a:solidFill>
                  <a:srgbClr val="FF0000"/>
                </a:solidFill>
              </a:rPr>
              <a:t>5</a:t>
            </a:r>
            <a:r>
              <a:rPr lang="en-US" sz="2800" b="1" baseline="30000" dirty="0" smtClean="0">
                <a:solidFill>
                  <a:srgbClr val="FF0000"/>
                </a:solidFill>
              </a:rPr>
              <a:t> </a:t>
            </a:r>
            <a:r>
              <a:rPr lang="en-US" sz="2800" b="1" dirty="0" smtClean="0"/>
              <a:t>And he said, who are You, Lord? Then the Lord said, I am Jesus, whom you are persecuting.</a:t>
            </a:r>
            <a:r>
              <a:rPr lang="en-US" sz="2800" b="1" baseline="30000" dirty="0"/>
              <a:t> </a:t>
            </a:r>
            <a:r>
              <a:rPr lang="en-US" sz="2800" b="1" dirty="0" smtClean="0"/>
              <a:t> It is hard for you to kick against the goads. </a:t>
            </a:r>
            <a:r>
              <a:rPr lang="en-US" sz="2800" b="1" i="1" baseline="30000" dirty="0" smtClean="0">
                <a:solidFill>
                  <a:srgbClr val="FF0000"/>
                </a:solidFill>
              </a:rPr>
              <a:t>6</a:t>
            </a:r>
            <a:r>
              <a:rPr lang="en-US" sz="2800" b="1" baseline="30000" dirty="0" smtClean="0">
                <a:solidFill>
                  <a:srgbClr val="FF0000"/>
                </a:solidFill>
              </a:rPr>
              <a:t> </a:t>
            </a:r>
            <a:r>
              <a:rPr lang="en-US" sz="2800" b="1" dirty="0" smtClean="0"/>
              <a:t>So he, trembling and astonished, said, Lord, what do You want me to do? Then the Lord said to him, arise and go into the city, and you will be told what you must do. </a:t>
            </a:r>
          </a:p>
        </p:txBody>
      </p:sp>
      <p:sp>
        <p:nvSpPr>
          <p:cNvPr id="3" name="Rectangle 2"/>
          <p:cNvSpPr/>
          <p:nvPr/>
        </p:nvSpPr>
        <p:spPr>
          <a:xfrm>
            <a:off x="2667000" y="0"/>
            <a:ext cx="379302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Acts 9:1-6</a:t>
            </a:r>
            <a:endParaRPr lang="en-US" sz="5400" b="1" cap="none" spc="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6009031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6916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b="6666"/>
          <a:stretch/>
        </p:blipFill>
        <p:spPr>
          <a:xfrm>
            <a:off x="0" y="0"/>
            <a:ext cx="9164388" cy="6858000"/>
          </a:xfrm>
          <a:prstGeom prst="rect">
            <a:avLst/>
          </a:prstGeom>
        </p:spPr>
      </p:pic>
      <p:pic>
        <p:nvPicPr>
          <p:cNvPr id="4" name="Picture 3"/>
          <p:cNvPicPr>
            <a:picLocks noChangeAspect="1"/>
          </p:cNvPicPr>
          <p:nvPr/>
        </p:nvPicPr>
        <p:blipFill>
          <a:blip r:embed="rId5">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1151" y="685800"/>
            <a:ext cx="9164389" cy="6654870"/>
          </a:xfrm>
          <a:prstGeom prst="rect">
            <a:avLst/>
          </a:prstGeom>
          <a:effectLst>
            <a:softEdge rad="635000"/>
          </a:effectLst>
        </p:spPr>
      </p:pic>
      <p:sp>
        <p:nvSpPr>
          <p:cNvPr id="5" name="TextBox 4"/>
          <p:cNvSpPr txBox="1"/>
          <p:nvPr/>
        </p:nvSpPr>
        <p:spPr>
          <a:xfrm>
            <a:off x="838200" y="3429000"/>
            <a:ext cx="3048000" cy="2862322"/>
          </a:xfrm>
          <a:prstGeom prst="rect">
            <a:avLst/>
          </a:prstGeom>
          <a:no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“Then they cried out with a loud voice, stopped their ears, and ran at him with one accord; and they cast him out of the city and stoned him. And the witnesses laid down their clothes at the feet of a young man named </a:t>
            </a:r>
            <a:r>
              <a:rPr lang="en-US" b="1" u="sng"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Saul</a:t>
            </a:r>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p>
          <a:p>
            <a:pPr algn="ctr"/>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(Acts 7:57-58)</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p:nvPr/>
        </p:nvSpPr>
        <p:spPr>
          <a:xfrm>
            <a:off x="1754305" y="0"/>
            <a:ext cx="5635389" cy="923330"/>
          </a:xfrm>
          <a:prstGeom prst="rect">
            <a:avLst/>
          </a:prstGeom>
          <a:noFill/>
        </p:spPr>
        <p:txBody>
          <a:bodyPr wrap="none" lIns="91440" tIns="45720" rIns="91440" bIns="45720">
            <a:spAutoFit/>
          </a:bodyPr>
          <a:lstStyle/>
          <a:p>
            <a:pPr algn="ctr"/>
            <a:r>
              <a:rPr lang="en-US" sz="5400" b="0" cap="none" spc="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Saul of Tarsus</a:t>
            </a:r>
            <a:endParaRPr lang="en-US" sz="5400" b="0" cap="none" spc="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grpSp>
        <p:nvGrpSpPr>
          <p:cNvPr id="7" name="Group 6"/>
          <p:cNvGrpSpPr/>
          <p:nvPr/>
        </p:nvGrpSpPr>
        <p:grpSpPr>
          <a:xfrm>
            <a:off x="381000" y="414316"/>
            <a:ext cx="8317852" cy="6477138"/>
            <a:chOff x="381000" y="414316"/>
            <a:chExt cx="8317852" cy="6477138"/>
          </a:xfrm>
        </p:grpSpPr>
        <p:pic>
          <p:nvPicPr>
            <p:cNvPr id="8" name="Picture 7"/>
            <p:cNvPicPr>
              <a:picLocks noChangeAspect="1"/>
            </p:cNvPicPr>
            <p:nvPr/>
          </p:nvPicPr>
          <p:blipFill>
            <a:blip r:embed="rId6">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flipH="1">
              <a:off x="381000" y="414316"/>
              <a:ext cx="8317852" cy="6477138"/>
            </a:xfrm>
            <a:prstGeom prst="rect">
              <a:avLst/>
            </a:prstGeom>
            <a:effectLst>
              <a:softEdge rad="635000"/>
            </a:effectLst>
          </p:spPr>
        </p:pic>
        <p:sp>
          <p:nvSpPr>
            <p:cNvPr id="9" name="TextBox 8"/>
            <p:cNvSpPr txBox="1"/>
            <p:nvPr/>
          </p:nvSpPr>
          <p:spPr>
            <a:xfrm>
              <a:off x="838200" y="3429000"/>
              <a:ext cx="3048000" cy="3139321"/>
            </a:xfrm>
            <a:prstGeom prst="rect">
              <a:avLst/>
            </a:prstGeom>
            <a:solidFill>
              <a:srgbClr val="000000">
                <a:alpha val="60000"/>
              </a:srgbClr>
            </a:solidFill>
            <a:effectLst>
              <a:softEdge rad="63500"/>
            </a:effectLst>
          </p:spPr>
          <p:txBody>
            <a:bodyPr wrap="square" rtlCol="0">
              <a:spAutoFit/>
            </a:bodyPr>
            <a:lstStyle/>
            <a:p>
              <a:pPr algn="ctr"/>
              <a:r>
                <a:rPr lang="en-US"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“So, as much as is in me, I am ready to </a:t>
              </a:r>
              <a:r>
                <a:rPr lang="en-US" b="1" u="sng" dirty="0" smtClean="0">
                  <a:solidFill>
                    <a:prstClr val="white"/>
                  </a:solidFill>
                  <a:effectLst>
                    <a:outerShdw blurRad="38100" dist="38100" dir="2700000" algn="tl">
                      <a:srgbClr val="000000">
                        <a:alpha val="43137"/>
                      </a:srgbClr>
                    </a:outerShdw>
                  </a:effectLst>
                  <a:latin typeface="Arial" pitchFamily="34" charset="0"/>
                  <a:cs typeface="Arial" pitchFamily="34" charset="0"/>
                </a:rPr>
                <a:t>preach the gospel</a:t>
              </a:r>
              <a:r>
                <a:rPr lang="en-US"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 to you who are in Rome also. For I am not ashamed of </a:t>
              </a:r>
              <a:r>
                <a:rPr lang="en-US" b="1" u="sng" dirty="0" smtClean="0">
                  <a:solidFill>
                    <a:prstClr val="white"/>
                  </a:solidFill>
                  <a:effectLst>
                    <a:outerShdw blurRad="38100" dist="38100" dir="2700000" algn="tl">
                      <a:srgbClr val="000000">
                        <a:alpha val="43137"/>
                      </a:srgbClr>
                    </a:outerShdw>
                  </a:effectLst>
                  <a:latin typeface="Arial" pitchFamily="34" charset="0"/>
                  <a:cs typeface="Arial" pitchFamily="34" charset="0"/>
                </a:rPr>
                <a:t>the gospel of Christ</a:t>
              </a:r>
              <a:r>
                <a:rPr lang="en-US"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 for it is the power of God to salvation for everyone who believes, for the Jew first and also for the Greek”</a:t>
              </a:r>
            </a:p>
            <a:p>
              <a:pPr algn="ctr"/>
              <a:r>
                <a:rPr lang="en-US"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a:t>
              </a:r>
              <a:r>
                <a:rPr lang="en-US" b="1" u="sng" dirty="0" smtClean="0">
                  <a:solidFill>
                    <a:prstClr val="white"/>
                  </a:solidFill>
                  <a:effectLst>
                    <a:outerShdw blurRad="38100" dist="38100" dir="2700000" algn="tl">
                      <a:srgbClr val="000000">
                        <a:alpha val="43137"/>
                      </a:srgbClr>
                    </a:outerShdw>
                  </a:effectLst>
                  <a:latin typeface="Arial" pitchFamily="34" charset="0"/>
                  <a:cs typeface="Arial" pitchFamily="34" charset="0"/>
                </a:rPr>
                <a:t>Romans</a:t>
              </a:r>
              <a:r>
                <a:rPr lang="en-US" b="1" dirty="0" smtClean="0">
                  <a:solidFill>
                    <a:prstClr val="white"/>
                  </a:solidFill>
                  <a:effectLst>
                    <a:outerShdw blurRad="38100" dist="38100" dir="2700000" algn="tl">
                      <a:srgbClr val="000000">
                        <a:alpha val="43137"/>
                      </a:srgbClr>
                    </a:outerShdw>
                  </a:effectLst>
                  <a:latin typeface="Arial" pitchFamily="34" charset="0"/>
                  <a:cs typeface="Arial" pitchFamily="34" charset="0"/>
                </a:rPr>
                <a:t> 1:15-16).</a:t>
              </a:r>
            </a:p>
          </p:txBody>
        </p:sp>
      </p:grpSp>
    </p:spTree>
    <p:extLst>
      <p:ext uri="{BB962C8B-B14F-4D97-AF65-F5344CB8AC3E}">
        <p14:creationId xmlns:p14="http://schemas.microsoft.com/office/powerpoint/2010/main" val="1160198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3000"/>
                                        <p:tgtEl>
                                          <p:spTgt spid="4"/>
                                        </p:tgtEl>
                                      </p:cBhvr>
                                    </p:animEffect>
                                    <p:set>
                                      <p:cBhvr>
                                        <p:cTn id="7" dur="1" fill="hold">
                                          <p:stCondLst>
                                            <p:cond delay="2999"/>
                                          </p:stCondLst>
                                        </p:cTn>
                                        <p:tgtEl>
                                          <p:spTgt spid="4"/>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3000"/>
                                        <p:tgtEl>
                                          <p:spTgt spid="5"/>
                                        </p:tgtEl>
                                      </p:cBhvr>
                                    </p:animEffect>
                                    <p:set>
                                      <p:cBhvr>
                                        <p:cTn id="10" dur="1" fill="hold">
                                          <p:stCondLst>
                                            <p:cond delay="2999"/>
                                          </p:stCondLst>
                                        </p:cTn>
                                        <p:tgtEl>
                                          <p:spTgt spid="5"/>
                                        </p:tgtEl>
                                        <p:attrNameLst>
                                          <p:attrName>style.visibility</p:attrName>
                                        </p:attrNameLst>
                                      </p:cBhvr>
                                      <p:to>
                                        <p:strVal val="hidden"/>
                                      </p:to>
                                    </p:set>
                                  </p:childTnLst>
                                </p:cTn>
                              </p:par>
                              <p:par>
                                <p:cTn id="11" presetID="9"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12" name="TextBox 11"/>
          <p:cNvSpPr txBox="1"/>
          <p:nvPr/>
        </p:nvSpPr>
        <p:spPr>
          <a:xfrm>
            <a:off x="22302" y="4180344"/>
            <a:ext cx="9144000" cy="2677656"/>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“Although </a:t>
            </a:r>
            <a:r>
              <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rPr>
              <a:t>I was formerly a blasphemer, a persecutor, and an insolent man; but I obtained mercy because I did it ignorantly in unbelief. </a:t>
            </a: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And </a:t>
            </a:r>
            <a:r>
              <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rPr>
              <a:t>the grace of our Lord was exceedingly abundant, with faith and love which are in Christ Jesus</a:t>
            </a: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p>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 Timothy 1:13-14</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b="6666"/>
          <a:stretch/>
        </p:blipFill>
        <p:spPr>
          <a:xfrm>
            <a:off x="0" y="0"/>
            <a:ext cx="9164388" cy="6858000"/>
          </a:xfrm>
          <a:prstGeom prst="rect">
            <a:avLst/>
          </a:prstGeom>
        </p:spPr>
      </p:pic>
      <p:sp>
        <p:nvSpPr>
          <p:cNvPr id="6" name="Rectangle 5"/>
          <p:cNvSpPr/>
          <p:nvPr/>
        </p:nvSpPr>
        <p:spPr>
          <a:xfrm>
            <a:off x="863297" y="0"/>
            <a:ext cx="7417415" cy="923330"/>
          </a:xfrm>
          <a:prstGeom prst="rect">
            <a:avLst/>
          </a:prstGeom>
          <a:noFill/>
        </p:spPr>
        <p:txBody>
          <a:bodyPr wrap="none" lIns="91440" tIns="45720" rIns="91440" bIns="45720">
            <a:spAutoFit/>
          </a:bodyPr>
          <a:lstStyle/>
          <a:p>
            <a:pPr algn="ctr"/>
            <a:r>
              <a:rPr lang="en-US" sz="5400" spc="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Conversion of Saul</a:t>
            </a:r>
            <a:endParaRPr lang="en-US" sz="5400" spc="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ounded Rectangle 3"/>
          <p:cNvSpPr/>
          <p:nvPr/>
        </p:nvSpPr>
        <p:spPr>
          <a:xfrm>
            <a:off x="0" y="1828800"/>
            <a:ext cx="9164388" cy="60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0" y="2971800"/>
            <a:ext cx="9164388" cy="60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6020" y="4038600"/>
            <a:ext cx="9164388" cy="60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0194" y="5105400"/>
            <a:ext cx="9164388" cy="60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0" y="6214946"/>
            <a:ext cx="9164388" cy="60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6020" y="1371600"/>
            <a:ext cx="9144000" cy="5632311"/>
          </a:xfrm>
          <a:prstGeom prst="rect">
            <a:avLst/>
          </a:prstGeom>
          <a:noFill/>
        </p:spPr>
        <p:txBody>
          <a:bodyPr wrap="square" rtlCol="0">
            <a:spAutoFit/>
          </a:bodyPr>
          <a:lstStyle/>
          <a:p>
            <a:pPr>
              <a:lnSpc>
                <a:spcPct val="300000"/>
              </a:lnSpc>
            </a:pPr>
            <a:r>
              <a:rPr lang="en-US" sz="2400"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Status Quo</a:t>
            </a:r>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Acts 9:1-2, Jewish Faith; Persecuting Christians; Sinner</a:t>
            </a:r>
          </a:p>
          <a:p>
            <a:pPr>
              <a:lnSpc>
                <a:spcPct val="300000"/>
              </a:lnSpc>
            </a:pPr>
            <a:r>
              <a:rPr lang="en-US" sz="2400"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New Information</a:t>
            </a:r>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Acts 9:3-5, Jesus is raised, Jesus is Lord</a:t>
            </a:r>
          </a:p>
          <a:p>
            <a:pPr>
              <a:lnSpc>
                <a:spcPct val="300000"/>
              </a:lnSpc>
            </a:pPr>
            <a:r>
              <a:rPr lang="en-US" sz="2400"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Chaos Sets In</a:t>
            </a:r>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Acts 9:6, 9, 11, Couldn’t eat; Constant Prayer</a:t>
            </a:r>
          </a:p>
          <a:p>
            <a:pPr>
              <a:lnSpc>
                <a:spcPct val="300000"/>
              </a:lnSpc>
            </a:pPr>
            <a:r>
              <a:rPr lang="en-US" sz="2400"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Different Attitude</a:t>
            </a:r>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Acts 9:6; 26:19; 22:16, Believed &amp; Baptized</a:t>
            </a:r>
          </a:p>
          <a:p>
            <a:pPr>
              <a:lnSpc>
                <a:spcPct val="300000"/>
              </a:lnSpc>
            </a:pPr>
            <a:r>
              <a:rPr lang="en-US" sz="2400" b="1" u="sng"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New Normal</a:t>
            </a:r>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Acts 9:20-23, Serving Christ in His kingdom</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63963082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000"/>
                                        <p:tgtEl>
                                          <p:spTgt spid="2">
                                            <p:txEl>
                                              <p:pRg st="0" end="0"/>
                                            </p:txEl>
                                          </p:spTgt>
                                        </p:tgtEl>
                                      </p:cBhvr>
                                    </p:animEffect>
                                  </p:childTnLst>
                                </p:cTn>
                              </p:par>
                            </p:childTnLst>
                          </p:cTn>
                        </p:par>
                        <p:par>
                          <p:cTn id="8" fill="hold">
                            <p:stCondLst>
                              <p:cond delay="2000"/>
                            </p:stCondLst>
                            <p:childTnLst>
                              <p:par>
                                <p:cTn id="9" presetID="16" presetClass="entr" presetSubtype="37"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outVertical)">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left)">
                                      <p:cBhvr>
                                        <p:cTn id="16" dur="2000"/>
                                        <p:tgtEl>
                                          <p:spTgt spid="2">
                                            <p:txEl>
                                              <p:pRg st="1" end="1"/>
                                            </p:txEl>
                                          </p:spTgt>
                                        </p:tgtEl>
                                      </p:cBhvr>
                                    </p:animEffect>
                                  </p:childTnLst>
                                </p:cTn>
                              </p:par>
                            </p:childTnLst>
                          </p:cTn>
                        </p:par>
                        <p:par>
                          <p:cTn id="17" fill="hold">
                            <p:stCondLst>
                              <p:cond delay="2000"/>
                            </p:stCondLst>
                            <p:childTnLst>
                              <p:par>
                                <p:cTn id="18" presetID="16" presetClass="entr" presetSubtype="37"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2000"/>
                                        <p:tgtEl>
                                          <p:spTgt spid="2">
                                            <p:txEl>
                                              <p:pRg st="2" end="2"/>
                                            </p:txEl>
                                          </p:spTgt>
                                        </p:tgtEl>
                                      </p:cBhvr>
                                    </p:animEffect>
                                  </p:childTnLst>
                                </p:cTn>
                              </p:par>
                            </p:childTnLst>
                          </p:cTn>
                        </p:par>
                        <p:par>
                          <p:cTn id="26" fill="hold">
                            <p:stCondLst>
                              <p:cond delay="2000"/>
                            </p:stCondLst>
                            <p:childTnLst>
                              <p:par>
                                <p:cTn id="27" presetID="16" presetClass="entr" presetSubtype="37"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outVertical)">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wipe(left)">
                                      <p:cBhvr>
                                        <p:cTn id="34" dur="2000"/>
                                        <p:tgtEl>
                                          <p:spTgt spid="2">
                                            <p:txEl>
                                              <p:pRg st="3" end="3"/>
                                            </p:txEl>
                                          </p:spTgt>
                                        </p:tgtEl>
                                      </p:cBhvr>
                                    </p:animEffect>
                                  </p:childTnLst>
                                </p:cTn>
                              </p:par>
                            </p:childTnLst>
                          </p:cTn>
                        </p:par>
                        <p:par>
                          <p:cTn id="35" fill="hold">
                            <p:stCondLst>
                              <p:cond delay="2000"/>
                            </p:stCondLst>
                            <p:childTnLst>
                              <p:par>
                                <p:cTn id="36" presetID="16" presetClass="entr" presetSubtype="37"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arn(outVertical)">
                                      <p:cBhvr>
                                        <p:cTn id="38" dur="2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left)">
                                      <p:cBhvr>
                                        <p:cTn id="43" dur="2000"/>
                                        <p:tgtEl>
                                          <p:spTgt spid="2">
                                            <p:txEl>
                                              <p:pRg st="4" end="4"/>
                                            </p:txEl>
                                          </p:spTgt>
                                        </p:tgtEl>
                                      </p:cBhvr>
                                    </p:animEffect>
                                  </p:childTnLst>
                                </p:cTn>
                              </p:par>
                            </p:childTnLst>
                          </p:cTn>
                        </p:par>
                        <p:par>
                          <p:cTn id="44" fill="hold">
                            <p:stCondLst>
                              <p:cond delay="2000"/>
                            </p:stCondLst>
                            <p:childTnLst>
                              <p:par>
                                <p:cTn id="45" presetID="16" presetClass="entr" presetSubtype="37"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arn(outVertical)">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nodeType="clickEffect">
                                  <p:stCondLst>
                                    <p:cond delay="0"/>
                                  </p:stCondLst>
                                  <p:childTnLst>
                                    <p:animEffect transition="out" filter="dissolve">
                                      <p:cBhvr>
                                        <p:cTn id="51" dur="5000"/>
                                        <p:tgtEl>
                                          <p:spTgt spid="3"/>
                                        </p:tgtEl>
                                      </p:cBhvr>
                                    </p:animEffect>
                                    <p:set>
                                      <p:cBhvr>
                                        <p:cTn id="52" dur="1" fill="hold">
                                          <p:stCondLst>
                                            <p:cond delay="4999"/>
                                          </p:stCondLst>
                                        </p:cTn>
                                        <p:tgtEl>
                                          <p:spTgt spid="3"/>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4"/>
                                        </p:tgtEl>
                                      </p:cBhvr>
                                    </p:animEffect>
                                    <p:set>
                                      <p:cBhvr>
                                        <p:cTn id="55" dur="1" fill="hold">
                                          <p:stCondLst>
                                            <p:cond delay="1999"/>
                                          </p:stCondLst>
                                        </p:cTn>
                                        <p:tgtEl>
                                          <p:spTgt spid="4"/>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2000"/>
                                        <p:tgtEl>
                                          <p:spTgt spid="7"/>
                                        </p:tgtEl>
                                      </p:cBhvr>
                                    </p:animEffect>
                                    <p:set>
                                      <p:cBhvr>
                                        <p:cTn id="58" dur="1" fill="hold">
                                          <p:stCondLst>
                                            <p:cond delay="1999"/>
                                          </p:stCondLst>
                                        </p:cTn>
                                        <p:tgtEl>
                                          <p:spTgt spid="7"/>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2000"/>
                                        <p:tgtEl>
                                          <p:spTgt spid="8"/>
                                        </p:tgtEl>
                                      </p:cBhvr>
                                    </p:animEffect>
                                    <p:set>
                                      <p:cBhvr>
                                        <p:cTn id="61" dur="1" fill="hold">
                                          <p:stCondLst>
                                            <p:cond delay="1999"/>
                                          </p:stCondLst>
                                        </p:cTn>
                                        <p:tgtEl>
                                          <p:spTgt spid="8"/>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2000"/>
                                        <p:tgtEl>
                                          <p:spTgt spid="9"/>
                                        </p:tgtEl>
                                      </p:cBhvr>
                                    </p:animEffect>
                                    <p:set>
                                      <p:cBhvr>
                                        <p:cTn id="64" dur="1" fill="hold">
                                          <p:stCondLst>
                                            <p:cond delay="1999"/>
                                          </p:stCondLst>
                                        </p:cTn>
                                        <p:tgtEl>
                                          <p:spTgt spid="9"/>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2000"/>
                                        <p:tgtEl>
                                          <p:spTgt spid="11"/>
                                        </p:tgtEl>
                                      </p:cBhvr>
                                    </p:animEffect>
                                    <p:set>
                                      <p:cBhvr>
                                        <p:cTn id="67" dur="1" fill="hold">
                                          <p:stCondLst>
                                            <p:cond delay="1999"/>
                                          </p:stCondLst>
                                        </p:cTn>
                                        <p:tgtEl>
                                          <p:spTgt spid="11"/>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2000"/>
                                        <p:tgtEl>
                                          <p:spTgt spid="2">
                                            <p:txEl>
                                              <p:pRg st="0" end="0"/>
                                            </p:txEl>
                                          </p:spTgt>
                                        </p:tgtEl>
                                      </p:cBhvr>
                                    </p:animEffect>
                                    <p:set>
                                      <p:cBhvr>
                                        <p:cTn id="70" dur="1" fill="hold">
                                          <p:stCondLst>
                                            <p:cond delay="1999"/>
                                          </p:stCondLst>
                                        </p:cTn>
                                        <p:tgtEl>
                                          <p:spTgt spid="2">
                                            <p:txEl>
                                              <p:pRg st="0" end="0"/>
                                            </p:txEl>
                                          </p:spTgt>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2000"/>
                                        <p:tgtEl>
                                          <p:spTgt spid="2">
                                            <p:txEl>
                                              <p:pRg st="1" end="1"/>
                                            </p:txEl>
                                          </p:spTgt>
                                        </p:tgtEl>
                                      </p:cBhvr>
                                    </p:animEffect>
                                    <p:set>
                                      <p:cBhvr>
                                        <p:cTn id="73" dur="1" fill="hold">
                                          <p:stCondLst>
                                            <p:cond delay="1999"/>
                                          </p:stCondLst>
                                        </p:cTn>
                                        <p:tgtEl>
                                          <p:spTgt spid="2">
                                            <p:txEl>
                                              <p:pRg st="1" end="1"/>
                                            </p:txEl>
                                          </p:spTgt>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2000"/>
                                        <p:tgtEl>
                                          <p:spTgt spid="2">
                                            <p:txEl>
                                              <p:pRg st="2" end="2"/>
                                            </p:txEl>
                                          </p:spTgt>
                                        </p:tgtEl>
                                      </p:cBhvr>
                                    </p:animEffect>
                                    <p:set>
                                      <p:cBhvr>
                                        <p:cTn id="76" dur="1" fill="hold">
                                          <p:stCondLst>
                                            <p:cond delay="1999"/>
                                          </p:stCondLst>
                                        </p:cTn>
                                        <p:tgtEl>
                                          <p:spTgt spid="2">
                                            <p:txEl>
                                              <p:pRg st="2" end="2"/>
                                            </p:txEl>
                                          </p:spTgt>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2000"/>
                                        <p:tgtEl>
                                          <p:spTgt spid="2">
                                            <p:txEl>
                                              <p:pRg st="3" end="3"/>
                                            </p:txEl>
                                          </p:spTgt>
                                        </p:tgtEl>
                                      </p:cBhvr>
                                    </p:animEffect>
                                    <p:set>
                                      <p:cBhvr>
                                        <p:cTn id="79" dur="1" fill="hold">
                                          <p:stCondLst>
                                            <p:cond delay="1999"/>
                                          </p:stCondLst>
                                        </p:cTn>
                                        <p:tgtEl>
                                          <p:spTgt spid="2">
                                            <p:txEl>
                                              <p:pRg st="3" end="3"/>
                                            </p:txEl>
                                          </p:spTgt>
                                        </p:tgtEl>
                                        <p:attrNameLst>
                                          <p:attrName>style.visibility</p:attrName>
                                        </p:attrNameLst>
                                      </p:cBhvr>
                                      <p:to>
                                        <p:strVal val="hidden"/>
                                      </p:to>
                                    </p:set>
                                  </p:childTnLst>
                                </p:cTn>
                              </p:par>
                              <p:par>
                                <p:cTn id="80" presetID="10" presetClass="exit" presetSubtype="0" fill="hold" grpId="1" nodeType="withEffect">
                                  <p:stCondLst>
                                    <p:cond delay="0"/>
                                  </p:stCondLst>
                                  <p:childTnLst>
                                    <p:animEffect transition="out" filter="fade">
                                      <p:cBhvr>
                                        <p:cTn id="81" dur="2000"/>
                                        <p:tgtEl>
                                          <p:spTgt spid="2">
                                            <p:txEl>
                                              <p:pRg st="4" end="4"/>
                                            </p:txEl>
                                          </p:spTgt>
                                        </p:tgtEl>
                                      </p:cBhvr>
                                    </p:animEffect>
                                    <p:set>
                                      <p:cBhvr>
                                        <p:cTn id="82" dur="1" fill="hold">
                                          <p:stCondLst>
                                            <p:cond delay="1999"/>
                                          </p:stCondLst>
                                        </p:cTn>
                                        <p:tgtEl>
                                          <p:spTgt spid="2">
                                            <p:txEl>
                                              <p:pRg st="4" end="4"/>
                                            </p:txEl>
                                          </p:spTgt>
                                        </p:tgtEl>
                                        <p:attrNameLst>
                                          <p:attrName>style.visibility</p:attrName>
                                        </p:attrNameLst>
                                      </p:cBhvr>
                                      <p:to>
                                        <p:strVal val="hidden"/>
                                      </p:to>
                                    </p:set>
                                  </p:childTnLst>
                                </p:cTn>
                              </p:par>
                            </p:childTnLst>
                          </p:cTn>
                        </p:par>
                        <p:par>
                          <p:cTn id="83" fill="hold">
                            <p:stCondLst>
                              <p:cond delay="5000"/>
                            </p:stCondLst>
                            <p:childTnLst>
                              <p:par>
                                <p:cTn id="84" presetID="42" presetClass="entr" presetSubtype="0" fill="hold" grpId="0" nodeType="after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fade">
                                      <p:cBhvr>
                                        <p:cTn id="86" dur="2000"/>
                                        <p:tgtEl>
                                          <p:spTgt spid="12"/>
                                        </p:tgtEl>
                                      </p:cBhvr>
                                    </p:animEffect>
                                    <p:anim calcmode="lin" valueType="num">
                                      <p:cBhvr>
                                        <p:cTn id="87" dur="2000" fill="hold"/>
                                        <p:tgtEl>
                                          <p:spTgt spid="12"/>
                                        </p:tgtEl>
                                        <p:attrNameLst>
                                          <p:attrName>ppt_x</p:attrName>
                                        </p:attrNameLst>
                                      </p:cBhvr>
                                      <p:tavLst>
                                        <p:tav tm="0">
                                          <p:val>
                                            <p:strVal val="#ppt_x"/>
                                          </p:val>
                                        </p:tav>
                                        <p:tav tm="100000">
                                          <p:val>
                                            <p:strVal val="#ppt_x"/>
                                          </p:val>
                                        </p:tav>
                                      </p:tavLst>
                                    </p:anim>
                                    <p:anim calcmode="lin" valueType="num">
                                      <p:cBhvr>
                                        <p:cTn id="88" dur="2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animBg="1"/>
      <p:bldP spid="4" grpId="1" animBg="1"/>
      <p:bldP spid="7" grpId="0" animBg="1"/>
      <p:bldP spid="7" grpId="1" animBg="1"/>
      <p:bldP spid="8" grpId="0" animBg="1"/>
      <p:bldP spid="8" grpId="1" animBg="1"/>
      <p:bldP spid="9" grpId="0" animBg="1"/>
      <p:bldP spid="9" grpId="1" animBg="1"/>
      <p:bldP spid="11" grpId="0" animBg="1"/>
      <p:bldP spid="11" grpId="1" animBg="1"/>
      <p:bldP spid="2" grpId="0" uiExpand="1" build="p" bldLvl="5"/>
      <p:bldP spid="2" grpId="1"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739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431</Words>
  <Application>Microsoft Office PowerPoint</Application>
  <PresentationFormat>On-screen Show (4:3)</PresentationFormat>
  <Paragraphs>18</Paragraphs>
  <Slides>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JRBRONGER</dc:creator>
  <cp:lastModifiedBy>AUDIOROOM</cp:lastModifiedBy>
  <cp:revision>14</cp:revision>
  <dcterms:created xsi:type="dcterms:W3CDTF">2012-08-07T13:40:58Z</dcterms:created>
  <dcterms:modified xsi:type="dcterms:W3CDTF">2012-08-12T20:53:27Z</dcterms:modified>
</cp:coreProperties>
</file>