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6" r:id="rId2"/>
    <p:sldId id="258" r:id="rId3"/>
    <p:sldId id="259" r:id="rId4"/>
    <p:sldId id="260" r:id="rId5"/>
    <p:sldId id="264" r:id="rId6"/>
    <p:sldId id="261" r:id="rId7"/>
    <p:sldId id="257" r:id="rId8"/>
    <p:sldId id="262" r:id="rId9"/>
    <p:sldId id="263" r:id="rId10"/>
  </p:sldIdLst>
  <p:sldSz cx="9144000" cy="6858000" type="screen4x3"/>
  <p:notesSz cx="6858000" cy="9144000"/>
  <p:embeddedFontLst>
    <p:embeddedFont>
      <p:font typeface="Monotype Corsiva" pitchFamily="66" charset="0"/>
      <p:italic r:id="rId13"/>
    </p:embeddedFon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BBA8C2-627F-4139-A277-2ADE8D858968}" type="datetimeFigureOut">
              <a:rPr lang="en-US" smtClean="0"/>
              <a:t>12/30/2012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49CF60-DA42-47F8-8A31-B790B7DFAA7A}" type="slidenum">
              <a:rPr lang="en-US" smtClean="0"/>
              <a:t>‹#›</a:t>
            </a:fld>
            <a:endParaRPr lang="en-US"/>
          </a:p>
        </p:txBody>
      </p:sp>
    </p:spTree>
    <p:extLst>
      <p:ext uri="{BB962C8B-B14F-4D97-AF65-F5344CB8AC3E}">
        <p14:creationId xmlns:p14="http://schemas.microsoft.com/office/powerpoint/2010/main" val="361200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1B11A-6A2D-40BA-9D97-A66B96BAA7EC}" type="datetimeFigureOut">
              <a:rPr lang="en-US" smtClean="0"/>
              <a:t>12/30/2012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C8BBCE-3553-41C6-9CA6-6B40BF84C546}" type="slidenum">
              <a:rPr lang="en-US" smtClean="0"/>
              <a:t>‹#›</a:t>
            </a:fld>
            <a:endParaRPr lang="en-US"/>
          </a:p>
        </p:txBody>
      </p:sp>
    </p:spTree>
    <p:extLst>
      <p:ext uri="{BB962C8B-B14F-4D97-AF65-F5344CB8AC3E}">
        <p14:creationId xmlns:p14="http://schemas.microsoft.com/office/powerpoint/2010/main" val="143155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1</a:t>
            </a:fld>
            <a:endParaRPr lang="en-US"/>
          </a:p>
        </p:txBody>
      </p:sp>
    </p:spTree>
    <p:extLst>
      <p:ext uri="{BB962C8B-B14F-4D97-AF65-F5344CB8AC3E}">
        <p14:creationId xmlns:p14="http://schemas.microsoft.com/office/powerpoint/2010/main" val="67421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2</a:t>
            </a:fld>
            <a:endParaRPr lang="en-US"/>
          </a:p>
        </p:txBody>
      </p:sp>
    </p:spTree>
    <p:extLst>
      <p:ext uri="{BB962C8B-B14F-4D97-AF65-F5344CB8AC3E}">
        <p14:creationId xmlns:p14="http://schemas.microsoft.com/office/powerpoint/2010/main" val="288517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3</a:t>
            </a:fld>
            <a:endParaRPr lang="en-US"/>
          </a:p>
        </p:txBody>
      </p:sp>
    </p:spTree>
    <p:extLst>
      <p:ext uri="{BB962C8B-B14F-4D97-AF65-F5344CB8AC3E}">
        <p14:creationId xmlns:p14="http://schemas.microsoft.com/office/powerpoint/2010/main" val="108587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4</a:t>
            </a:fld>
            <a:endParaRPr lang="en-US"/>
          </a:p>
        </p:txBody>
      </p:sp>
    </p:spTree>
    <p:extLst>
      <p:ext uri="{BB962C8B-B14F-4D97-AF65-F5344CB8AC3E}">
        <p14:creationId xmlns:p14="http://schemas.microsoft.com/office/powerpoint/2010/main" val="245412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5</a:t>
            </a:fld>
            <a:endParaRPr lang="en-US"/>
          </a:p>
        </p:txBody>
      </p:sp>
    </p:spTree>
    <p:extLst>
      <p:ext uri="{BB962C8B-B14F-4D97-AF65-F5344CB8AC3E}">
        <p14:creationId xmlns:p14="http://schemas.microsoft.com/office/powerpoint/2010/main" val="58251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6</a:t>
            </a:fld>
            <a:endParaRPr lang="en-US"/>
          </a:p>
        </p:txBody>
      </p:sp>
    </p:spTree>
    <p:extLst>
      <p:ext uri="{BB962C8B-B14F-4D97-AF65-F5344CB8AC3E}">
        <p14:creationId xmlns:p14="http://schemas.microsoft.com/office/powerpoint/2010/main" val="3521857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7</a:t>
            </a:fld>
            <a:endParaRPr lang="en-US"/>
          </a:p>
        </p:txBody>
      </p:sp>
    </p:spTree>
    <p:extLst>
      <p:ext uri="{BB962C8B-B14F-4D97-AF65-F5344CB8AC3E}">
        <p14:creationId xmlns:p14="http://schemas.microsoft.com/office/powerpoint/2010/main" val="1266126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8</a:t>
            </a:fld>
            <a:endParaRPr lang="en-US"/>
          </a:p>
        </p:txBody>
      </p:sp>
    </p:spTree>
    <p:extLst>
      <p:ext uri="{BB962C8B-B14F-4D97-AF65-F5344CB8AC3E}">
        <p14:creationId xmlns:p14="http://schemas.microsoft.com/office/powerpoint/2010/main" val="15914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C8BBCE-3553-41C6-9CA6-6B40BF84C546}" type="slidenum">
              <a:rPr lang="en-US" smtClean="0"/>
              <a:t>9</a:t>
            </a:fld>
            <a:endParaRPr lang="en-US"/>
          </a:p>
        </p:txBody>
      </p:sp>
    </p:spTree>
    <p:extLst>
      <p:ext uri="{BB962C8B-B14F-4D97-AF65-F5344CB8AC3E}">
        <p14:creationId xmlns:p14="http://schemas.microsoft.com/office/powerpoint/2010/main" val="349592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A998F1-E54D-420F-91B0-69BB6D496446}" type="datetimeFigureOut">
              <a:rPr lang="en-US" smtClean="0"/>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2905506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998F1-E54D-420F-91B0-69BB6D496446}" type="datetimeFigureOut">
              <a:rPr lang="en-US" smtClean="0"/>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1404248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998F1-E54D-420F-91B0-69BB6D496446}" type="datetimeFigureOut">
              <a:rPr lang="en-US" smtClean="0"/>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3543411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998F1-E54D-420F-91B0-69BB6D496446}" type="datetimeFigureOut">
              <a:rPr lang="en-US" smtClean="0"/>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2397182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A998F1-E54D-420F-91B0-69BB6D496446}" type="datetimeFigureOut">
              <a:rPr lang="en-US" smtClean="0"/>
              <a:t>12/30/2012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2411377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A998F1-E54D-420F-91B0-69BB6D496446}" type="datetimeFigureOut">
              <a:rPr lang="en-US" smtClean="0"/>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4190667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A998F1-E54D-420F-91B0-69BB6D496446}" type="datetimeFigureOut">
              <a:rPr lang="en-US" smtClean="0"/>
              <a:t>12/30/2012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1384741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A998F1-E54D-420F-91B0-69BB6D496446}" type="datetimeFigureOut">
              <a:rPr lang="en-US" smtClean="0"/>
              <a:t>12/30/2012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912092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998F1-E54D-420F-91B0-69BB6D496446}" type="datetimeFigureOut">
              <a:rPr lang="en-US" smtClean="0"/>
              <a:t>12/30/2012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2631927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998F1-E54D-420F-91B0-69BB6D496446}" type="datetimeFigureOut">
              <a:rPr lang="en-US" smtClean="0"/>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46143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998F1-E54D-420F-91B0-69BB6D496446}" type="datetimeFigureOut">
              <a:rPr lang="en-US" smtClean="0"/>
              <a:t>12/30/2012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25012-9C3E-4B8F-B260-97934311B43D}" type="slidenum">
              <a:rPr lang="en-US" smtClean="0"/>
              <a:t>‹#›</a:t>
            </a:fld>
            <a:endParaRPr lang="en-US"/>
          </a:p>
        </p:txBody>
      </p:sp>
    </p:spTree>
    <p:extLst>
      <p:ext uri="{BB962C8B-B14F-4D97-AF65-F5344CB8AC3E}">
        <p14:creationId xmlns:p14="http://schemas.microsoft.com/office/powerpoint/2010/main" val="2992848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98F1-E54D-420F-91B0-69BB6D496446}" type="datetimeFigureOut">
              <a:rPr lang="en-US" smtClean="0"/>
              <a:t>12/30/2012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25012-9C3E-4B8F-B260-97934311B43D}" type="slidenum">
              <a:rPr lang="en-US" smtClean="0"/>
              <a:t>‹#›</a:t>
            </a:fld>
            <a:endParaRPr lang="en-US"/>
          </a:p>
        </p:txBody>
      </p:sp>
    </p:spTree>
    <p:extLst>
      <p:ext uri="{BB962C8B-B14F-4D97-AF65-F5344CB8AC3E}">
        <p14:creationId xmlns:p14="http://schemas.microsoft.com/office/powerpoint/2010/main" val="2226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344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093976"/>
          </a:xfrm>
          <a:prstGeom prst="rect">
            <a:avLst/>
          </a:prstGeom>
          <a:noFill/>
        </p:spPr>
        <p:txBody>
          <a:bodyPr wrap="square" rtlCol="0">
            <a:spAutoFit/>
          </a:bodyPr>
          <a:lstStyle/>
          <a:p>
            <a:r>
              <a:rPr lang="en-US" sz="3000" b="1" i="1" baseline="30000" dirty="0" smtClean="0">
                <a:solidFill>
                  <a:srgbClr val="FF0000"/>
                </a:solidFill>
                <a:latin typeface="Arial" pitchFamily="34" charset="0"/>
                <a:cs typeface="Arial" pitchFamily="34" charset="0"/>
              </a:rPr>
              <a:t>7</a:t>
            </a:r>
            <a:r>
              <a:rPr lang="en-US" sz="3000" b="1" baseline="30000" dirty="0" smtClean="0">
                <a:latin typeface="Arial" pitchFamily="34" charset="0"/>
                <a:cs typeface="Arial" pitchFamily="34" charset="0"/>
              </a:rPr>
              <a:t> </a:t>
            </a:r>
            <a:r>
              <a:rPr lang="en-US" sz="3000" b="1" dirty="0" smtClean="0">
                <a:latin typeface="Arial" pitchFamily="34" charset="0"/>
                <a:cs typeface="Arial" pitchFamily="34" charset="0"/>
              </a:rPr>
              <a:t>I was forty years old when Moses the servant of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sent me from Kadesh Barnea to spy out the land, and I brought back word to him as it was in my heart. </a:t>
            </a:r>
            <a:r>
              <a:rPr lang="en-US" sz="3000" b="1" i="1" baseline="30000" dirty="0" smtClean="0">
                <a:solidFill>
                  <a:srgbClr val="FF0000"/>
                </a:solidFill>
                <a:latin typeface="Arial" pitchFamily="34" charset="0"/>
                <a:cs typeface="Arial" pitchFamily="34" charset="0"/>
              </a:rPr>
              <a:t>8</a:t>
            </a:r>
            <a:r>
              <a:rPr lang="en-US" sz="3000" b="1" baseline="30000" dirty="0" smtClean="0">
                <a:latin typeface="Arial" pitchFamily="34" charset="0"/>
                <a:cs typeface="Arial" pitchFamily="34" charset="0"/>
              </a:rPr>
              <a:t> </a:t>
            </a:r>
            <a:r>
              <a:rPr lang="en-US" sz="3000" b="1" dirty="0" smtClean="0">
                <a:latin typeface="Arial" pitchFamily="34" charset="0"/>
                <a:cs typeface="Arial" pitchFamily="34" charset="0"/>
              </a:rPr>
              <a:t>Nevertheless my brethren who went up with me made the heart of the people melt, but I wholly followed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my God. </a:t>
            </a:r>
            <a:r>
              <a:rPr lang="en-US" sz="3000" b="1" i="1" baseline="30000" dirty="0" smtClean="0">
                <a:solidFill>
                  <a:srgbClr val="FF0000"/>
                </a:solidFill>
                <a:latin typeface="Arial" pitchFamily="34" charset="0"/>
                <a:cs typeface="Arial" pitchFamily="34" charset="0"/>
              </a:rPr>
              <a:t>9 </a:t>
            </a:r>
            <a:r>
              <a:rPr lang="en-US" sz="3000" b="1" dirty="0" smtClean="0">
                <a:latin typeface="Arial" pitchFamily="34" charset="0"/>
                <a:cs typeface="Arial" pitchFamily="34" charset="0"/>
              </a:rPr>
              <a:t>So Moses swore on that day, saying, surely the land where your foot has trodden shall be your inheritance and your children’s forever, because you have wholly followed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my God. </a:t>
            </a:r>
            <a:r>
              <a:rPr lang="en-US" sz="3000" b="1" i="1" baseline="30000" dirty="0" smtClean="0">
                <a:solidFill>
                  <a:srgbClr val="FF0000"/>
                </a:solidFill>
                <a:latin typeface="Arial" pitchFamily="34" charset="0"/>
                <a:cs typeface="Arial" pitchFamily="34" charset="0"/>
              </a:rPr>
              <a:t>10 </a:t>
            </a:r>
            <a:r>
              <a:rPr lang="en-US" sz="3000" b="1" dirty="0" smtClean="0">
                <a:latin typeface="Arial" pitchFamily="34" charset="0"/>
                <a:cs typeface="Arial" pitchFamily="34" charset="0"/>
              </a:rPr>
              <a:t>And now, behold,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has kept me alive, as He said, these forty-five years, ever since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spoke this word to Moses while Israel</a:t>
            </a:r>
            <a:endParaRPr lang="en-US" sz="3000" b="1" dirty="0">
              <a:latin typeface="Arial" pitchFamily="34" charset="0"/>
              <a:cs typeface="Arial" pitchFamily="34" charset="0"/>
            </a:endParaRPr>
          </a:p>
        </p:txBody>
      </p:sp>
      <p:sp>
        <p:nvSpPr>
          <p:cNvPr id="3" name="Rectangle 2"/>
          <p:cNvSpPr/>
          <p:nvPr/>
        </p:nvSpPr>
        <p:spPr>
          <a:xfrm>
            <a:off x="1802656" y="0"/>
            <a:ext cx="55386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Joshua 14:7-12</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86717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49154"/>
            <a:ext cx="9144000" cy="5170646"/>
          </a:xfrm>
          <a:prstGeom prst="rect">
            <a:avLst/>
          </a:prstGeom>
          <a:noFill/>
        </p:spPr>
        <p:txBody>
          <a:bodyPr wrap="square" rtlCol="0">
            <a:spAutoFit/>
          </a:bodyPr>
          <a:lstStyle/>
          <a:p>
            <a:r>
              <a:rPr lang="en-US" sz="3000" b="1" dirty="0" smtClean="0">
                <a:latin typeface="Arial" pitchFamily="34" charset="0"/>
                <a:cs typeface="Arial" pitchFamily="34" charset="0"/>
              </a:rPr>
              <a:t>wandered in the wilderness; and now, here I am this day, eighty-five years old. </a:t>
            </a:r>
            <a:r>
              <a:rPr lang="en-US" sz="3000" b="1" i="1" baseline="30000" dirty="0" smtClean="0">
                <a:solidFill>
                  <a:srgbClr val="FF0000"/>
                </a:solidFill>
                <a:latin typeface="Arial" pitchFamily="34" charset="0"/>
                <a:cs typeface="Arial" pitchFamily="34" charset="0"/>
              </a:rPr>
              <a:t>11 </a:t>
            </a:r>
            <a:r>
              <a:rPr lang="en-US" sz="3000" b="1" dirty="0" smtClean="0">
                <a:latin typeface="Arial" pitchFamily="34" charset="0"/>
                <a:cs typeface="Arial" pitchFamily="34" charset="0"/>
              </a:rPr>
              <a:t>As yet I am as strong this day as on the day that Moses sent me; just as my strength was then, so now is my strength for war, both for going out and for coming in. </a:t>
            </a:r>
            <a:r>
              <a:rPr lang="en-US" sz="3000" b="1" i="1" baseline="30000" dirty="0" smtClean="0">
                <a:solidFill>
                  <a:srgbClr val="FF0000"/>
                </a:solidFill>
                <a:latin typeface="Arial" pitchFamily="34" charset="0"/>
                <a:cs typeface="Arial" pitchFamily="34" charset="0"/>
              </a:rPr>
              <a:t>12 </a:t>
            </a:r>
            <a:r>
              <a:rPr lang="en-US" sz="3000" b="1" dirty="0" smtClean="0">
                <a:latin typeface="Arial" pitchFamily="34" charset="0"/>
                <a:cs typeface="Arial" pitchFamily="34" charset="0"/>
              </a:rPr>
              <a:t>Now therefore, give me this mountain of which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spoke in that day; for you heard in that day how the Anakim were there, and that the cities were great and fortified. It may be that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will be with me, and I shall be able to drive them out as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said.</a:t>
            </a:r>
            <a:endParaRPr lang="en-US" sz="3000" b="1" dirty="0">
              <a:latin typeface="Arial" pitchFamily="34" charset="0"/>
              <a:cs typeface="Arial" pitchFamily="34" charset="0"/>
            </a:endParaRPr>
          </a:p>
        </p:txBody>
      </p:sp>
      <p:sp>
        <p:nvSpPr>
          <p:cNvPr id="3" name="Rectangle 2"/>
          <p:cNvSpPr/>
          <p:nvPr/>
        </p:nvSpPr>
        <p:spPr>
          <a:xfrm>
            <a:off x="1802656" y="0"/>
            <a:ext cx="55386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Joshua 14:7-12</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20405904"/>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231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923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849154"/>
            <a:ext cx="9144000" cy="5170646"/>
          </a:xfrm>
          <a:prstGeom prst="rect">
            <a:avLst/>
          </a:prstGeom>
          <a:noFill/>
        </p:spPr>
        <p:txBody>
          <a:bodyPr wrap="square" rtlCol="0">
            <a:spAutoFit/>
          </a:bodyPr>
          <a:lstStyle/>
          <a:p>
            <a:r>
              <a:rPr lang="en-US" sz="3000" b="1" dirty="0" smtClean="0">
                <a:latin typeface="Arial" pitchFamily="34" charset="0"/>
                <a:cs typeface="Arial" pitchFamily="34" charset="0"/>
              </a:rPr>
              <a:t>wandered in the wilderness; and now, here I am this day, eighty-five years old. </a:t>
            </a:r>
            <a:r>
              <a:rPr lang="en-US" sz="3000" b="1" i="1" baseline="30000" dirty="0" smtClean="0">
                <a:solidFill>
                  <a:srgbClr val="FF0000"/>
                </a:solidFill>
                <a:latin typeface="Arial" pitchFamily="34" charset="0"/>
                <a:cs typeface="Arial" pitchFamily="34" charset="0"/>
              </a:rPr>
              <a:t>11 </a:t>
            </a:r>
            <a:r>
              <a:rPr lang="en-US" sz="3000" b="1" dirty="0" smtClean="0">
                <a:latin typeface="Arial" pitchFamily="34" charset="0"/>
                <a:cs typeface="Arial" pitchFamily="34" charset="0"/>
              </a:rPr>
              <a:t>As yet I am as strong this day as on the day that Moses sent me; just as my strength was then, so now is my strength for war, both for going out and for coming in. </a:t>
            </a:r>
            <a:r>
              <a:rPr lang="en-US" sz="3000" b="1" i="1" baseline="30000" dirty="0" smtClean="0">
                <a:solidFill>
                  <a:srgbClr val="FF0000"/>
                </a:solidFill>
                <a:latin typeface="Arial" pitchFamily="34" charset="0"/>
                <a:cs typeface="Arial" pitchFamily="34" charset="0"/>
              </a:rPr>
              <a:t>12 </a:t>
            </a:r>
            <a:r>
              <a:rPr lang="en-US" sz="3000" b="1" dirty="0" smtClean="0">
                <a:latin typeface="Arial" pitchFamily="34" charset="0"/>
                <a:cs typeface="Arial" pitchFamily="34" charset="0"/>
              </a:rPr>
              <a:t>Now therefore, give me this mountain of which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spoke in that day; for you heard in that day how the Anakim were there, and that the cities were great and fortified. It may be that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will be with me, and I shall be able to drive them out as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said.</a:t>
            </a:r>
            <a:endParaRPr lang="en-US" sz="3000" b="1" dirty="0">
              <a:latin typeface="Arial" pitchFamily="34" charset="0"/>
              <a:cs typeface="Arial" pitchFamily="34" charset="0"/>
            </a:endParaRPr>
          </a:p>
        </p:txBody>
      </p:sp>
      <p:sp>
        <p:nvSpPr>
          <p:cNvPr id="3" name="Rectangle 2"/>
          <p:cNvSpPr/>
          <p:nvPr/>
        </p:nvSpPr>
        <p:spPr>
          <a:xfrm>
            <a:off x="1802656" y="0"/>
            <a:ext cx="55386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Joshua 14:7-12</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0" y="838200"/>
            <a:ext cx="9144000" cy="5170646"/>
          </a:xfrm>
          <a:prstGeom prst="rect">
            <a:avLst/>
          </a:prstGeom>
          <a:solidFill>
            <a:schemeClr val="tx1"/>
          </a:solidFill>
        </p:spPr>
        <p:txBody>
          <a:bodyPr wrap="square" rtlCol="0">
            <a:spAutoFit/>
          </a:bodyPr>
          <a:lstStyle/>
          <a:p>
            <a:r>
              <a:rPr lang="en-US" sz="3000" b="1" dirty="0" smtClean="0">
                <a:latin typeface="Arial" pitchFamily="34" charset="0"/>
                <a:cs typeface="Arial" pitchFamily="34" charset="0"/>
              </a:rPr>
              <a:t>wandered in the wilderness; and now, here I am this day, eighty-five years old. </a:t>
            </a:r>
            <a:r>
              <a:rPr lang="en-US" sz="3000" b="1" i="1" baseline="30000" dirty="0" smtClean="0">
                <a:latin typeface="Arial" pitchFamily="34" charset="0"/>
                <a:cs typeface="Arial" pitchFamily="34" charset="0"/>
              </a:rPr>
              <a:t>11 </a:t>
            </a:r>
            <a:r>
              <a:rPr lang="en-US" sz="3000" b="1" dirty="0" smtClean="0">
                <a:latin typeface="Arial" pitchFamily="34" charset="0"/>
                <a:cs typeface="Arial" pitchFamily="34" charset="0"/>
              </a:rPr>
              <a:t>As yet I am as strong this day as on the day that Moses sent me; just as my strength was then, so now is my strength for war, both for going out and for coming in. </a:t>
            </a:r>
            <a:r>
              <a:rPr lang="en-US" sz="30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12</a:t>
            </a:r>
            <a:r>
              <a:rPr lang="en-US" sz="3000" b="1" i="1" baseline="30000" dirty="0" smtClean="0">
                <a:solidFill>
                  <a:schemeClr val="bg1"/>
                </a:solidFill>
                <a:latin typeface="Arial" pitchFamily="34" charset="0"/>
                <a:cs typeface="Arial" pitchFamily="34" charset="0"/>
              </a:rPr>
              <a:t> </a:t>
            </a:r>
            <a:r>
              <a:rPr lang="en-US" sz="3000" b="1" dirty="0" smtClean="0">
                <a:solidFill>
                  <a:schemeClr val="bg1"/>
                </a:solidFill>
                <a:latin typeface="Arial" pitchFamily="34" charset="0"/>
                <a:cs typeface="Arial" pitchFamily="34" charset="0"/>
              </a:rPr>
              <a:t>Now therefore, give me this mountain of which the </a:t>
            </a:r>
            <a:r>
              <a:rPr lang="en-US" sz="3000" b="1" cap="small" dirty="0" smtClean="0">
                <a:solidFill>
                  <a:schemeClr val="bg1"/>
                </a:solidFill>
                <a:effectLst/>
                <a:latin typeface="Arial" pitchFamily="34" charset="0"/>
                <a:cs typeface="Arial" pitchFamily="34" charset="0"/>
              </a:rPr>
              <a:t>Lord</a:t>
            </a:r>
            <a:r>
              <a:rPr lang="en-US" sz="3000" b="1" dirty="0" smtClean="0">
                <a:solidFill>
                  <a:schemeClr val="bg1"/>
                </a:solidFill>
                <a:latin typeface="Arial" pitchFamily="34" charset="0"/>
                <a:cs typeface="Arial" pitchFamily="34" charset="0"/>
              </a:rPr>
              <a:t> spoke in that day</a:t>
            </a:r>
            <a:r>
              <a:rPr lang="en-US" sz="3000" b="1" dirty="0" smtClean="0">
                <a:latin typeface="Arial" pitchFamily="34" charset="0"/>
                <a:cs typeface="Arial" pitchFamily="34" charset="0"/>
              </a:rPr>
              <a:t>; for you heard in that day how the Anakim were there, and that the cities were great and fortified. It may be that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will be with me, and I shall be able to drive them out as the </a:t>
            </a:r>
            <a:r>
              <a:rPr lang="en-US" sz="3000" b="1" cap="small" dirty="0" smtClean="0">
                <a:effectLst/>
                <a:latin typeface="Arial" pitchFamily="34" charset="0"/>
                <a:cs typeface="Arial" pitchFamily="34" charset="0"/>
              </a:rPr>
              <a:t>Lord</a:t>
            </a:r>
            <a:r>
              <a:rPr lang="en-US" sz="3000" b="1" dirty="0" smtClean="0">
                <a:latin typeface="Arial" pitchFamily="34" charset="0"/>
                <a:cs typeface="Arial" pitchFamily="34" charset="0"/>
              </a:rPr>
              <a:t> said.</a:t>
            </a:r>
            <a:endParaRPr lang="en-US" sz="3000" b="1" dirty="0">
              <a:latin typeface="Arial" pitchFamily="34" charset="0"/>
              <a:cs typeface="Arial" pitchFamily="34" charset="0"/>
            </a:endParaRPr>
          </a:p>
        </p:txBody>
      </p:sp>
      <p:sp>
        <p:nvSpPr>
          <p:cNvPr id="5" name="Rectangle 4"/>
          <p:cNvSpPr/>
          <p:nvPr/>
        </p:nvSpPr>
        <p:spPr>
          <a:xfrm>
            <a:off x="0" y="5867400"/>
            <a:ext cx="9144000" cy="99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832" y="4124092"/>
            <a:ext cx="3435970" cy="2748776"/>
          </a:xfrm>
          <a:prstGeom prst="rect">
            <a:avLst/>
          </a:prstGeom>
        </p:spPr>
      </p:pic>
      <p:sp>
        <p:nvSpPr>
          <p:cNvPr id="8" name="Rectangular Callout 7"/>
          <p:cNvSpPr/>
          <p:nvPr/>
        </p:nvSpPr>
        <p:spPr>
          <a:xfrm>
            <a:off x="29737" y="3657600"/>
            <a:ext cx="1772919" cy="466492"/>
          </a:xfrm>
          <a:prstGeom prst="wedgeRectCallout">
            <a:avLst>
              <a:gd name="adj1" fmla="val 247939"/>
              <a:gd name="adj2" fmla="val 22266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934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30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3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0"/>
                                        <p:tgtEl>
                                          <p:spTgt spid="8"/>
                                        </p:tgtEl>
                                      </p:cBhvr>
                                    </p:animEffect>
                                  </p:childTnLst>
                                </p:cTn>
                              </p:par>
                            </p:childTnLst>
                          </p:cTn>
                        </p:par>
                        <p:par>
                          <p:cTn id="19" fill="hold">
                            <p:stCondLst>
                              <p:cond delay="5000"/>
                            </p:stCondLst>
                            <p:childTnLst>
                              <p:par>
                                <p:cTn id="20" presetID="9"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783" t="2746" r="2206" b="18452"/>
          <a:stretch/>
        </p:blipFill>
        <p:spPr>
          <a:xfrm>
            <a:off x="3736383" y="-18766"/>
            <a:ext cx="5439905" cy="6895531"/>
          </a:xfrm>
          <a:prstGeom prst="rect">
            <a:avLst/>
          </a:prstGeom>
        </p:spPr>
      </p:pic>
      <p:sp>
        <p:nvSpPr>
          <p:cNvPr id="3" name="TextBox 2"/>
          <p:cNvSpPr txBox="1"/>
          <p:nvPr/>
        </p:nvSpPr>
        <p:spPr>
          <a:xfrm>
            <a:off x="0" y="555605"/>
            <a:ext cx="3733800" cy="6370975"/>
          </a:xfrm>
          <a:prstGeom prst="rect">
            <a:avLst/>
          </a:prstGeom>
          <a:noFill/>
        </p:spPr>
        <p:txBody>
          <a:bodyPr wrap="square" rtlCol="0">
            <a:spAutoFit/>
          </a:bodyPr>
          <a:lstStyle/>
          <a:p>
            <a:r>
              <a:rPr lang="en-US" sz="2400" b="1" i="1" baseline="30000" dirty="0" smtClean="0">
                <a:solidFill>
                  <a:srgbClr val="FF0000"/>
                </a:solidFill>
                <a:latin typeface="Arial" pitchFamily="34" charset="0"/>
                <a:cs typeface="Arial" pitchFamily="34" charset="0"/>
              </a:rPr>
              <a:t>27 </a:t>
            </a:r>
            <a:r>
              <a:rPr lang="en-US" sz="2400" b="1" dirty="0" smtClean="0">
                <a:latin typeface="Arial" pitchFamily="34" charset="0"/>
                <a:cs typeface="Arial" pitchFamily="34" charset="0"/>
              </a:rPr>
              <a:t>It truly flows with milk and honey, and this is its fruit. </a:t>
            </a:r>
            <a:r>
              <a:rPr lang="en-US" sz="2400" b="1" i="1" baseline="30000" dirty="0" smtClean="0">
                <a:solidFill>
                  <a:srgbClr val="FF0000"/>
                </a:solidFill>
                <a:latin typeface="Arial" pitchFamily="34" charset="0"/>
                <a:cs typeface="Arial" pitchFamily="34" charset="0"/>
              </a:rPr>
              <a:t>28 </a:t>
            </a:r>
            <a:r>
              <a:rPr lang="en-US" sz="2400" b="1" dirty="0" smtClean="0">
                <a:latin typeface="Arial" pitchFamily="34" charset="0"/>
                <a:cs typeface="Arial" pitchFamily="34" charset="0"/>
              </a:rPr>
              <a:t>Nevertheless the people who dwell in the land are strong; the cities are fortified and very large; moreover we saw the descendants of Anak there. </a:t>
            </a:r>
            <a:r>
              <a:rPr lang="en-US" sz="2400" b="1" i="1" baseline="30000" dirty="0" smtClean="0">
                <a:solidFill>
                  <a:srgbClr val="FF0000"/>
                </a:solidFill>
                <a:latin typeface="Arial" pitchFamily="34" charset="0"/>
                <a:cs typeface="Arial" pitchFamily="34" charset="0"/>
              </a:rPr>
              <a:t>29</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The Amalekites dwell in the land of the South; the Hittites, the Jebusites, and the Amorites dwell in the mountains; and the Canaanites dwell by the sea and along the banks of the Jordan.</a:t>
            </a:r>
            <a:endParaRPr lang="en-US" sz="2400" b="1" dirty="0">
              <a:latin typeface="Arial" pitchFamily="34" charset="0"/>
              <a:cs typeface="Arial" pitchFamily="34" charset="0"/>
            </a:endParaRPr>
          </a:p>
        </p:txBody>
      </p:sp>
      <p:sp>
        <p:nvSpPr>
          <p:cNvPr id="4" name="Rectangle 3"/>
          <p:cNvSpPr/>
          <p:nvPr/>
        </p:nvSpPr>
        <p:spPr>
          <a:xfrm>
            <a:off x="50249" y="-152400"/>
            <a:ext cx="363330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Spies’ Report</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4684441" y="-8341"/>
            <a:ext cx="4339650"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n-US" sz="54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Numbers 13</a:t>
            </a:r>
            <a:endParaRPr lang="en-US" sz="5400"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0" y="533400"/>
            <a:ext cx="3733800" cy="6370975"/>
          </a:xfrm>
          <a:prstGeom prst="rect">
            <a:avLst/>
          </a:prstGeom>
          <a:noFill/>
        </p:spPr>
        <p:txBody>
          <a:bodyPr wrap="square" rtlCol="0">
            <a:spAutoFit/>
          </a:bodyPr>
          <a:lstStyle/>
          <a:p>
            <a:r>
              <a:rPr lang="en-US" sz="2400" b="1" i="1" baseline="30000" dirty="0" smtClean="0">
                <a:solidFill>
                  <a:srgbClr val="FF0000"/>
                </a:solidFill>
                <a:latin typeface="Arial" pitchFamily="34" charset="0"/>
                <a:cs typeface="Arial" pitchFamily="34" charset="0"/>
              </a:rPr>
              <a:t>30</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Then Caleb quieted the people before Moses, and said, let us go up at once and take possession, for we are well able to overcome it.</a:t>
            </a:r>
          </a:p>
          <a:p>
            <a:r>
              <a:rPr lang="en-US" sz="2400" b="1" i="1" baseline="30000" dirty="0" smtClean="0">
                <a:solidFill>
                  <a:srgbClr val="FF0000"/>
                </a:solidFill>
                <a:latin typeface="Arial" pitchFamily="34" charset="0"/>
                <a:cs typeface="Arial" pitchFamily="34" charset="0"/>
              </a:rPr>
              <a:t>31</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But the men who had gone up with him said, we are not able to go up against the people, for they are stronger than we. </a:t>
            </a:r>
            <a:r>
              <a:rPr lang="en-US" sz="2400" b="1" i="1" baseline="30000" dirty="0" smtClean="0">
                <a:solidFill>
                  <a:srgbClr val="FF0000"/>
                </a:solidFill>
                <a:latin typeface="Arial" pitchFamily="34" charset="0"/>
                <a:cs typeface="Arial" pitchFamily="34" charset="0"/>
              </a:rPr>
              <a:t>32</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And they gave the children of Israel a bad report of the land which they had spied out, saying, the land through which we have gone as </a:t>
            </a:r>
            <a:endParaRPr lang="en-US" sz="2400" b="1" dirty="0">
              <a:latin typeface="Arial" pitchFamily="34" charset="0"/>
              <a:cs typeface="Arial" pitchFamily="34" charset="0"/>
            </a:endParaRPr>
          </a:p>
        </p:txBody>
      </p:sp>
      <p:sp>
        <p:nvSpPr>
          <p:cNvPr id="7" name="TextBox 6"/>
          <p:cNvSpPr txBox="1"/>
          <p:nvPr/>
        </p:nvSpPr>
        <p:spPr>
          <a:xfrm>
            <a:off x="0" y="533400"/>
            <a:ext cx="3733800" cy="4893647"/>
          </a:xfrm>
          <a:prstGeom prst="rect">
            <a:avLst/>
          </a:prstGeom>
          <a:noFill/>
        </p:spPr>
        <p:txBody>
          <a:bodyPr wrap="square" rtlCol="0">
            <a:spAutoFit/>
          </a:bodyPr>
          <a:lstStyle/>
          <a:p>
            <a:r>
              <a:rPr lang="en-US" sz="2400" b="1" dirty="0" smtClean="0">
                <a:latin typeface="Arial" pitchFamily="34" charset="0"/>
                <a:cs typeface="Arial" pitchFamily="34" charset="0"/>
              </a:rPr>
              <a:t>spies is a land that devours its inhabitants, and all the people whom we saw in it are men of great stature. </a:t>
            </a:r>
            <a:r>
              <a:rPr lang="en-US" sz="2400" b="1" i="1" baseline="30000" dirty="0" smtClean="0">
                <a:solidFill>
                  <a:srgbClr val="FF0000"/>
                </a:solidFill>
                <a:latin typeface="Arial" pitchFamily="34" charset="0"/>
                <a:cs typeface="Arial" pitchFamily="34" charset="0"/>
              </a:rPr>
              <a:t>33</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There we saw the giants (the descendants of Anak came from the giants); and we were like grasshoppers in our own sight, and so we were in their sight.</a:t>
            </a:r>
          </a:p>
          <a:p>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598466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3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1" fill="hold" grpId="1" nodeType="clickEffect">
                                  <p:stCondLst>
                                    <p:cond delay="0"/>
                                  </p:stCondLst>
                                  <p:childTnLst>
                                    <p:animEffect transition="out" filter="wipe(up)">
                                      <p:cBhvr>
                                        <p:cTn id="18" dur="3000"/>
                                        <p:tgtEl>
                                          <p:spTgt spid="3"/>
                                        </p:tgtEl>
                                      </p:cBhvr>
                                    </p:animEffect>
                                    <p:set>
                                      <p:cBhvr>
                                        <p:cTn id="19" dur="1" fill="hold">
                                          <p:stCondLst>
                                            <p:cond delay="2999"/>
                                          </p:stCondLst>
                                        </p:cTn>
                                        <p:tgtEl>
                                          <p:spTgt spid="3"/>
                                        </p:tgtEl>
                                        <p:attrNameLst>
                                          <p:attrName>style.visibility</p:attrName>
                                        </p:attrNameLst>
                                      </p:cBhvr>
                                      <p:to>
                                        <p:strVal val="hidden"/>
                                      </p:to>
                                    </p:set>
                                  </p:childTnLst>
                                </p:cTn>
                              </p:par>
                              <p:par>
                                <p:cTn id="20" presetID="2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3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1" nodeType="clickEffect">
                                  <p:stCondLst>
                                    <p:cond delay="0"/>
                                  </p:stCondLst>
                                  <p:childTnLst>
                                    <p:animEffect transition="out" filter="wipe(up)">
                                      <p:cBhvr>
                                        <p:cTn id="26" dur="3000"/>
                                        <p:tgtEl>
                                          <p:spTgt spid="6"/>
                                        </p:tgtEl>
                                      </p:cBhvr>
                                    </p:animEffect>
                                    <p:set>
                                      <p:cBhvr>
                                        <p:cTn id="27" dur="1" fill="hold">
                                          <p:stCondLst>
                                            <p:cond delay="2999"/>
                                          </p:stCondLst>
                                        </p:cTn>
                                        <p:tgtEl>
                                          <p:spTgt spid="6"/>
                                        </p:tgtEl>
                                        <p:attrNameLst>
                                          <p:attrName>style.visibility</p:attrName>
                                        </p:attrNameLst>
                                      </p:cBhvr>
                                      <p:to>
                                        <p:strVal val="hidden"/>
                                      </p:to>
                                    </p:se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6354" y="0"/>
            <a:ext cx="5798382" cy="923330"/>
          </a:xfrm>
          <a:prstGeom prst="rect">
            <a:avLst/>
          </a:prstGeom>
          <a:noFill/>
        </p:spPr>
        <p:txBody>
          <a:bodyPr wrap="none" lIns="91440" tIns="45720" rIns="91440" bIns="45720">
            <a:spAutoFit/>
          </a:bodyPr>
          <a:lstStyle/>
          <a:p>
            <a:pPr algn="ctr"/>
            <a:r>
              <a:rPr lang="en-US" sz="5400" b="1" cap="none" spc="600" dirty="0" smtClean="0">
                <a:ln w="10541" cmpd="sng">
                  <a:solidFill>
                    <a:srgbClr val="C00000"/>
                  </a:solidFill>
                  <a:prstDash val="solid"/>
                </a:ln>
                <a:effectLst>
                  <a:outerShdw blurRad="38100" dist="38100" dir="2700000" algn="tl">
                    <a:srgbClr val="000000">
                      <a:alpha val="43137"/>
                    </a:srgbClr>
                  </a:outerShdw>
                </a:effectLst>
                <a:latin typeface="Monotype Corsiva" pitchFamily="66" charset="0"/>
              </a:rPr>
              <a:t>Caleb’s Mountain</a:t>
            </a:r>
            <a:endParaRPr lang="en-US" sz="5400" b="1" cap="none" spc="600" dirty="0">
              <a:ln w="10541" cmpd="sng">
                <a:solidFill>
                  <a:srgbClr val="C00000"/>
                </a:solidFill>
                <a:prstDash val="solid"/>
              </a:ln>
              <a:effectLst>
                <a:outerShdw blurRad="38100" dist="38100" dir="2700000" algn="tl">
                  <a:srgbClr val="000000">
                    <a:alpha val="43137"/>
                  </a:srgbClr>
                </a:outerShdw>
              </a:effectLst>
              <a:latin typeface="Monotype Corsiva" pitchFamily="66" charset="0"/>
            </a:endParaRPr>
          </a:p>
        </p:txBody>
      </p:sp>
      <p:sp>
        <p:nvSpPr>
          <p:cNvPr id="3" name="TextBox 2"/>
          <p:cNvSpPr txBox="1"/>
          <p:nvPr/>
        </p:nvSpPr>
        <p:spPr>
          <a:xfrm>
            <a:off x="5638800" y="2590800"/>
            <a:ext cx="3200400" cy="3600986"/>
          </a:xfrm>
          <a:prstGeom prst="rect">
            <a:avLst/>
          </a:prstGeom>
          <a:solidFill>
            <a:srgbClr val="FFFFFF">
              <a:alpha val="69804"/>
            </a:srgbClr>
          </a:solidFill>
          <a:effectLst>
            <a:softEdge rad="127000"/>
          </a:effectLst>
        </p:spPr>
        <p:txBody>
          <a:bodyPr wrap="square" rtlCol="0">
            <a:spAutoFit/>
          </a:bodyPr>
          <a:lstStyle/>
          <a:p>
            <a:pPr algn="ctr"/>
            <a:endParaRPr lang="en-US" sz="3000" b="1" i="1" dirty="0" smtClean="0">
              <a:solidFill>
                <a:prstClr val="black"/>
              </a:solidFill>
              <a:latin typeface="Arial" pitchFamily="34" charset="0"/>
              <a:cs typeface="Arial" pitchFamily="34" charset="0"/>
            </a:endParaRPr>
          </a:p>
          <a:p>
            <a:pPr algn="ctr"/>
            <a:r>
              <a:rPr lang="en-US" sz="3000" b="1" i="1" dirty="0" smtClean="0">
                <a:solidFill>
                  <a:prstClr val="black"/>
                </a:solidFill>
                <a:latin typeface="Arial" pitchFamily="34" charset="0"/>
                <a:cs typeface="Arial" pitchFamily="34" charset="0"/>
              </a:rPr>
              <a:t>“Now </a:t>
            </a:r>
            <a:r>
              <a:rPr lang="en-US" sz="3000" b="1" i="1" dirty="0">
                <a:solidFill>
                  <a:prstClr val="black"/>
                </a:solidFill>
                <a:latin typeface="Arial" pitchFamily="34" charset="0"/>
                <a:cs typeface="Arial" pitchFamily="34" charset="0"/>
              </a:rPr>
              <a:t>therefore, give me this mountain of which the </a:t>
            </a:r>
            <a:r>
              <a:rPr lang="en-US" sz="3000" b="1" i="1" cap="small" dirty="0">
                <a:solidFill>
                  <a:prstClr val="black"/>
                </a:solidFill>
                <a:latin typeface="Arial" pitchFamily="34" charset="0"/>
                <a:cs typeface="Arial" pitchFamily="34" charset="0"/>
              </a:rPr>
              <a:t>Lord</a:t>
            </a:r>
            <a:r>
              <a:rPr lang="en-US" sz="3000" b="1" i="1" dirty="0">
                <a:solidFill>
                  <a:prstClr val="black"/>
                </a:solidFill>
                <a:latin typeface="Arial" pitchFamily="34" charset="0"/>
                <a:cs typeface="Arial" pitchFamily="34" charset="0"/>
              </a:rPr>
              <a:t> spoke in that </a:t>
            </a:r>
            <a:r>
              <a:rPr lang="en-US" sz="3000" b="1" i="1" dirty="0" smtClean="0">
                <a:solidFill>
                  <a:prstClr val="black"/>
                </a:solidFill>
                <a:latin typeface="Arial" pitchFamily="34" charset="0"/>
                <a:cs typeface="Arial" pitchFamily="34" charset="0"/>
              </a:rPr>
              <a:t>day . . .”</a:t>
            </a:r>
          </a:p>
          <a:p>
            <a:pPr algn="ctr"/>
            <a:endParaRPr lang="en-US" i="1"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9648"/>
          <a:stretch/>
        </p:blipFill>
        <p:spPr>
          <a:xfrm>
            <a:off x="-76200" y="0"/>
            <a:ext cx="9283485" cy="6858000"/>
          </a:xfrm>
          <a:prstGeom prst="rect">
            <a:avLst/>
          </a:prstGeom>
        </p:spPr>
      </p:pic>
      <p:sp>
        <p:nvSpPr>
          <p:cNvPr id="5" name="Rectangle 4"/>
          <p:cNvSpPr/>
          <p:nvPr/>
        </p:nvSpPr>
        <p:spPr>
          <a:xfrm>
            <a:off x="1675395" y="0"/>
            <a:ext cx="5798382" cy="923330"/>
          </a:xfrm>
          <a:prstGeom prst="rect">
            <a:avLst/>
          </a:prstGeom>
          <a:noFill/>
        </p:spPr>
        <p:txBody>
          <a:bodyPr wrap="none" lIns="91440" tIns="45720" rIns="91440" bIns="45720">
            <a:spAutoFit/>
          </a:bodyPr>
          <a:lstStyle/>
          <a:p>
            <a:pPr algn="ctr"/>
            <a:r>
              <a:rPr lang="en-US" sz="5400" b="1" cap="none" spc="600" dirty="0" smtClean="0">
                <a:ln w="10541" cmpd="sng">
                  <a:solidFill>
                    <a:srgbClr val="FF0000"/>
                  </a:solidFill>
                  <a:prstDash val="solid"/>
                </a:ln>
                <a:solidFill>
                  <a:schemeClr val="bg1"/>
                </a:solidFill>
                <a:effectLst>
                  <a:outerShdw blurRad="38100" dist="38100" dir="2700000" algn="tl">
                    <a:srgbClr val="000000">
                      <a:alpha val="43137"/>
                    </a:srgbClr>
                  </a:outerShdw>
                </a:effectLst>
                <a:latin typeface="Monotype Corsiva" pitchFamily="66" charset="0"/>
              </a:rPr>
              <a:t>Caleb’s Mountain</a:t>
            </a:r>
            <a:endParaRPr lang="en-US" sz="5400" b="1" cap="none" spc="600" dirty="0">
              <a:ln w="10541" cmpd="sng">
                <a:solidFill>
                  <a:srgbClr val="FF0000"/>
                </a:solidFill>
                <a:prstDash val="solid"/>
              </a:ln>
              <a:solidFill>
                <a:schemeClr val="bg1"/>
              </a:solidFill>
              <a:effectLst>
                <a:outerShdw blurRad="38100" dist="38100" dir="2700000" algn="tl">
                  <a:srgbClr val="000000">
                    <a:alpha val="43137"/>
                  </a:srgbClr>
                </a:outerShdw>
              </a:effectLst>
              <a:latin typeface="Monotype Corsiva" pitchFamily="66" charset="0"/>
            </a:endParaRPr>
          </a:p>
        </p:txBody>
      </p:sp>
      <p:sp>
        <p:nvSpPr>
          <p:cNvPr id="7" name="Rounded Rectangle 6"/>
          <p:cNvSpPr/>
          <p:nvPr/>
        </p:nvSpPr>
        <p:spPr>
          <a:xfrm>
            <a:off x="-76201" y="2743200"/>
            <a:ext cx="9283486" cy="60960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 y="3505200"/>
            <a:ext cx="9283486" cy="60960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00" y="4225871"/>
            <a:ext cx="9283486" cy="60960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200" y="4953000"/>
            <a:ext cx="9283486" cy="60960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2" y="5715000"/>
            <a:ext cx="9283486" cy="609600"/>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1" y="2590800"/>
            <a:ext cx="9283485" cy="3785652"/>
          </a:xfrm>
          <a:prstGeom prst="rect">
            <a:avLst/>
          </a:prstGeom>
          <a:noFill/>
        </p:spPr>
        <p:txBody>
          <a:bodyPr wrap="square" rtlCol="0">
            <a:spAutoFit/>
          </a:bodyPr>
          <a:lstStyle/>
          <a:p>
            <a:pPr marL="342900" indent="-342900">
              <a:lnSpc>
                <a:spcPct val="200000"/>
              </a:lnSpc>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Because he had a different spirit in him (Vs 7; Num 14:24)</a:t>
            </a:r>
          </a:p>
          <a:p>
            <a:pPr marL="342900" indent="-342900">
              <a:lnSpc>
                <a:spcPct val="200000"/>
              </a:lnSpc>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Because he wholly followed the Lord (Vs 8; Num 14:9)</a:t>
            </a:r>
          </a:p>
          <a:p>
            <a:pPr marL="342900" indent="-342900">
              <a:lnSpc>
                <a:spcPct val="200000"/>
              </a:lnSpc>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Because he understood God’s purpose (Vs 10; Num 14:30)</a:t>
            </a:r>
          </a:p>
          <a:p>
            <a:pPr marL="342900" indent="-342900">
              <a:lnSpc>
                <a:spcPct val="200000"/>
              </a:lnSpc>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Because he refused to use age as an excuse (Vs 11)</a:t>
            </a:r>
          </a:p>
          <a:p>
            <a:pPr marL="342900" indent="-342900">
              <a:lnSpc>
                <a:spcPct val="200000"/>
              </a:lnSpc>
              <a:buFont typeface="+mj-lt"/>
              <a:buAutoNum type="arabicPeriod"/>
            </a:pPr>
            <a:r>
              <a:rPr lang="en-US" sz="2400" b="1" dirty="0" smtClean="0">
                <a:effectLst>
                  <a:outerShdw blurRad="38100" dist="38100" dir="2700000" algn="tl">
                    <a:srgbClr val="000000">
                      <a:alpha val="43137"/>
                    </a:srgbClr>
                  </a:outerShdw>
                </a:effectLst>
                <a:latin typeface="Arial" pitchFamily="34" charset="0"/>
                <a:cs typeface="Arial" pitchFamily="34" charset="0"/>
              </a:rPr>
              <a:t>Because he patiently waited on God (Vs 12; Num 14:30)</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823263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0"/>
                                        <p:tgtEl>
                                          <p:spTgt spid="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2000"/>
                                        <p:tgtEl>
                                          <p:spTgt spid="6">
                                            <p:txEl>
                                              <p:pRg st="0" end="0"/>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2000"/>
                                        <p:tgtEl>
                                          <p:spTgt spid="6">
                                            <p:txEl>
                                              <p:pRg st="1" end="1"/>
                                            </p:txEl>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left)">
                                      <p:cBhvr>
                                        <p:cTn id="38" dur="2000"/>
                                        <p:tgtEl>
                                          <p:spTgt spid="6">
                                            <p:txEl>
                                              <p:pRg st="2" end="2"/>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2000"/>
                                        <p:tgtEl>
                                          <p:spTgt spid="6">
                                            <p:txEl>
                                              <p:pRg st="3" end="3"/>
                                            </p:txEl>
                                          </p:spTgt>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in)">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wipe(left)">
                                      <p:cBhvr>
                                        <p:cTn id="54" dur="2000"/>
                                        <p:tgtEl>
                                          <p:spTgt spid="6">
                                            <p:txEl>
                                              <p:pRg st="4" end="4"/>
                                            </p:txEl>
                                          </p:spTgt>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animBg="1"/>
      <p:bldP spid="9" grpId="0" animBg="1"/>
      <p:bldP spid="10" grpId="0" animBg="1"/>
      <p:bldP spid="11" grpId="0" animBg="1"/>
      <p:bldP spid="6"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00300" y="270093"/>
            <a:ext cx="4305300" cy="6740307"/>
          </a:xfrm>
          <a:prstGeom prst="rect">
            <a:avLst/>
          </a:prstGeom>
          <a:solidFill>
            <a:srgbClr val="FFFFFF">
              <a:alpha val="69804"/>
            </a:srgbClr>
          </a:solidFill>
          <a:effectLst>
            <a:softEdge rad="317500"/>
          </a:effectLst>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Blessed be the God and Father of our Lord Jesus Christ, who according to His abundant mercy has begotten us again to a living hope through the resurrection of Jesus Christ from the dead,</a:t>
            </a:r>
            <a:r>
              <a:rPr lang="en-US" sz="24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400" b="1" dirty="0" smtClean="0">
                <a:effectLst>
                  <a:outerShdw blurRad="38100" dist="38100" dir="2700000" algn="tl">
                    <a:srgbClr val="000000">
                      <a:alpha val="43137"/>
                    </a:srgbClr>
                  </a:outerShdw>
                </a:effectLst>
                <a:latin typeface="Arial" pitchFamily="34" charset="0"/>
                <a:cs typeface="Arial" pitchFamily="34" charset="0"/>
              </a:rPr>
              <a:t>to an inheritance incorruptible and undefiled and that does not fade away, reserved in heaven for you, who are kept by the power of God through faith for salvation ready to be revealed in the last time.</a:t>
            </a:r>
          </a:p>
          <a:p>
            <a:pPr algn="ctr"/>
            <a:r>
              <a:rPr lang="en-US" sz="2400" b="1" dirty="0" smtClean="0">
                <a:effectLst>
                  <a:outerShdw blurRad="38100" dist="38100" dir="2700000" algn="tl">
                    <a:srgbClr val="000000">
                      <a:alpha val="43137"/>
                    </a:srgbClr>
                  </a:outerShdw>
                </a:effectLst>
                <a:latin typeface="Arial" pitchFamily="34" charset="0"/>
                <a:cs typeface="Arial" pitchFamily="34" charset="0"/>
              </a:rPr>
              <a:t>(1 Peter 1:3-5)</a:t>
            </a:r>
          </a:p>
          <a:p>
            <a:pPr algn="ctr"/>
            <a:endParaRPr lang="en-US" sz="2400" b="1"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9175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94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925</Words>
  <Application>Microsoft Office PowerPoint</Application>
  <PresentationFormat>On-screen Show (4:3)</PresentationFormat>
  <Paragraphs>33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Monotype Corsiva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AUDIOROOM</cp:lastModifiedBy>
  <cp:revision>9</cp:revision>
  <cp:lastPrinted>2012-12-30T23:07:58Z</cp:lastPrinted>
  <dcterms:created xsi:type="dcterms:W3CDTF">2012-12-26T16:06:13Z</dcterms:created>
  <dcterms:modified xsi:type="dcterms:W3CDTF">2012-12-30T23:08:01Z</dcterms:modified>
</cp:coreProperties>
</file>