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64" r:id="rId3"/>
    <p:sldId id="265" r:id="rId4"/>
    <p:sldId id="257" r:id="rId5"/>
    <p:sldId id="258" r:id="rId6"/>
    <p:sldId id="259" r:id="rId7"/>
    <p:sldId id="260" r:id="rId8"/>
    <p:sldId id="261" r:id="rId9"/>
    <p:sldId id="262" r:id="rId10"/>
    <p:sldId id="263" r:id="rId11"/>
  </p:sldIdLst>
  <p:sldSz cx="9144000" cy="6858000" type="screen4x3"/>
  <p:notesSz cx="6858000" cy="9144000"/>
  <p:embeddedFontLst>
    <p:embeddedFont>
      <p:font typeface="Gigi" pitchFamily="82" charset="0"/>
      <p:regular r:id="rId13"/>
    </p:embeddedFont>
    <p:embeddedFont>
      <p:font typeface="Baskerville Old Face" pitchFamily="18" charset="0"/>
      <p:regular r:id="rId14"/>
    </p:embeddedFont>
    <p:embeddedFont>
      <p:font typeface="Monotype Corsiva" pitchFamily="66" charset="0"/>
      <p:italic r:id="rId15"/>
    </p:embeddedFont>
    <p:embeddedFont>
      <p:font typeface="Freestyle Script" pitchFamily="66" charset="0"/>
      <p:regular r:id="rId16"/>
    </p:embeddedFont>
    <p:embeddedFont>
      <p:font typeface="Harrington" pitchFamily="82" charset="0"/>
      <p:regular r:id="rId17"/>
    </p:embeddedFont>
    <p:embeddedFont>
      <p:font typeface="Calibri"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B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5" d="100"/>
          <a:sy n="75" d="100"/>
        </p:scale>
        <p:origin x="-3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02B32D-EF51-4A4C-8A5E-23454369BBB0}" type="datetimeFigureOut">
              <a:rPr lang="en-US" smtClean="0"/>
              <a:t>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E5FECF-7371-43CA-921F-697471F8A155}" type="slidenum">
              <a:rPr lang="en-US" smtClean="0"/>
              <a:t>‹#›</a:t>
            </a:fld>
            <a:endParaRPr lang="en-US"/>
          </a:p>
        </p:txBody>
      </p:sp>
    </p:spTree>
    <p:extLst>
      <p:ext uri="{BB962C8B-B14F-4D97-AF65-F5344CB8AC3E}">
        <p14:creationId xmlns:p14="http://schemas.microsoft.com/office/powerpoint/2010/main" val="868707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E5FECF-7371-43CA-921F-697471F8A155}" type="slidenum">
              <a:rPr lang="en-US" smtClean="0"/>
              <a:t>1</a:t>
            </a:fld>
            <a:endParaRPr lang="en-US"/>
          </a:p>
        </p:txBody>
      </p:sp>
    </p:spTree>
    <p:extLst>
      <p:ext uri="{BB962C8B-B14F-4D97-AF65-F5344CB8AC3E}">
        <p14:creationId xmlns:p14="http://schemas.microsoft.com/office/powerpoint/2010/main" val="3794139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E5FECF-7371-43CA-921F-697471F8A155}" type="slidenum">
              <a:rPr lang="en-US" smtClean="0"/>
              <a:t>10</a:t>
            </a:fld>
            <a:endParaRPr lang="en-US"/>
          </a:p>
        </p:txBody>
      </p:sp>
    </p:spTree>
    <p:extLst>
      <p:ext uri="{BB962C8B-B14F-4D97-AF65-F5344CB8AC3E}">
        <p14:creationId xmlns:p14="http://schemas.microsoft.com/office/powerpoint/2010/main" val="456413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E5FECF-7371-43CA-921F-697471F8A155}" type="slidenum">
              <a:rPr lang="en-US" smtClean="0"/>
              <a:t>2</a:t>
            </a:fld>
            <a:endParaRPr lang="en-US"/>
          </a:p>
        </p:txBody>
      </p:sp>
    </p:spTree>
    <p:extLst>
      <p:ext uri="{BB962C8B-B14F-4D97-AF65-F5344CB8AC3E}">
        <p14:creationId xmlns:p14="http://schemas.microsoft.com/office/powerpoint/2010/main" val="420549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E5FECF-7371-43CA-921F-697471F8A155}" type="slidenum">
              <a:rPr lang="en-US" smtClean="0"/>
              <a:t>3</a:t>
            </a:fld>
            <a:endParaRPr lang="en-US"/>
          </a:p>
        </p:txBody>
      </p:sp>
    </p:spTree>
    <p:extLst>
      <p:ext uri="{BB962C8B-B14F-4D97-AF65-F5344CB8AC3E}">
        <p14:creationId xmlns:p14="http://schemas.microsoft.com/office/powerpoint/2010/main" val="1376257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E5FECF-7371-43CA-921F-697471F8A155}" type="slidenum">
              <a:rPr lang="en-US" smtClean="0"/>
              <a:t>4</a:t>
            </a:fld>
            <a:endParaRPr lang="en-US"/>
          </a:p>
        </p:txBody>
      </p:sp>
    </p:spTree>
    <p:extLst>
      <p:ext uri="{BB962C8B-B14F-4D97-AF65-F5344CB8AC3E}">
        <p14:creationId xmlns:p14="http://schemas.microsoft.com/office/powerpoint/2010/main" val="982565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E5FECF-7371-43CA-921F-697471F8A155}" type="slidenum">
              <a:rPr lang="en-US" smtClean="0"/>
              <a:t>5</a:t>
            </a:fld>
            <a:endParaRPr lang="en-US"/>
          </a:p>
        </p:txBody>
      </p:sp>
    </p:spTree>
    <p:extLst>
      <p:ext uri="{BB962C8B-B14F-4D97-AF65-F5344CB8AC3E}">
        <p14:creationId xmlns:p14="http://schemas.microsoft.com/office/powerpoint/2010/main" val="2229271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E5FECF-7371-43CA-921F-697471F8A155}" type="slidenum">
              <a:rPr lang="en-US" smtClean="0"/>
              <a:t>6</a:t>
            </a:fld>
            <a:endParaRPr lang="en-US"/>
          </a:p>
        </p:txBody>
      </p:sp>
    </p:spTree>
    <p:extLst>
      <p:ext uri="{BB962C8B-B14F-4D97-AF65-F5344CB8AC3E}">
        <p14:creationId xmlns:p14="http://schemas.microsoft.com/office/powerpoint/2010/main" val="285760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E5FECF-7371-43CA-921F-697471F8A155}" type="slidenum">
              <a:rPr lang="en-US" smtClean="0"/>
              <a:t>7</a:t>
            </a:fld>
            <a:endParaRPr lang="en-US"/>
          </a:p>
        </p:txBody>
      </p:sp>
    </p:spTree>
    <p:extLst>
      <p:ext uri="{BB962C8B-B14F-4D97-AF65-F5344CB8AC3E}">
        <p14:creationId xmlns:p14="http://schemas.microsoft.com/office/powerpoint/2010/main" val="3051183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E5FECF-7371-43CA-921F-697471F8A155}" type="slidenum">
              <a:rPr lang="en-US" smtClean="0"/>
              <a:t>8</a:t>
            </a:fld>
            <a:endParaRPr lang="en-US"/>
          </a:p>
        </p:txBody>
      </p:sp>
    </p:spTree>
    <p:extLst>
      <p:ext uri="{BB962C8B-B14F-4D97-AF65-F5344CB8AC3E}">
        <p14:creationId xmlns:p14="http://schemas.microsoft.com/office/powerpoint/2010/main" val="2142920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E5FECF-7371-43CA-921F-697471F8A155}" type="slidenum">
              <a:rPr lang="en-US" smtClean="0"/>
              <a:t>9</a:t>
            </a:fld>
            <a:endParaRPr lang="en-US"/>
          </a:p>
        </p:txBody>
      </p:sp>
    </p:spTree>
    <p:extLst>
      <p:ext uri="{BB962C8B-B14F-4D97-AF65-F5344CB8AC3E}">
        <p14:creationId xmlns:p14="http://schemas.microsoft.com/office/powerpoint/2010/main" val="2743425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29D600-08BD-4ACD-8ADB-28FF085B0704}" type="datetimeFigureOut">
              <a:rPr lang="en-US" smtClean="0"/>
              <a:t>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FC01CC-C498-431A-B3AE-5C8D7167C42B}" type="slidenum">
              <a:rPr lang="en-US" smtClean="0"/>
              <a:t>‹#›</a:t>
            </a:fld>
            <a:endParaRPr lang="en-US"/>
          </a:p>
        </p:txBody>
      </p:sp>
    </p:spTree>
    <p:extLst>
      <p:ext uri="{BB962C8B-B14F-4D97-AF65-F5344CB8AC3E}">
        <p14:creationId xmlns:p14="http://schemas.microsoft.com/office/powerpoint/2010/main" val="14077024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9D600-08BD-4ACD-8ADB-28FF085B0704}" type="datetimeFigureOut">
              <a:rPr lang="en-US" smtClean="0"/>
              <a:t>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FC01CC-C498-431A-B3AE-5C8D7167C42B}" type="slidenum">
              <a:rPr lang="en-US" smtClean="0"/>
              <a:t>‹#›</a:t>
            </a:fld>
            <a:endParaRPr lang="en-US"/>
          </a:p>
        </p:txBody>
      </p:sp>
    </p:spTree>
    <p:extLst>
      <p:ext uri="{BB962C8B-B14F-4D97-AF65-F5344CB8AC3E}">
        <p14:creationId xmlns:p14="http://schemas.microsoft.com/office/powerpoint/2010/main" val="23875027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9D600-08BD-4ACD-8ADB-28FF085B0704}" type="datetimeFigureOut">
              <a:rPr lang="en-US" smtClean="0"/>
              <a:t>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FC01CC-C498-431A-B3AE-5C8D7167C42B}" type="slidenum">
              <a:rPr lang="en-US" smtClean="0"/>
              <a:t>‹#›</a:t>
            </a:fld>
            <a:endParaRPr lang="en-US"/>
          </a:p>
        </p:txBody>
      </p:sp>
    </p:spTree>
    <p:extLst>
      <p:ext uri="{BB962C8B-B14F-4D97-AF65-F5344CB8AC3E}">
        <p14:creationId xmlns:p14="http://schemas.microsoft.com/office/powerpoint/2010/main" val="6883209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9D600-08BD-4ACD-8ADB-28FF085B0704}" type="datetimeFigureOut">
              <a:rPr lang="en-US" smtClean="0"/>
              <a:t>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FC01CC-C498-431A-B3AE-5C8D7167C42B}" type="slidenum">
              <a:rPr lang="en-US" smtClean="0"/>
              <a:t>‹#›</a:t>
            </a:fld>
            <a:endParaRPr lang="en-US"/>
          </a:p>
        </p:txBody>
      </p:sp>
    </p:spTree>
    <p:extLst>
      <p:ext uri="{BB962C8B-B14F-4D97-AF65-F5344CB8AC3E}">
        <p14:creationId xmlns:p14="http://schemas.microsoft.com/office/powerpoint/2010/main" val="1490183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29D600-08BD-4ACD-8ADB-28FF085B0704}" type="datetimeFigureOut">
              <a:rPr lang="en-US" smtClean="0"/>
              <a:t>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FC01CC-C498-431A-B3AE-5C8D7167C42B}" type="slidenum">
              <a:rPr lang="en-US" smtClean="0"/>
              <a:t>‹#›</a:t>
            </a:fld>
            <a:endParaRPr lang="en-US"/>
          </a:p>
        </p:txBody>
      </p:sp>
    </p:spTree>
    <p:extLst>
      <p:ext uri="{BB962C8B-B14F-4D97-AF65-F5344CB8AC3E}">
        <p14:creationId xmlns:p14="http://schemas.microsoft.com/office/powerpoint/2010/main" val="30037014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29D600-08BD-4ACD-8ADB-28FF085B0704}" type="datetimeFigureOut">
              <a:rPr lang="en-US" smtClean="0"/>
              <a:t>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FC01CC-C498-431A-B3AE-5C8D7167C42B}" type="slidenum">
              <a:rPr lang="en-US" smtClean="0"/>
              <a:t>‹#›</a:t>
            </a:fld>
            <a:endParaRPr lang="en-US"/>
          </a:p>
        </p:txBody>
      </p:sp>
    </p:spTree>
    <p:extLst>
      <p:ext uri="{BB962C8B-B14F-4D97-AF65-F5344CB8AC3E}">
        <p14:creationId xmlns:p14="http://schemas.microsoft.com/office/powerpoint/2010/main" val="35492559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29D600-08BD-4ACD-8ADB-28FF085B0704}" type="datetimeFigureOut">
              <a:rPr lang="en-US" smtClean="0"/>
              <a:t>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FC01CC-C498-431A-B3AE-5C8D7167C42B}" type="slidenum">
              <a:rPr lang="en-US" smtClean="0"/>
              <a:t>‹#›</a:t>
            </a:fld>
            <a:endParaRPr lang="en-US"/>
          </a:p>
        </p:txBody>
      </p:sp>
    </p:spTree>
    <p:extLst>
      <p:ext uri="{BB962C8B-B14F-4D97-AF65-F5344CB8AC3E}">
        <p14:creationId xmlns:p14="http://schemas.microsoft.com/office/powerpoint/2010/main" val="16775069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29D600-08BD-4ACD-8ADB-28FF085B0704}" type="datetimeFigureOut">
              <a:rPr lang="en-US" smtClean="0"/>
              <a:t>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FC01CC-C498-431A-B3AE-5C8D7167C42B}" type="slidenum">
              <a:rPr lang="en-US" smtClean="0"/>
              <a:t>‹#›</a:t>
            </a:fld>
            <a:endParaRPr lang="en-US"/>
          </a:p>
        </p:txBody>
      </p:sp>
    </p:spTree>
    <p:extLst>
      <p:ext uri="{BB962C8B-B14F-4D97-AF65-F5344CB8AC3E}">
        <p14:creationId xmlns:p14="http://schemas.microsoft.com/office/powerpoint/2010/main" val="24333544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9D600-08BD-4ACD-8ADB-28FF085B0704}" type="datetimeFigureOut">
              <a:rPr lang="en-US" smtClean="0"/>
              <a:t>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FC01CC-C498-431A-B3AE-5C8D7167C42B}" type="slidenum">
              <a:rPr lang="en-US" smtClean="0"/>
              <a:t>‹#›</a:t>
            </a:fld>
            <a:endParaRPr lang="en-US"/>
          </a:p>
        </p:txBody>
      </p:sp>
    </p:spTree>
    <p:extLst>
      <p:ext uri="{BB962C8B-B14F-4D97-AF65-F5344CB8AC3E}">
        <p14:creationId xmlns:p14="http://schemas.microsoft.com/office/powerpoint/2010/main" val="269046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9D600-08BD-4ACD-8ADB-28FF085B0704}" type="datetimeFigureOut">
              <a:rPr lang="en-US" smtClean="0"/>
              <a:t>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FC01CC-C498-431A-B3AE-5C8D7167C42B}" type="slidenum">
              <a:rPr lang="en-US" smtClean="0"/>
              <a:t>‹#›</a:t>
            </a:fld>
            <a:endParaRPr lang="en-US"/>
          </a:p>
        </p:txBody>
      </p:sp>
    </p:spTree>
    <p:extLst>
      <p:ext uri="{BB962C8B-B14F-4D97-AF65-F5344CB8AC3E}">
        <p14:creationId xmlns:p14="http://schemas.microsoft.com/office/powerpoint/2010/main" val="718030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9D600-08BD-4ACD-8ADB-28FF085B0704}" type="datetimeFigureOut">
              <a:rPr lang="en-US" smtClean="0"/>
              <a:t>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FC01CC-C498-431A-B3AE-5C8D7167C42B}" type="slidenum">
              <a:rPr lang="en-US" smtClean="0"/>
              <a:t>‹#›</a:t>
            </a:fld>
            <a:endParaRPr lang="en-US"/>
          </a:p>
        </p:txBody>
      </p:sp>
    </p:spTree>
    <p:extLst>
      <p:ext uri="{BB962C8B-B14F-4D97-AF65-F5344CB8AC3E}">
        <p14:creationId xmlns:p14="http://schemas.microsoft.com/office/powerpoint/2010/main" val="34052274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29D600-08BD-4ACD-8ADB-28FF085B0704}" type="datetimeFigureOut">
              <a:rPr lang="en-US" smtClean="0"/>
              <a:t>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C01CC-C498-431A-B3AE-5C8D7167C42B}" type="slidenum">
              <a:rPr lang="en-US" smtClean="0"/>
              <a:t>‹#›</a:t>
            </a:fld>
            <a:endParaRPr lang="en-US"/>
          </a:p>
        </p:txBody>
      </p:sp>
    </p:spTree>
    <p:extLst>
      <p:ext uri="{BB962C8B-B14F-4D97-AF65-F5344CB8AC3E}">
        <p14:creationId xmlns:p14="http://schemas.microsoft.com/office/powerpoint/2010/main" val="1836035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9749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7310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85800"/>
            <a:ext cx="9144000" cy="6370975"/>
          </a:xfrm>
          <a:prstGeom prst="rect">
            <a:avLst/>
          </a:prstGeom>
          <a:noFill/>
        </p:spPr>
        <p:txBody>
          <a:bodyPr wrap="square" rtlCol="0">
            <a:spAutoFit/>
          </a:bodyPr>
          <a:lstStyle/>
          <a:p>
            <a:r>
              <a:rPr lang="en-US" sz="2350" b="1" i="1" baseline="30000" dirty="0" smtClean="0">
                <a:solidFill>
                  <a:srgbClr val="FF0000"/>
                </a:solidFill>
                <a:latin typeface="Arial" pitchFamily="34" charset="0"/>
                <a:cs typeface="Arial" pitchFamily="34" charset="0"/>
              </a:rPr>
              <a:t>1</a:t>
            </a:r>
            <a:r>
              <a:rPr lang="en-US" sz="2350" b="1" dirty="0" smtClean="0">
                <a:latin typeface="Arial" pitchFamily="34" charset="0"/>
                <a:cs typeface="Arial" pitchFamily="34" charset="0"/>
              </a:rPr>
              <a:t>To the angel of the church of Ephesus write, these things says He who holds the seven stars in His right hand, who walks in the midst of the seven golden lampstands: </a:t>
            </a:r>
            <a:r>
              <a:rPr lang="en-US" sz="2350" b="1" i="1" baseline="30000" dirty="0" smtClean="0">
                <a:solidFill>
                  <a:srgbClr val="FF0000"/>
                </a:solidFill>
                <a:latin typeface="Arial" pitchFamily="34" charset="0"/>
                <a:cs typeface="Arial" pitchFamily="34" charset="0"/>
              </a:rPr>
              <a:t>2</a:t>
            </a:r>
            <a:r>
              <a:rPr lang="en-US" sz="2350" b="1" baseline="30000" dirty="0" smtClean="0">
                <a:solidFill>
                  <a:srgbClr val="FF0000"/>
                </a:solidFill>
                <a:latin typeface="Arial" pitchFamily="34" charset="0"/>
                <a:cs typeface="Arial" pitchFamily="34" charset="0"/>
              </a:rPr>
              <a:t> </a:t>
            </a:r>
            <a:r>
              <a:rPr lang="en-US" sz="2350" b="1" dirty="0" smtClean="0">
                <a:latin typeface="Arial" pitchFamily="34" charset="0"/>
                <a:cs typeface="Arial" pitchFamily="34" charset="0"/>
              </a:rPr>
              <a:t>I know your works, your labor, your patience, and that you cannot bear those who are evil. And you have tested those who say they are apostles and are not, and have found them liars; </a:t>
            </a:r>
            <a:r>
              <a:rPr lang="en-US" sz="2350" b="1" i="1" baseline="30000" dirty="0" smtClean="0">
                <a:solidFill>
                  <a:srgbClr val="FF0000"/>
                </a:solidFill>
                <a:latin typeface="Arial" pitchFamily="34" charset="0"/>
                <a:cs typeface="Arial" pitchFamily="34" charset="0"/>
              </a:rPr>
              <a:t>3</a:t>
            </a:r>
            <a:r>
              <a:rPr lang="en-US" sz="2350" b="1" baseline="30000" dirty="0" smtClean="0">
                <a:latin typeface="Arial" pitchFamily="34" charset="0"/>
                <a:cs typeface="Arial" pitchFamily="34" charset="0"/>
              </a:rPr>
              <a:t> </a:t>
            </a:r>
            <a:r>
              <a:rPr lang="en-US" sz="2350" b="1" dirty="0" smtClean="0">
                <a:latin typeface="Arial" pitchFamily="34" charset="0"/>
                <a:cs typeface="Arial" pitchFamily="34" charset="0"/>
              </a:rPr>
              <a:t>and you have persevered and have patience, and have labored for My name’s sake and have not become weary. </a:t>
            </a:r>
            <a:r>
              <a:rPr lang="en-US" sz="2350" b="1" i="1" baseline="30000" dirty="0" smtClean="0">
                <a:solidFill>
                  <a:srgbClr val="FF0000"/>
                </a:solidFill>
                <a:latin typeface="Arial" pitchFamily="34" charset="0"/>
                <a:cs typeface="Arial" pitchFamily="34" charset="0"/>
              </a:rPr>
              <a:t>4</a:t>
            </a:r>
            <a:r>
              <a:rPr lang="en-US" sz="2350" b="1" baseline="30000" dirty="0" smtClean="0">
                <a:latin typeface="Arial" pitchFamily="34" charset="0"/>
                <a:cs typeface="Arial" pitchFamily="34" charset="0"/>
              </a:rPr>
              <a:t> </a:t>
            </a:r>
            <a:r>
              <a:rPr lang="en-US" sz="2350" b="1" dirty="0" smtClean="0">
                <a:latin typeface="Arial" pitchFamily="34" charset="0"/>
                <a:cs typeface="Arial" pitchFamily="34" charset="0"/>
              </a:rPr>
              <a:t>Nevertheless I have this against you, that you have left your first love. </a:t>
            </a:r>
            <a:r>
              <a:rPr lang="en-US" sz="2350" b="1" i="1" baseline="30000" dirty="0" smtClean="0">
                <a:solidFill>
                  <a:srgbClr val="FF0000"/>
                </a:solidFill>
                <a:latin typeface="Arial" pitchFamily="34" charset="0"/>
                <a:cs typeface="Arial" pitchFamily="34" charset="0"/>
              </a:rPr>
              <a:t>5 </a:t>
            </a:r>
            <a:r>
              <a:rPr lang="en-US" sz="2350" b="1" dirty="0" smtClean="0">
                <a:latin typeface="Arial" pitchFamily="34" charset="0"/>
                <a:cs typeface="Arial" pitchFamily="34" charset="0"/>
              </a:rPr>
              <a:t>Remember therefore from where you have fallen; repent and do the first works, or else I will come to you quickly and remove your lampstand from its place—unless you repent. </a:t>
            </a:r>
            <a:r>
              <a:rPr lang="en-US" sz="2350" b="1" i="1" baseline="30000" dirty="0" smtClean="0">
                <a:solidFill>
                  <a:srgbClr val="FF0000"/>
                </a:solidFill>
                <a:latin typeface="Arial" pitchFamily="34" charset="0"/>
                <a:cs typeface="Arial" pitchFamily="34" charset="0"/>
              </a:rPr>
              <a:t>6 </a:t>
            </a:r>
            <a:r>
              <a:rPr lang="en-US" sz="2350" b="1" dirty="0" smtClean="0">
                <a:latin typeface="Arial" pitchFamily="34" charset="0"/>
                <a:cs typeface="Arial" pitchFamily="34" charset="0"/>
              </a:rPr>
              <a:t>But this you have, that you hate the deeds of the Nicolaitans, which I also hate. </a:t>
            </a:r>
            <a:r>
              <a:rPr lang="en-US" sz="2350" b="1" i="1" baseline="30000" dirty="0" smtClean="0">
                <a:solidFill>
                  <a:srgbClr val="FF0000"/>
                </a:solidFill>
                <a:latin typeface="Arial" pitchFamily="34" charset="0"/>
                <a:cs typeface="Arial" pitchFamily="34" charset="0"/>
              </a:rPr>
              <a:t>7</a:t>
            </a:r>
            <a:r>
              <a:rPr lang="en-US" sz="2350" b="1" baseline="30000" dirty="0" smtClean="0">
                <a:latin typeface="Arial" pitchFamily="34" charset="0"/>
                <a:cs typeface="Arial" pitchFamily="34" charset="0"/>
              </a:rPr>
              <a:t> </a:t>
            </a:r>
            <a:r>
              <a:rPr lang="en-US" sz="2350" b="1" dirty="0" smtClean="0">
                <a:latin typeface="Arial" pitchFamily="34" charset="0"/>
                <a:cs typeface="Arial" pitchFamily="34" charset="0"/>
              </a:rPr>
              <a:t>He who has an ear, let him hear what the Spirit says to the churches. To him who overcomes I will give to eat from the tree of life, which is in the midst of the Paradise of God.</a:t>
            </a:r>
          </a:p>
        </p:txBody>
      </p:sp>
      <p:sp>
        <p:nvSpPr>
          <p:cNvPr id="3" name="Rectangle 2"/>
          <p:cNvSpPr/>
          <p:nvPr/>
        </p:nvSpPr>
        <p:spPr>
          <a:xfrm>
            <a:off x="1532097" y="-76200"/>
            <a:ext cx="607980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FF0000"/>
                </a:solidFill>
                <a:effectLst>
                  <a:outerShdw blurRad="50800" dist="39000" dir="5460000" algn="tl">
                    <a:srgbClr val="000000">
                      <a:alpha val="38000"/>
                    </a:srgbClr>
                  </a:outerShdw>
                </a:effectLst>
              </a:rPr>
              <a:t>Revelation 2:1-7</a:t>
            </a:r>
            <a:endParaRPr lang="en-US" sz="5400" b="1" cap="none" spc="60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121473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1150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452135" y="76200"/>
            <a:ext cx="2691865" cy="2566146"/>
          </a:xfrm>
          <a:prstGeom prst="rect">
            <a:avLst/>
          </a:prstGeom>
        </p:spPr>
      </p:pic>
      <p:sp>
        <p:nvSpPr>
          <p:cNvPr id="4" name="Rectangle 3"/>
          <p:cNvSpPr/>
          <p:nvPr/>
        </p:nvSpPr>
        <p:spPr>
          <a:xfrm>
            <a:off x="48637" y="0"/>
            <a:ext cx="6428363" cy="1107996"/>
          </a:xfrm>
          <a:prstGeom prst="rect">
            <a:avLst/>
          </a:prstGeom>
          <a:solidFill>
            <a:srgbClr val="FFFFFF">
              <a:alpha val="50196"/>
            </a:srgbClr>
          </a:solidFill>
          <a:effectLst>
            <a:softEdge rad="63500"/>
          </a:effectLst>
        </p:spPr>
        <p:txBody>
          <a:bodyPr wrap="none" lIns="91440" tIns="45720" rIns="91440" bIns="45720">
            <a:spAutoFit/>
          </a:bodyPr>
          <a:lstStyle/>
          <a:p>
            <a:pPr algn="ctr"/>
            <a:r>
              <a:rPr lang="en-US" sz="6600" b="1" cap="none" spc="0" dirty="0" smtClean="0">
                <a:ln w="10541" cmpd="sng">
                  <a:solidFill>
                    <a:schemeClr val="bg1">
                      <a:lumMod val="65000"/>
                    </a:schemeClr>
                  </a:solidFill>
                  <a:prstDash val="solid"/>
                </a:ln>
                <a:effectLst>
                  <a:outerShdw blurRad="38100" dist="38100" dir="2700000" algn="tl">
                    <a:srgbClr val="000000">
                      <a:alpha val="43137"/>
                    </a:srgbClr>
                  </a:outerShdw>
                </a:effectLst>
                <a:latin typeface="Gigi" pitchFamily="82" charset="0"/>
              </a:rPr>
              <a:t>You have left your</a:t>
            </a:r>
            <a:endParaRPr lang="en-US" sz="6600" b="1" cap="none" spc="0" dirty="0">
              <a:ln w="10541" cmpd="sng">
                <a:solidFill>
                  <a:schemeClr val="bg1">
                    <a:lumMod val="65000"/>
                  </a:schemeClr>
                </a:solidFill>
                <a:prstDash val="solid"/>
              </a:ln>
              <a:effectLst>
                <a:outerShdw blurRad="38100" dist="38100" dir="2700000" algn="tl">
                  <a:srgbClr val="000000">
                    <a:alpha val="43137"/>
                  </a:srgbClr>
                </a:outerShdw>
              </a:effectLst>
              <a:latin typeface="Gigi" pitchFamily="82" charset="0"/>
            </a:endParaRPr>
          </a:p>
        </p:txBody>
      </p:sp>
      <p:sp>
        <p:nvSpPr>
          <p:cNvPr id="5" name="Folded Corner 4"/>
          <p:cNvSpPr/>
          <p:nvPr/>
        </p:nvSpPr>
        <p:spPr>
          <a:xfrm>
            <a:off x="2590800" y="3733800"/>
            <a:ext cx="3962400" cy="2971800"/>
          </a:xfrm>
          <a:prstGeom prst="foldedCorner">
            <a:avLst/>
          </a:prstGeom>
          <a:solidFill>
            <a:schemeClr val="tx1">
              <a:lumMod val="65000"/>
              <a:lumOff val="3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“Nevertheless I have this against you, that you have left your first love.”</a:t>
            </a:r>
          </a:p>
          <a:p>
            <a:pPr algn="ct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(Rev 2:4)</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4842757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anim calcmode="lin" valueType="num">
                                      <p:cBhvr>
                                        <p:cTn id="8" dur="3000" fill="hold"/>
                                        <p:tgtEl>
                                          <p:spTgt spid="5"/>
                                        </p:tgtEl>
                                        <p:attrNameLst>
                                          <p:attrName>ppt_x</p:attrName>
                                        </p:attrNameLst>
                                      </p:cBhvr>
                                      <p:tavLst>
                                        <p:tav tm="0">
                                          <p:val>
                                            <p:strVal val="#ppt_x"/>
                                          </p:val>
                                        </p:tav>
                                        <p:tav tm="100000">
                                          <p:val>
                                            <p:strVal val="#ppt_x"/>
                                          </p:val>
                                        </p:tav>
                                      </p:tavLst>
                                    </p:anim>
                                    <p:anim calcmode="lin" valueType="num">
                                      <p:cBhvr>
                                        <p:cTn id="9" dur="3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76200" y="-85130"/>
            <a:ext cx="8930650" cy="923330"/>
          </a:xfrm>
          <a:prstGeom prst="rect">
            <a:avLst/>
          </a:prstGeom>
          <a:noFill/>
          <a:effectLst>
            <a:softEdge rad="63500"/>
          </a:effectLst>
        </p:spPr>
        <p:txBody>
          <a:bodyPr wrap="none" lIns="91440" tIns="45720" rIns="91440" bIns="45720">
            <a:spAutoFit/>
          </a:bodyPr>
          <a:lstStyle/>
          <a:p>
            <a:pPr algn="ctr"/>
            <a:r>
              <a:rPr lang="en-US" sz="5400" b="1" cap="none" spc="0" dirty="0" smtClean="0">
                <a:ln w="10541" cmpd="sng">
                  <a:solidFill>
                    <a:schemeClr val="tx1"/>
                  </a:solidFill>
                  <a:prstDash val="solid"/>
                </a:ln>
                <a:solidFill>
                  <a:schemeClr val="bg1"/>
                </a:solidFill>
                <a:effectLst>
                  <a:outerShdw blurRad="38100" dist="38100" dir="2700000" algn="tl">
                    <a:srgbClr val="000000">
                      <a:alpha val="43137"/>
                    </a:srgbClr>
                  </a:outerShdw>
                </a:effectLst>
                <a:latin typeface="Harrington" pitchFamily="82" charset="0"/>
              </a:rPr>
              <a:t>The Gospel reaches Ephesus</a:t>
            </a:r>
            <a:endParaRPr lang="en-US" sz="5400" b="1" cap="none" spc="0" dirty="0">
              <a:ln w="10541" cmpd="sng">
                <a:solidFill>
                  <a:schemeClr val="tx1"/>
                </a:solidFill>
                <a:prstDash val="solid"/>
              </a:ln>
              <a:solidFill>
                <a:schemeClr val="bg1"/>
              </a:solidFill>
              <a:effectLst>
                <a:outerShdw blurRad="38100" dist="38100" dir="2700000" algn="tl">
                  <a:srgbClr val="000000">
                    <a:alpha val="43137"/>
                  </a:srgbClr>
                </a:outerShdw>
              </a:effectLst>
              <a:latin typeface="Harrington" pitchFamily="82" charset="0"/>
            </a:endParaRPr>
          </a:p>
        </p:txBody>
      </p:sp>
      <p:sp>
        <p:nvSpPr>
          <p:cNvPr id="3" name="Rectangle 2"/>
          <p:cNvSpPr/>
          <p:nvPr/>
        </p:nvSpPr>
        <p:spPr>
          <a:xfrm>
            <a:off x="26649" y="6096000"/>
            <a:ext cx="2792751"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skerville Old Face" pitchFamily="18" charset="0"/>
              </a:rPr>
              <a:t>Acts 19:1-41</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skerville Old Face" pitchFamily="18" charset="0"/>
            </a:endParaRPr>
          </a:p>
        </p:txBody>
      </p:sp>
      <p:sp>
        <p:nvSpPr>
          <p:cNvPr id="4" name="TextBox 3"/>
          <p:cNvSpPr txBox="1"/>
          <p:nvPr/>
        </p:nvSpPr>
        <p:spPr>
          <a:xfrm>
            <a:off x="3810000" y="1600200"/>
            <a:ext cx="5196850" cy="3416320"/>
          </a:xfrm>
          <a:prstGeom prst="rect">
            <a:avLst/>
          </a:prstGeom>
          <a:solidFill>
            <a:srgbClr val="FFFFFF">
              <a:alpha val="74902"/>
            </a:srgbClr>
          </a:solidFill>
        </p:spPr>
        <p:txBody>
          <a:bodyPr wrap="square" rtlCol="0">
            <a:spAutoFit/>
          </a:bodyPr>
          <a:lstStyle/>
          <a:p>
            <a:r>
              <a:rPr lang="en-US" b="1" dirty="0" smtClean="0">
                <a:latin typeface="Arial" pitchFamily="34" charset="0"/>
                <a:cs typeface="Arial" pitchFamily="34" charset="0"/>
              </a:rPr>
              <a:t>“And he went into the synagogue and spoke boldly for three months, reasoning and persuading concerning the things of the kingdom of God. But when some were hardened and did not believe, but spoke evil of the Way before the multitude, he departed from them and withdrew the disciples, reasoning daily in the school of Tyrannus. And this continued for two years, so that all who dwelt in Asia heard the word of the Lord Jesus, both Jews and Greeks.”</a:t>
            </a:r>
          </a:p>
          <a:p>
            <a:pPr algn="ctr"/>
            <a:r>
              <a:rPr lang="en-US" b="1" dirty="0" smtClean="0">
                <a:latin typeface="Arial" pitchFamily="34" charset="0"/>
                <a:cs typeface="Arial" pitchFamily="34" charset="0"/>
              </a:rPr>
              <a:t>Acts 19:9-10</a:t>
            </a:r>
            <a:endParaRPr lang="en-US" b="1" dirty="0">
              <a:latin typeface="Arial" pitchFamily="34" charset="0"/>
              <a:cs typeface="Arial" pitchFamily="34" charset="0"/>
            </a:endParaRPr>
          </a:p>
        </p:txBody>
      </p:sp>
      <p:sp>
        <p:nvSpPr>
          <p:cNvPr id="5" name="TextBox 4"/>
          <p:cNvSpPr txBox="1"/>
          <p:nvPr/>
        </p:nvSpPr>
        <p:spPr>
          <a:xfrm>
            <a:off x="3810000" y="1620644"/>
            <a:ext cx="5196850" cy="2585323"/>
          </a:xfrm>
          <a:prstGeom prst="rect">
            <a:avLst/>
          </a:prstGeom>
          <a:solidFill>
            <a:srgbClr val="FFFFFF">
              <a:alpha val="74902"/>
            </a:srgbClr>
          </a:solidFill>
        </p:spPr>
        <p:txBody>
          <a:bodyPr wrap="square" rtlCol="0">
            <a:spAutoFit/>
          </a:bodyPr>
          <a:lstStyle/>
          <a:p>
            <a:r>
              <a:rPr lang="en-US" b="1" dirty="0" smtClean="0">
                <a:latin typeface="Arial" pitchFamily="34" charset="0"/>
                <a:cs typeface="Arial" pitchFamily="34" charset="0"/>
              </a:rPr>
              <a:t>“And many who had believed came confessing and telling their deeds. Also, many of those who had practiced magic brought their books together and burned them in the sight of all. And they counted up the value of them, and it totaled </a:t>
            </a:r>
            <a:r>
              <a:rPr lang="en-US" b="1" u="sng" dirty="0" smtClean="0">
                <a:latin typeface="Arial" pitchFamily="34" charset="0"/>
                <a:cs typeface="Arial" pitchFamily="34" charset="0"/>
              </a:rPr>
              <a:t>fifty thousand pieces of silver</a:t>
            </a:r>
            <a:r>
              <a:rPr lang="en-US" b="1" dirty="0" smtClean="0">
                <a:latin typeface="Arial" pitchFamily="34" charset="0"/>
                <a:cs typeface="Arial" pitchFamily="34" charset="0"/>
              </a:rPr>
              <a:t>. So the word of the Lord grew mightily and prevailed.”</a:t>
            </a:r>
          </a:p>
          <a:p>
            <a:pPr algn="ctr"/>
            <a:r>
              <a:rPr lang="en-US" b="1" dirty="0" smtClean="0">
                <a:latin typeface="Arial" pitchFamily="34" charset="0"/>
                <a:cs typeface="Arial" pitchFamily="34" charset="0"/>
              </a:rPr>
              <a:t>Acts 19:18-20</a:t>
            </a:r>
            <a:endParaRPr lang="en-US" b="1" dirty="0">
              <a:latin typeface="Arial" pitchFamily="34" charset="0"/>
              <a:cs typeface="Arial" pitchFamily="34" charset="0"/>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506"/>
          <a:stretch/>
        </p:blipFill>
        <p:spPr>
          <a:xfrm>
            <a:off x="3810000" y="1600200"/>
            <a:ext cx="5196850" cy="3416320"/>
          </a:xfrm>
          <a:prstGeom prst="rect">
            <a:avLst/>
          </a:prstGeom>
        </p:spPr>
      </p:pic>
      <p:sp>
        <p:nvSpPr>
          <p:cNvPr id="7" name="Rectangle 6"/>
          <p:cNvSpPr/>
          <p:nvPr/>
        </p:nvSpPr>
        <p:spPr>
          <a:xfrm>
            <a:off x="3925277" y="1600200"/>
            <a:ext cx="4966296" cy="523220"/>
          </a:xfrm>
          <a:prstGeom prst="rect">
            <a:avLst/>
          </a:prstGeom>
          <a:solidFill>
            <a:schemeClr val="bg1">
              <a:lumMod val="95000"/>
            </a:schemeClr>
          </a:solidFill>
        </p:spPr>
        <p:txBody>
          <a:bodyPr wrap="none" lIns="91440" tIns="45720" rIns="91440" bIns="45720">
            <a:spAutoFit/>
          </a:bodyPr>
          <a:lstStyle/>
          <a:p>
            <a:pPr algn="ctr"/>
            <a:r>
              <a:rPr lang="en-US" sz="2800" b="1" cap="none" spc="0" dirty="0" smtClean="0">
                <a:ln w="17780" cmpd="sng">
                  <a:noFill/>
                  <a:prstDash val="solid"/>
                  <a:miter lim="800000"/>
                </a:ln>
                <a:effectLst>
                  <a:outerShdw blurRad="50800" algn="tl" rotWithShape="0">
                    <a:srgbClr val="000000"/>
                  </a:outerShdw>
                </a:effectLst>
                <a:latin typeface="Times New Roman" pitchFamily="18" charset="0"/>
                <a:cs typeface="Times New Roman" pitchFamily="18" charset="0"/>
              </a:rPr>
              <a:t>1 piece of Silver = A day’s wage</a:t>
            </a:r>
            <a:endParaRPr lang="en-US" sz="2800" b="1" cap="none" spc="0" dirty="0">
              <a:ln w="17780" cmpd="sng">
                <a:noFill/>
                <a:prstDash val="solid"/>
                <a:miter lim="800000"/>
              </a:ln>
              <a:effectLst>
                <a:outerShdw blurRad="50800" algn="tl" rotWithShape="0">
                  <a:srgbClr val="00000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6043360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229562" y="-85130"/>
            <a:ext cx="6623929" cy="923330"/>
          </a:xfrm>
          <a:prstGeom prst="rect">
            <a:avLst/>
          </a:prstGeom>
          <a:noFill/>
          <a:effectLst>
            <a:softEdge rad="63500"/>
          </a:effectLst>
        </p:spPr>
        <p:txBody>
          <a:bodyPr wrap="none" lIns="91440" tIns="45720" rIns="91440" bIns="45720">
            <a:spAutoFit/>
          </a:bodyPr>
          <a:lstStyle/>
          <a:p>
            <a:pPr algn="ctr"/>
            <a:r>
              <a:rPr lang="en-US" sz="5400" b="1" cap="none" spc="0" dirty="0" smtClean="0">
                <a:ln w="10541" cmpd="sng">
                  <a:solidFill>
                    <a:schemeClr val="tx1"/>
                  </a:solidFill>
                  <a:prstDash val="solid"/>
                </a:ln>
                <a:solidFill>
                  <a:schemeClr val="bg1"/>
                </a:solidFill>
                <a:effectLst>
                  <a:outerShdw blurRad="38100" dist="38100" dir="2700000" algn="tl">
                    <a:srgbClr val="000000">
                      <a:alpha val="43137"/>
                    </a:srgbClr>
                  </a:outerShdw>
                </a:effectLst>
                <a:latin typeface="Harrington" pitchFamily="82" charset="0"/>
              </a:rPr>
              <a:t>The Riots of Ephesus</a:t>
            </a:r>
            <a:endParaRPr lang="en-US" sz="5400" b="1" cap="none" spc="0" dirty="0">
              <a:ln w="10541" cmpd="sng">
                <a:solidFill>
                  <a:schemeClr val="tx1"/>
                </a:solidFill>
                <a:prstDash val="solid"/>
              </a:ln>
              <a:solidFill>
                <a:schemeClr val="bg1"/>
              </a:solidFill>
              <a:effectLst>
                <a:outerShdw blurRad="38100" dist="38100" dir="2700000" algn="tl">
                  <a:srgbClr val="000000">
                    <a:alpha val="43137"/>
                  </a:srgbClr>
                </a:outerShdw>
              </a:effectLst>
              <a:latin typeface="Harrington" pitchFamily="82" charset="0"/>
            </a:endParaRPr>
          </a:p>
        </p:txBody>
      </p:sp>
      <p:sp>
        <p:nvSpPr>
          <p:cNvPr id="3" name="TextBox 2"/>
          <p:cNvSpPr txBox="1"/>
          <p:nvPr/>
        </p:nvSpPr>
        <p:spPr>
          <a:xfrm>
            <a:off x="3947150" y="838200"/>
            <a:ext cx="5196850" cy="3416320"/>
          </a:xfrm>
          <a:prstGeom prst="rect">
            <a:avLst/>
          </a:prstGeom>
          <a:solidFill>
            <a:srgbClr val="FFFFFF">
              <a:alpha val="74902"/>
            </a:srgbClr>
          </a:solidFill>
        </p:spPr>
        <p:txBody>
          <a:bodyPr wrap="square" rtlCol="0">
            <a:spAutoFit/>
          </a:bodyPr>
          <a:lstStyle/>
          <a:p>
            <a:r>
              <a:rPr lang="en-US" b="1" dirty="0" smtClean="0">
                <a:latin typeface="Arial" pitchFamily="34" charset="0"/>
                <a:cs typeface="Arial" pitchFamily="34" charset="0"/>
              </a:rPr>
              <a:t>“Now when they heard this, they were full of wrath and cried out, saying, great is Diana of the Ephesians! </a:t>
            </a:r>
            <a:r>
              <a:rPr lang="en-US" b="1" dirty="0">
                <a:latin typeface="Arial" pitchFamily="34" charset="0"/>
                <a:cs typeface="Arial" pitchFamily="34" charset="0"/>
              </a:rPr>
              <a:t>S</a:t>
            </a:r>
            <a:r>
              <a:rPr lang="en-US" b="1" dirty="0" smtClean="0">
                <a:latin typeface="Arial" pitchFamily="34" charset="0"/>
                <a:cs typeface="Arial" pitchFamily="34" charset="0"/>
              </a:rPr>
              <a:t>o the whole city was filled with confusion, and rushed into the theater with one accord, having seized Gaius and Aristarchus, Macedonians, Paul’s travel companions. And when Paul wanted to go in to the people, the disciples would not allow him. Then some of the officials of Asia, who were his friends, sent to him pleading that he would not venture into the theater.”</a:t>
            </a:r>
          </a:p>
          <a:p>
            <a:pPr algn="ctr"/>
            <a:r>
              <a:rPr lang="en-US" b="1" dirty="0" smtClean="0">
                <a:latin typeface="Arial" pitchFamily="34" charset="0"/>
                <a:cs typeface="Arial" pitchFamily="34" charset="0"/>
              </a:rPr>
              <a:t>Acts 19:28-30</a:t>
            </a:r>
            <a:endParaRPr lang="en-US" b="1" dirty="0">
              <a:latin typeface="Arial" pitchFamily="34" charset="0"/>
              <a:cs typeface="Arial" pitchFamily="34" charset="0"/>
            </a:endParaRPr>
          </a:p>
        </p:txBody>
      </p:sp>
    </p:spTree>
    <p:extLst>
      <p:ext uri="{BB962C8B-B14F-4D97-AF65-F5344CB8AC3E}">
        <p14:creationId xmlns:p14="http://schemas.microsoft.com/office/powerpoint/2010/main" val="26452186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989915" y="-85130"/>
            <a:ext cx="7103228" cy="923330"/>
          </a:xfrm>
          <a:prstGeom prst="rect">
            <a:avLst/>
          </a:prstGeom>
          <a:noFill/>
          <a:effectLst>
            <a:softEdge rad="63500"/>
          </a:effectLst>
        </p:spPr>
        <p:txBody>
          <a:bodyPr wrap="none" lIns="91440" tIns="45720" rIns="91440" bIns="45720">
            <a:spAutoFit/>
          </a:bodyPr>
          <a:lstStyle/>
          <a:p>
            <a:pPr algn="ctr"/>
            <a:r>
              <a:rPr lang="en-US" sz="5400" b="1" cap="none" spc="0" dirty="0" smtClean="0">
                <a:ln w="10541" cmpd="sng">
                  <a:solidFill>
                    <a:schemeClr val="tx1"/>
                  </a:solidFill>
                  <a:prstDash val="solid"/>
                </a:ln>
                <a:solidFill>
                  <a:schemeClr val="bg1"/>
                </a:solidFill>
                <a:effectLst>
                  <a:outerShdw blurRad="38100" dist="38100" dir="2700000" algn="tl">
                    <a:srgbClr val="000000">
                      <a:alpha val="43137"/>
                    </a:srgbClr>
                  </a:outerShdw>
                </a:effectLst>
                <a:latin typeface="Harrington" pitchFamily="82" charset="0"/>
              </a:rPr>
              <a:t>The church in Ephesus</a:t>
            </a:r>
            <a:endParaRPr lang="en-US" sz="5400" b="1" cap="none" spc="0" dirty="0">
              <a:ln w="10541" cmpd="sng">
                <a:solidFill>
                  <a:schemeClr val="tx1"/>
                </a:solidFill>
                <a:prstDash val="solid"/>
              </a:ln>
              <a:solidFill>
                <a:schemeClr val="bg1"/>
              </a:solidFill>
              <a:effectLst>
                <a:outerShdw blurRad="38100" dist="38100" dir="2700000" algn="tl">
                  <a:srgbClr val="000000">
                    <a:alpha val="43137"/>
                  </a:srgbClr>
                </a:outerShdw>
              </a:effectLst>
              <a:latin typeface="Harrington" pitchFamily="82" charset="0"/>
            </a:endParaRPr>
          </a:p>
        </p:txBody>
      </p:sp>
      <p:sp>
        <p:nvSpPr>
          <p:cNvPr id="3" name="Rectangle 2"/>
          <p:cNvSpPr/>
          <p:nvPr/>
        </p:nvSpPr>
        <p:spPr>
          <a:xfrm>
            <a:off x="243056" y="6096000"/>
            <a:ext cx="2359941"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600" dirty="0" smtClean="0">
                <a:ln w="11430"/>
                <a:solidFill>
                  <a:schemeClr val="bg1"/>
                </a:solidFill>
                <a:effectLst>
                  <a:outerShdw blurRad="76200" dist="50800" dir="5400000" algn="tl" rotWithShape="0">
                    <a:srgbClr val="000000">
                      <a:alpha val="65000"/>
                    </a:srgbClr>
                  </a:outerShdw>
                </a:effectLst>
                <a:latin typeface="Baskerville Old Face" pitchFamily="18" charset="0"/>
              </a:rPr>
              <a:t>54 A.D.</a:t>
            </a:r>
            <a:endParaRPr lang="en-US" sz="4000" b="1" cap="none" spc="600" dirty="0">
              <a:ln w="11430"/>
              <a:solidFill>
                <a:schemeClr val="bg1"/>
              </a:solidFill>
              <a:effectLst>
                <a:outerShdw blurRad="76200" dist="50800" dir="5400000" algn="tl" rotWithShape="0">
                  <a:srgbClr val="000000">
                    <a:alpha val="65000"/>
                  </a:srgbClr>
                </a:outerShdw>
              </a:effectLst>
              <a:latin typeface="Baskerville Old Face" pitchFamily="18" charset="0"/>
            </a:endParaRPr>
          </a:p>
        </p:txBody>
      </p:sp>
      <p:grpSp>
        <p:nvGrpSpPr>
          <p:cNvPr id="9" name="Group 8"/>
          <p:cNvGrpSpPr/>
          <p:nvPr/>
        </p:nvGrpSpPr>
        <p:grpSpPr>
          <a:xfrm>
            <a:off x="5334000" y="1237785"/>
            <a:ext cx="3505200" cy="2628900"/>
            <a:chOff x="5334000" y="1237785"/>
            <a:chExt cx="3505200" cy="262890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1237785"/>
              <a:ext cx="3505200" cy="2628900"/>
            </a:xfrm>
            <a:prstGeom prst="rect">
              <a:avLst/>
            </a:prstGeom>
          </p:spPr>
        </p:pic>
        <p:sp>
          <p:nvSpPr>
            <p:cNvPr id="5" name="TextBox 4"/>
            <p:cNvSpPr txBox="1"/>
            <p:nvPr/>
          </p:nvSpPr>
          <p:spPr>
            <a:xfrm>
              <a:off x="5486400" y="2367569"/>
              <a:ext cx="3200400" cy="800219"/>
            </a:xfrm>
            <a:prstGeom prst="rect">
              <a:avLst/>
            </a:prstGeom>
            <a:noFill/>
          </p:spPr>
          <p:txBody>
            <a:bodyPr wrap="square" rtlCol="0">
              <a:spAutoFit/>
            </a:bodyPr>
            <a:lstStyle/>
            <a:p>
              <a:pPr algn="ctr"/>
              <a:r>
                <a:rPr lang="en-US" sz="2800" b="1" dirty="0" smtClean="0">
                  <a:latin typeface="Freestyle Script" pitchFamily="66" charset="0"/>
                </a:rPr>
                <a:t>The Saints who are in Ephesus</a:t>
              </a:r>
            </a:p>
            <a:p>
              <a:pPr algn="ctr"/>
              <a:r>
                <a:rPr lang="en-US" b="1" dirty="0" smtClean="0"/>
                <a:t>(Ephesians 1:1)</a:t>
              </a:r>
              <a:endParaRPr lang="en-US" b="1" dirty="0"/>
            </a:p>
          </p:txBody>
        </p:sp>
        <p:sp>
          <p:nvSpPr>
            <p:cNvPr id="8" name="TextBox 7"/>
            <p:cNvSpPr txBox="1"/>
            <p:nvPr/>
          </p:nvSpPr>
          <p:spPr>
            <a:xfrm>
              <a:off x="5486400" y="1423639"/>
              <a:ext cx="914400" cy="584775"/>
            </a:xfrm>
            <a:prstGeom prst="rect">
              <a:avLst/>
            </a:prstGeom>
            <a:noFill/>
          </p:spPr>
          <p:txBody>
            <a:bodyPr wrap="square" rtlCol="0">
              <a:spAutoFit/>
            </a:bodyPr>
            <a:lstStyle/>
            <a:p>
              <a:pPr algn="ctr"/>
              <a:r>
                <a:rPr lang="en-US" sz="1600" b="1" dirty="0" smtClean="0">
                  <a:effectLst>
                    <a:outerShdw blurRad="38100" dist="38100" dir="2700000" algn="tl">
                      <a:srgbClr val="000000">
                        <a:alpha val="43137"/>
                      </a:srgbClr>
                    </a:outerShdw>
                  </a:effectLst>
                </a:rPr>
                <a:t>Paul</a:t>
              </a:r>
            </a:p>
            <a:p>
              <a:pPr algn="ctr"/>
              <a:r>
                <a:rPr lang="en-US" sz="1600" b="1" dirty="0" smtClean="0">
                  <a:effectLst>
                    <a:outerShdw blurRad="38100" dist="38100" dir="2700000" algn="tl">
                      <a:srgbClr val="000000">
                        <a:alpha val="43137"/>
                      </a:srgbClr>
                    </a:outerShdw>
                  </a:effectLst>
                </a:rPr>
                <a:t>63 A.D.</a:t>
              </a:r>
              <a:endParaRPr lang="en-US" sz="1600" b="1" dirty="0">
                <a:effectLst>
                  <a:outerShdw blurRad="38100" dist="38100" dir="2700000" algn="tl">
                    <a:srgbClr val="000000">
                      <a:alpha val="43137"/>
                    </a:srgbClr>
                  </a:outerShdw>
                </a:effectLst>
              </a:endParaRPr>
            </a:p>
          </p:txBody>
        </p:sp>
      </p:grpSp>
      <p:sp>
        <p:nvSpPr>
          <p:cNvPr id="10" name="TextBox 9"/>
          <p:cNvSpPr txBox="1"/>
          <p:nvPr/>
        </p:nvSpPr>
        <p:spPr>
          <a:xfrm>
            <a:off x="5486401" y="1398073"/>
            <a:ext cx="3200400" cy="2308324"/>
          </a:xfrm>
          <a:prstGeom prst="rect">
            <a:avLst/>
          </a:prstGeom>
          <a:blipFill>
            <a:blip r:embed="rId5"/>
            <a:tile tx="0" ty="0" sx="100000" sy="100000" flip="none" algn="tl"/>
          </a:blipFill>
        </p:spPr>
        <p:txBody>
          <a:bodyPr wrap="square" rtlCol="0">
            <a:spAutoFit/>
          </a:bodyPr>
          <a:lstStyle/>
          <a:p>
            <a:r>
              <a:rPr lang="en-US" b="1" i="1" dirty="0" smtClean="0">
                <a:latin typeface="Times New Roman" pitchFamily="18" charset="0"/>
                <a:cs typeface="Times New Roman" pitchFamily="18" charset="0"/>
              </a:rPr>
              <a:t>“That we should be holy and without blame before Him in </a:t>
            </a:r>
            <a:r>
              <a:rPr lang="en-US" b="1" i="1" u="sng" dirty="0" smtClean="0">
                <a:latin typeface="Times New Roman" pitchFamily="18" charset="0"/>
                <a:cs typeface="Times New Roman" pitchFamily="18" charset="0"/>
              </a:rPr>
              <a:t>love</a:t>
            </a:r>
            <a:r>
              <a:rPr lang="en-US" b="1" i="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(1:4)</a:t>
            </a:r>
          </a:p>
          <a:p>
            <a:r>
              <a:rPr lang="en-US" b="1" i="1" dirty="0" smtClean="0">
                <a:latin typeface="Times New Roman" pitchFamily="18" charset="0"/>
                <a:cs typeface="Times New Roman" pitchFamily="18" charset="0"/>
              </a:rPr>
              <a:t>“That you, being rooted and grounded in </a:t>
            </a:r>
            <a:r>
              <a:rPr lang="en-US" b="1" i="1" u="sng" dirty="0" smtClean="0">
                <a:latin typeface="Times New Roman" pitchFamily="18" charset="0"/>
                <a:cs typeface="Times New Roman" pitchFamily="18" charset="0"/>
              </a:rPr>
              <a:t>love</a:t>
            </a:r>
            <a:r>
              <a:rPr lang="en-US" b="1" i="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(3:17)</a:t>
            </a:r>
          </a:p>
          <a:p>
            <a:r>
              <a:rPr lang="en-US" b="1" i="1" dirty="0" smtClean="0">
                <a:latin typeface="Times New Roman" pitchFamily="18" charset="0"/>
                <a:cs typeface="Times New Roman" pitchFamily="18" charset="0"/>
              </a:rPr>
              <a:t>“And walk in </a:t>
            </a:r>
            <a:r>
              <a:rPr lang="en-US" b="1" i="1" u="sng" dirty="0" smtClean="0">
                <a:latin typeface="Times New Roman" pitchFamily="18" charset="0"/>
                <a:cs typeface="Times New Roman" pitchFamily="18" charset="0"/>
              </a:rPr>
              <a:t>love</a:t>
            </a:r>
            <a:r>
              <a:rPr lang="en-US" b="1" i="1" dirty="0" smtClean="0">
                <a:latin typeface="Times New Roman" pitchFamily="18" charset="0"/>
                <a:cs typeface="Times New Roman" pitchFamily="18" charset="0"/>
              </a:rPr>
              <a:t>, as Christ also has loved us and given Himself for us” </a:t>
            </a:r>
            <a:r>
              <a:rPr lang="en-US" b="1" dirty="0" smtClean="0">
                <a:latin typeface="Times New Roman" pitchFamily="18" charset="0"/>
                <a:cs typeface="Times New Roman" pitchFamily="18" charset="0"/>
              </a:rPr>
              <a:t>(5:2)</a:t>
            </a:r>
            <a:endParaRPr lang="en-US" b="1" dirty="0">
              <a:latin typeface="Times New Roman" pitchFamily="18" charset="0"/>
              <a:cs typeface="Times New Roman" pitchFamily="18" charset="0"/>
            </a:endParaRPr>
          </a:p>
        </p:txBody>
      </p:sp>
      <p:grpSp>
        <p:nvGrpSpPr>
          <p:cNvPr id="11" name="Group 10"/>
          <p:cNvGrpSpPr/>
          <p:nvPr/>
        </p:nvGrpSpPr>
        <p:grpSpPr>
          <a:xfrm>
            <a:off x="685800" y="1245219"/>
            <a:ext cx="3505200" cy="2628900"/>
            <a:chOff x="5334000" y="1237785"/>
            <a:chExt cx="3505200" cy="2628900"/>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1237785"/>
              <a:ext cx="3505200" cy="2628900"/>
            </a:xfrm>
            <a:prstGeom prst="rect">
              <a:avLst/>
            </a:prstGeom>
          </p:spPr>
        </p:pic>
        <p:sp>
          <p:nvSpPr>
            <p:cNvPr id="13" name="TextBox 12"/>
            <p:cNvSpPr txBox="1"/>
            <p:nvPr/>
          </p:nvSpPr>
          <p:spPr>
            <a:xfrm>
              <a:off x="5486400" y="2367569"/>
              <a:ext cx="3200400" cy="738664"/>
            </a:xfrm>
            <a:prstGeom prst="rect">
              <a:avLst/>
            </a:prstGeom>
            <a:noFill/>
          </p:spPr>
          <p:txBody>
            <a:bodyPr wrap="square" rtlCol="0">
              <a:spAutoFit/>
            </a:bodyPr>
            <a:lstStyle/>
            <a:p>
              <a:pPr algn="ctr"/>
              <a:r>
                <a:rPr lang="en-US" sz="2400" b="1" dirty="0" smtClean="0">
                  <a:latin typeface="Freestyle Script" pitchFamily="66" charset="0"/>
                </a:rPr>
                <a:t>The Angel of the church of Ephesus</a:t>
              </a:r>
            </a:p>
            <a:p>
              <a:pPr algn="ctr"/>
              <a:r>
                <a:rPr lang="en-US" b="1" dirty="0" smtClean="0"/>
                <a:t>(Revelation </a:t>
              </a:r>
              <a:r>
                <a:rPr lang="en-US" b="1" dirty="0"/>
                <a:t>2</a:t>
              </a:r>
              <a:r>
                <a:rPr lang="en-US" b="1" dirty="0" smtClean="0"/>
                <a:t>:1)</a:t>
              </a:r>
              <a:endParaRPr lang="en-US" b="1" dirty="0"/>
            </a:p>
          </p:txBody>
        </p:sp>
        <p:sp>
          <p:nvSpPr>
            <p:cNvPr id="14" name="TextBox 13"/>
            <p:cNvSpPr txBox="1"/>
            <p:nvPr/>
          </p:nvSpPr>
          <p:spPr>
            <a:xfrm>
              <a:off x="5486400" y="1423639"/>
              <a:ext cx="914400" cy="584775"/>
            </a:xfrm>
            <a:prstGeom prst="rect">
              <a:avLst/>
            </a:prstGeom>
            <a:noFill/>
          </p:spPr>
          <p:txBody>
            <a:bodyPr wrap="square" rtlCol="0">
              <a:spAutoFit/>
            </a:bodyPr>
            <a:lstStyle/>
            <a:p>
              <a:pPr algn="ctr"/>
              <a:r>
                <a:rPr lang="en-US" sz="1600" b="1" dirty="0" smtClean="0">
                  <a:effectLst>
                    <a:outerShdw blurRad="38100" dist="38100" dir="2700000" algn="tl">
                      <a:srgbClr val="000000">
                        <a:alpha val="43137"/>
                      </a:srgbClr>
                    </a:outerShdw>
                  </a:effectLst>
                </a:rPr>
                <a:t>John</a:t>
              </a:r>
            </a:p>
            <a:p>
              <a:pPr algn="ctr"/>
              <a:r>
                <a:rPr lang="en-US" sz="1600" b="1" dirty="0" smtClean="0">
                  <a:effectLst>
                    <a:outerShdw blurRad="38100" dist="38100" dir="2700000" algn="tl">
                      <a:srgbClr val="000000">
                        <a:alpha val="43137"/>
                      </a:srgbClr>
                    </a:outerShdw>
                  </a:effectLst>
                </a:rPr>
                <a:t>97 A.D.</a:t>
              </a:r>
              <a:endParaRPr lang="en-US" sz="1600" b="1" dirty="0">
                <a:effectLst>
                  <a:outerShdw blurRad="38100" dist="38100" dir="2700000" algn="tl">
                    <a:srgbClr val="000000">
                      <a:alpha val="43137"/>
                    </a:srgbClr>
                  </a:outerShdw>
                </a:effectLst>
              </a:endParaRPr>
            </a:p>
          </p:txBody>
        </p:sp>
      </p:grpSp>
      <p:sp>
        <p:nvSpPr>
          <p:cNvPr id="17" name="TextBox 16"/>
          <p:cNvSpPr txBox="1"/>
          <p:nvPr/>
        </p:nvSpPr>
        <p:spPr>
          <a:xfrm>
            <a:off x="762000" y="1336517"/>
            <a:ext cx="3357563" cy="2308324"/>
          </a:xfrm>
          <a:prstGeom prst="rect">
            <a:avLst/>
          </a:prstGeom>
          <a:blipFill>
            <a:blip r:embed="rId5"/>
            <a:tile tx="0" ty="0" sx="100000" sy="100000" flip="none" algn="tl"/>
          </a:blipFill>
        </p:spPr>
        <p:txBody>
          <a:bodyPr wrap="square" rtlCol="0">
            <a:spAutoFit/>
          </a:bodyPr>
          <a:lstStyle/>
          <a:p>
            <a:r>
              <a:rPr lang="en-US" sz="1600" b="1" i="1" dirty="0" smtClean="0">
                <a:latin typeface="Times New Roman" pitchFamily="18" charset="0"/>
                <a:cs typeface="Times New Roman" pitchFamily="18" charset="0"/>
              </a:rPr>
              <a:t>“I know your </a:t>
            </a:r>
            <a:r>
              <a:rPr lang="en-US" sz="1600" b="1" i="1" u="sng" dirty="0" smtClean="0">
                <a:latin typeface="Times New Roman" pitchFamily="18" charset="0"/>
                <a:cs typeface="Times New Roman" pitchFamily="18" charset="0"/>
              </a:rPr>
              <a:t>works</a:t>
            </a:r>
            <a:r>
              <a:rPr lang="en-US" sz="1600" b="1" i="1" dirty="0" smtClean="0">
                <a:latin typeface="Times New Roman" pitchFamily="18" charset="0"/>
                <a:cs typeface="Times New Roman" pitchFamily="18" charset="0"/>
              </a:rPr>
              <a:t>, your </a:t>
            </a:r>
            <a:r>
              <a:rPr lang="en-US" sz="1600" b="1" i="1" u="sng" dirty="0" smtClean="0">
                <a:latin typeface="Times New Roman" pitchFamily="18" charset="0"/>
                <a:cs typeface="Times New Roman" pitchFamily="18" charset="0"/>
              </a:rPr>
              <a:t>labor</a:t>
            </a:r>
            <a:r>
              <a:rPr lang="en-US" sz="1600" b="1" i="1" dirty="0" smtClean="0">
                <a:latin typeface="Times New Roman" pitchFamily="18" charset="0"/>
                <a:cs typeface="Times New Roman" pitchFamily="18" charset="0"/>
              </a:rPr>
              <a:t>, your </a:t>
            </a:r>
            <a:r>
              <a:rPr lang="en-US" sz="1600" b="1" i="1" u="sng" dirty="0" smtClean="0">
                <a:latin typeface="Times New Roman" pitchFamily="18" charset="0"/>
                <a:cs typeface="Times New Roman" pitchFamily="18" charset="0"/>
              </a:rPr>
              <a:t>patience</a:t>
            </a:r>
            <a:r>
              <a:rPr lang="en-US" sz="1600" b="1" i="1" dirty="0" smtClean="0">
                <a:latin typeface="Times New Roman" pitchFamily="18" charset="0"/>
                <a:cs typeface="Times New Roman" pitchFamily="18" charset="0"/>
              </a:rPr>
              <a:t>, and that you </a:t>
            </a:r>
            <a:r>
              <a:rPr lang="en-US" sz="1600" b="1" i="1" u="sng" dirty="0" smtClean="0">
                <a:latin typeface="Times New Roman" pitchFamily="18" charset="0"/>
                <a:cs typeface="Times New Roman" pitchFamily="18" charset="0"/>
              </a:rPr>
              <a:t>cannot bear </a:t>
            </a:r>
            <a:r>
              <a:rPr lang="en-US" sz="1600" b="1" i="1" dirty="0" smtClean="0">
                <a:latin typeface="Times New Roman" pitchFamily="18" charset="0"/>
                <a:cs typeface="Times New Roman" pitchFamily="18" charset="0"/>
              </a:rPr>
              <a:t>those who are evil. And you have </a:t>
            </a:r>
            <a:r>
              <a:rPr lang="en-US" sz="1600" b="1" i="1" u="sng" dirty="0" smtClean="0">
                <a:latin typeface="Times New Roman" pitchFamily="18" charset="0"/>
                <a:cs typeface="Times New Roman" pitchFamily="18" charset="0"/>
              </a:rPr>
              <a:t>tested</a:t>
            </a:r>
            <a:r>
              <a:rPr lang="en-US" sz="1600" b="1" i="1" dirty="0" smtClean="0">
                <a:latin typeface="Times New Roman" pitchFamily="18" charset="0"/>
                <a:cs typeface="Times New Roman" pitchFamily="18" charset="0"/>
              </a:rPr>
              <a:t> those who say they are apostles and are not, and have found them liars; and you have </a:t>
            </a:r>
            <a:r>
              <a:rPr lang="en-US" sz="1600" b="1" i="1" u="sng" dirty="0" smtClean="0">
                <a:latin typeface="Times New Roman" pitchFamily="18" charset="0"/>
                <a:cs typeface="Times New Roman" pitchFamily="18" charset="0"/>
              </a:rPr>
              <a:t>persevered</a:t>
            </a:r>
            <a:r>
              <a:rPr lang="en-US" sz="1600" b="1" i="1" dirty="0" smtClean="0">
                <a:latin typeface="Times New Roman" pitchFamily="18" charset="0"/>
                <a:cs typeface="Times New Roman" pitchFamily="18" charset="0"/>
              </a:rPr>
              <a:t> and have </a:t>
            </a:r>
            <a:r>
              <a:rPr lang="en-US" sz="1600" b="1" i="1" u="sng" dirty="0" smtClean="0">
                <a:latin typeface="Times New Roman" pitchFamily="18" charset="0"/>
                <a:cs typeface="Times New Roman" pitchFamily="18" charset="0"/>
              </a:rPr>
              <a:t>patience</a:t>
            </a:r>
            <a:r>
              <a:rPr lang="en-US" sz="1600" b="1" i="1" dirty="0" smtClean="0">
                <a:latin typeface="Times New Roman" pitchFamily="18" charset="0"/>
                <a:cs typeface="Times New Roman" pitchFamily="18" charset="0"/>
              </a:rPr>
              <a:t>, and have </a:t>
            </a:r>
            <a:r>
              <a:rPr lang="en-US" sz="1600" b="1" i="1" u="sng" dirty="0" smtClean="0">
                <a:latin typeface="Times New Roman" pitchFamily="18" charset="0"/>
                <a:cs typeface="Times New Roman" pitchFamily="18" charset="0"/>
              </a:rPr>
              <a:t>labored</a:t>
            </a:r>
            <a:r>
              <a:rPr lang="en-US" sz="1600" b="1" i="1" dirty="0" smtClean="0">
                <a:latin typeface="Times New Roman" pitchFamily="18" charset="0"/>
                <a:cs typeface="Times New Roman" pitchFamily="18" charset="0"/>
              </a:rPr>
              <a:t> for My name’s sake and have not become </a:t>
            </a:r>
            <a:r>
              <a:rPr lang="en-US" sz="1600" b="1" i="1" u="sng" dirty="0" smtClean="0">
                <a:latin typeface="Times New Roman" pitchFamily="18" charset="0"/>
                <a:cs typeface="Times New Roman" pitchFamily="18" charset="0"/>
              </a:rPr>
              <a:t>weary</a:t>
            </a:r>
            <a:r>
              <a:rPr lang="en-US" sz="1600" b="1" i="1" dirty="0" smtClean="0">
                <a:latin typeface="Times New Roman" pitchFamily="18" charset="0"/>
                <a:cs typeface="Times New Roman" pitchFamily="18" charset="0"/>
              </a:rPr>
              <a:t>.” (2:2-3)</a:t>
            </a:r>
            <a:endParaRPr lang="en-US"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26506675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Effect transition="in" filter="fade">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bg/>
                                          </p:spTgt>
                                        </p:tgtEl>
                                        <p:attrNameLst>
                                          <p:attrName>style.visibility</p:attrName>
                                        </p:attrNameLst>
                                      </p:cBhvr>
                                      <p:to>
                                        <p:strVal val="visible"/>
                                      </p:to>
                                    </p:set>
                                    <p:animEffect transition="in" filter="barn(inVertical)">
                                      <p:cBhvr>
                                        <p:cTn id="14" dur="2000"/>
                                        <p:tgtEl>
                                          <p:spTgt spid="10">
                                            <p:bg/>
                                          </p:spTgt>
                                        </p:tgtEl>
                                      </p:cBhvr>
                                    </p:animEffec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barn(inVertical)">
                                      <p:cBhvr>
                                        <p:cTn id="18" dur="20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barn(inVertical)">
                                      <p:cBhvr>
                                        <p:cTn id="23" dur="2000"/>
                                        <p:tgtEl>
                                          <p:spTgt spid="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barn(inVertical)">
                                      <p:cBhvr>
                                        <p:cTn id="28" dur="2000"/>
                                        <p:tgtEl>
                                          <p:spTgt spid="1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2000" fill="hold"/>
                                        <p:tgtEl>
                                          <p:spTgt spid="11"/>
                                        </p:tgtEl>
                                        <p:attrNameLst>
                                          <p:attrName>ppt_w</p:attrName>
                                        </p:attrNameLst>
                                      </p:cBhvr>
                                      <p:tavLst>
                                        <p:tav tm="0">
                                          <p:val>
                                            <p:fltVal val="0"/>
                                          </p:val>
                                        </p:tav>
                                        <p:tav tm="100000">
                                          <p:val>
                                            <p:strVal val="#ppt_w"/>
                                          </p:val>
                                        </p:tav>
                                      </p:tavLst>
                                    </p:anim>
                                    <p:anim calcmode="lin" valueType="num">
                                      <p:cBhvr>
                                        <p:cTn id="34" dur="2000" fill="hold"/>
                                        <p:tgtEl>
                                          <p:spTgt spid="11"/>
                                        </p:tgtEl>
                                        <p:attrNameLst>
                                          <p:attrName>ppt_h</p:attrName>
                                        </p:attrNameLst>
                                      </p:cBhvr>
                                      <p:tavLst>
                                        <p:tav tm="0">
                                          <p:val>
                                            <p:fltVal val="0"/>
                                          </p:val>
                                        </p:tav>
                                        <p:tav tm="100000">
                                          <p:val>
                                            <p:strVal val="#ppt_h"/>
                                          </p:val>
                                        </p:tav>
                                      </p:tavLst>
                                    </p:anim>
                                    <p:animEffect transition="in" filter="fade">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7">
                                            <p:bg/>
                                          </p:spTgt>
                                        </p:tgtEl>
                                        <p:attrNameLst>
                                          <p:attrName>style.visibility</p:attrName>
                                        </p:attrNameLst>
                                      </p:cBhvr>
                                      <p:to>
                                        <p:strVal val="visible"/>
                                      </p:to>
                                    </p:set>
                                    <p:animEffect transition="in" filter="barn(inVertical)">
                                      <p:cBhvr>
                                        <p:cTn id="40" dur="2000"/>
                                        <p:tgtEl>
                                          <p:spTgt spid="17">
                                            <p:bg/>
                                          </p:spTgt>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Effect transition="in" filter="barn(inVertical)">
                                      <p:cBhvr>
                                        <p:cTn id="43" dur="2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bldLvl="5" animBg="1"/>
      <p:bldP spid="17" grpId="0" uiExpand="1" build="p" bldLvl="5"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p:nvSpPr>
        <p:spPr>
          <a:xfrm>
            <a:off x="381000" y="5072122"/>
            <a:ext cx="8382000" cy="685800"/>
          </a:xfrm>
          <a:prstGeom prst="roundRect">
            <a:avLst/>
          </a:prstGeom>
          <a:solidFill>
            <a:srgbClr val="BFBFB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066800" y="3983861"/>
            <a:ext cx="6972300" cy="685800"/>
          </a:xfrm>
          <a:prstGeom prst="roundRect">
            <a:avLst/>
          </a:prstGeom>
          <a:solidFill>
            <a:srgbClr val="BFBFB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62000" y="2884449"/>
            <a:ext cx="7543800" cy="685800"/>
          </a:xfrm>
          <a:prstGeom prst="roundRect">
            <a:avLst/>
          </a:prstGeom>
          <a:solidFill>
            <a:srgbClr val="BFBFB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452135" y="76200"/>
            <a:ext cx="2691865" cy="2566146"/>
          </a:xfrm>
          <a:prstGeom prst="rect">
            <a:avLst/>
          </a:prstGeom>
        </p:spPr>
      </p:pic>
      <p:sp>
        <p:nvSpPr>
          <p:cNvPr id="4" name="Rectangle 3"/>
          <p:cNvSpPr/>
          <p:nvPr/>
        </p:nvSpPr>
        <p:spPr>
          <a:xfrm>
            <a:off x="48637" y="0"/>
            <a:ext cx="6428363" cy="1107996"/>
          </a:xfrm>
          <a:prstGeom prst="rect">
            <a:avLst/>
          </a:prstGeom>
          <a:solidFill>
            <a:srgbClr val="FFFFFF">
              <a:alpha val="50196"/>
            </a:srgbClr>
          </a:solidFill>
          <a:effectLst>
            <a:softEdge rad="63500"/>
          </a:effectLst>
        </p:spPr>
        <p:txBody>
          <a:bodyPr wrap="none" lIns="91440" tIns="45720" rIns="91440" bIns="45720">
            <a:spAutoFit/>
          </a:bodyPr>
          <a:lstStyle/>
          <a:p>
            <a:pPr algn="ctr"/>
            <a:r>
              <a:rPr lang="en-US" sz="6600" b="1" cap="none" spc="0" dirty="0" smtClean="0">
                <a:ln w="10541" cmpd="sng">
                  <a:solidFill>
                    <a:schemeClr val="bg1">
                      <a:lumMod val="65000"/>
                    </a:schemeClr>
                  </a:solidFill>
                  <a:prstDash val="solid"/>
                </a:ln>
                <a:effectLst>
                  <a:outerShdw blurRad="38100" dist="38100" dir="2700000" algn="tl">
                    <a:srgbClr val="000000">
                      <a:alpha val="43137"/>
                    </a:srgbClr>
                  </a:outerShdw>
                </a:effectLst>
                <a:latin typeface="Gigi" pitchFamily="82" charset="0"/>
              </a:rPr>
              <a:t>You have left your</a:t>
            </a:r>
            <a:endParaRPr lang="en-US" sz="6600" b="1" cap="none" spc="0" dirty="0">
              <a:ln w="10541" cmpd="sng">
                <a:solidFill>
                  <a:schemeClr val="bg1">
                    <a:lumMod val="65000"/>
                  </a:schemeClr>
                </a:solidFill>
                <a:prstDash val="solid"/>
              </a:ln>
              <a:effectLst>
                <a:outerShdw blurRad="38100" dist="38100" dir="2700000" algn="tl">
                  <a:srgbClr val="000000">
                    <a:alpha val="43137"/>
                  </a:srgbClr>
                </a:outerShdw>
              </a:effectLst>
              <a:latin typeface="Gigi" pitchFamily="82" charset="0"/>
            </a:endParaRPr>
          </a:p>
        </p:txBody>
      </p:sp>
      <p:sp>
        <p:nvSpPr>
          <p:cNvPr id="2" name="TextBox 1"/>
          <p:cNvSpPr txBox="1"/>
          <p:nvPr/>
        </p:nvSpPr>
        <p:spPr>
          <a:xfrm>
            <a:off x="304800" y="2895600"/>
            <a:ext cx="8458200" cy="2862322"/>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latin typeface="Monotype Corsiva" pitchFamily="66" charset="0"/>
              </a:rPr>
              <a:t>Wicked Behavior chokes the life out of Love</a:t>
            </a:r>
          </a:p>
          <a:p>
            <a:pPr algn="ctr"/>
            <a:endParaRPr lang="en-US" sz="3600" b="1" dirty="0">
              <a:effectLst>
                <a:outerShdw blurRad="38100" dist="38100" dir="2700000" algn="tl">
                  <a:srgbClr val="000000">
                    <a:alpha val="43137"/>
                  </a:srgbClr>
                </a:outerShdw>
              </a:effectLst>
              <a:latin typeface="Monotype Corsiva" pitchFamily="66" charset="0"/>
            </a:endParaRPr>
          </a:p>
          <a:p>
            <a:pPr algn="ctr"/>
            <a:r>
              <a:rPr lang="en-US" sz="3600" b="1" dirty="0" smtClean="0">
                <a:effectLst>
                  <a:outerShdw blurRad="38100" dist="38100" dir="2700000" algn="tl">
                    <a:srgbClr val="000000">
                      <a:alpha val="43137"/>
                    </a:srgbClr>
                  </a:outerShdw>
                </a:effectLst>
                <a:latin typeface="Monotype Corsiva" pitchFamily="66" charset="0"/>
              </a:rPr>
              <a:t>Predictability can suffocate one’s Love</a:t>
            </a:r>
          </a:p>
          <a:p>
            <a:pPr algn="ctr"/>
            <a:endParaRPr lang="en-US" sz="3600" b="1" dirty="0">
              <a:effectLst>
                <a:outerShdw blurRad="38100" dist="38100" dir="2700000" algn="tl">
                  <a:srgbClr val="000000">
                    <a:alpha val="43137"/>
                  </a:srgbClr>
                </a:outerShdw>
              </a:effectLst>
              <a:latin typeface="Monotype Corsiva" pitchFamily="66" charset="0"/>
            </a:endParaRPr>
          </a:p>
          <a:p>
            <a:pPr algn="ctr"/>
            <a:r>
              <a:rPr lang="en-US" sz="3600" b="1" dirty="0" smtClean="0">
                <a:effectLst>
                  <a:outerShdw blurRad="38100" dist="38100" dir="2700000" algn="tl">
                    <a:srgbClr val="000000">
                      <a:alpha val="43137"/>
                    </a:srgbClr>
                  </a:outerShdw>
                </a:effectLst>
                <a:latin typeface="Monotype Corsiva" pitchFamily="66" charset="0"/>
              </a:rPr>
              <a:t>Inherited Faith will soon render one’s Love Cold</a:t>
            </a:r>
            <a:endParaRPr lang="en-US" sz="3600" b="1" dirty="0">
              <a:effectLst>
                <a:outerShdw blurRad="38100" dist="38100" dir="2700000" algn="tl">
                  <a:srgbClr val="000000">
                    <a:alpha val="43137"/>
                  </a:srgbClr>
                </a:outerShdw>
              </a:effectLst>
              <a:latin typeface="Monotype Corsiva" pitchFamily="66" charset="0"/>
            </a:endParaRPr>
          </a:p>
        </p:txBody>
      </p:sp>
    </p:spTree>
    <p:extLst>
      <p:ext uri="{BB962C8B-B14F-4D97-AF65-F5344CB8AC3E}">
        <p14:creationId xmlns:p14="http://schemas.microsoft.com/office/powerpoint/2010/main" val="28373140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2000"/>
                                        <p:tgtEl>
                                          <p:spTgt spid="2">
                                            <p:txEl>
                                              <p:pRg st="0" end="0"/>
                                            </p:tx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Vertical)">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2000"/>
                                        <p:tgtEl>
                                          <p:spTgt spid="2">
                                            <p:txEl>
                                              <p:pRg st="2" end="2"/>
                                            </p:txEl>
                                          </p:spTgt>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outVertical)">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2000"/>
                                        <p:tgtEl>
                                          <p:spTgt spid="2">
                                            <p:txEl>
                                              <p:pRg st="4" end="4"/>
                                            </p:txEl>
                                          </p:spTgt>
                                        </p:tgtEl>
                                      </p:cBhvr>
                                    </p:animEffect>
                                  </p:childTnLst>
                                </p:cTn>
                              </p:par>
                              <p:par>
                                <p:cTn id="24" presetID="16" presetClass="entr" presetSubtype="37"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outVertical)">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2" grpId="0" uiExpand="1"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10" name="Rounded Rectangle 9"/>
          <p:cNvSpPr/>
          <p:nvPr/>
        </p:nvSpPr>
        <p:spPr>
          <a:xfrm>
            <a:off x="3314700" y="5060971"/>
            <a:ext cx="2514600" cy="685800"/>
          </a:xfrm>
          <a:prstGeom prst="roundRect">
            <a:avLst/>
          </a:prstGeom>
          <a:solidFill>
            <a:schemeClr val="bg1">
              <a:alpha val="69804"/>
            </a:schemeClr>
          </a:solidFill>
          <a:ln>
            <a:no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309124" y="3972710"/>
            <a:ext cx="2514600" cy="685800"/>
          </a:xfrm>
          <a:prstGeom prst="roundRect">
            <a:avLst/>
          </a:prstGeom>
          <a:solidFill>
            <a:schemeClr val="bg1">
              <a:alpha val="69804"/>
            </a:schemeClr>
          </a:solidFill>
          <a:ln>
            <a:no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320275" y="2884449"/>
            <a:ext cx="2514600" cy="685800"/>
          </a:xfrm>
          <a:prstGeom prst="roundRect">
            <a:avLst/>
          </a:prstGeom>
          <a:solidFill>
            <a:schemeClr val="bg1">
              <a:alpha val="69804"/>
            </a:schemeClr>
          </a:solidFill>
          <a:ln>
            <a:no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73066" y="0"/>
            <a:ext cx="5979522" cy="1107996"/>
          </a:xfrm>
          <a:prstGeom prst="rect">
            <a:avLst/>
          </a:prstGeom>
          <a:solidFill>
            <a:schemeClr val="bg1">
              <a:alpha val="50196"/>
            </a:schemeClr>
          </a:solidFill>
          <a:effectLst>
            <a:glow rad="228600">
              <a:schemeClr val="accent2">
                <a:satMod val="175000"/>
                <a:alpha val="40000"/>
              </a:schemeClr>
            </a:glow>
            <a:softEdge rad="63500"/>
          </a:effectLst>
        </p:spPr>
        <p:txBody>
          <a:bodyPr wrap="none" lIns="91440" tIns="45720" rIns="91440" bIns="45720">
            <a:spAutoFit/>
          </a:bodyPr>
          <a:lstStyle/>
          <a:p>
            <a:pPr algn="ctr"/>
            <a:r>
              <a:rPr lang="en-US" sz="6600" b="1" cap="none" spc="0" dirty="0" smtClean="0">
                <a:ln w="10541" cmpd="sng">
                  <a:solidFill>
                    <a:schemeClr val="bg1"/>
                  </a:solidFill>
                  <a:prstDash val="solid"/>
                </a:ln>
                <a:effectLst>
                  <a:outerShdw blurRad="38100" dist="38100" dir="2700000" algn="tl">
                    <a:srgbClr val="000000">
                      <a:alpha val="43137"/>
                    </a:srgbClr>
                  </a:outerShdw>
                </a:effectLst>
                <a:latin typeface="Monotype Corsiva" pitchFamily="66" charset="0"/>
              </a:rPr>
              <a:t>Bringing Back that</a:t>
            </a:r>
            <a:endParaRPr lang="en-US" sz="6600" b="1" cap="none" spc="0" dirty="0">
              <a:ln w="10541" cmpd="sng">
                <a:solidFill>
                  <a:schemeClr val="bg1"/>
                </a:solidFill>
                <a:prstDash val="solid"/>
              </a:ln>
              <a:effectLst>
                <a:outerShdw blurRad="38100" dist="38100" dir="2700000" algn="tl">
                  <a:srgbClr val="000000">
                    <a:alpha val="43137"/>
                  </a:srgbClr>
                </a:outerShdw>
              </a:effectLst>
              <a:latin typeface="Monotype Corsiva" pitchFamily="66" charset="0"/>
            </a:endParaRPr>
          </a:p>
        </p:txBody>
      </p:sp>
      <p:pic>
        <p:nvPicPr>
          <p:cNvPr id="8" name="Picture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52135" y="76200"/>
            <a:ext cx="2691865" cy="2566146"/>
          </a:xfrm>
          <a:prstGeom prst="rect">
            <a:avLst/>
          </a:prstGeom>
        </p:spPr>
      </p:pic>
      <p:sp>
        <p:nvSpPr>
          <p:cNvPr id="2" name="TextBox 1"/>
          <p:cNvSpPr txBox="1"/>
          <p:nvPr/>
        </p:nvSpPr>
        <p:spPr>
          <a:xfrm>
            <a:off x="2209800" y="2884449"/>
            <a:ext cx="4648200" cy="2862322"/>
          </a:xfrm>
          <a:prstGeom prst="rect">
            <a:avLst/>
          </a:prstGeom>
          <a:noFill/>
        </p:spPr>
        <p:txBody>
          <a:bodyPr wrap="square" rtlCol="0">
            <a:spAutoFit/>
          </a:bodyPr>
          <a:lstStyle/>
          <a:p>
            <a:pPr algn="ctr"/>
            <a:r>
              <a:rPr lang="en-US" sz="3600" b="1" spc="300" dirty="0" smtClean="0">
                <a:effectLst>
                  <a:outerShdw blurRad="38100" dist="38100" dir="2700000" algn="tl">
                    <a:srgbClr val="000000">
                      <a:alpha val="43137"/>
                    </a:srgbClr>
                  </a:outerShdw>
                </a:effectLst>
                <a:latin typeface="Monotype Corsiva" pitchFamily="66" charset="0"/>
              </a:rPr>
              <a:t>Remember</a:t>
            </a:r>
          </a:p>
          <a:p>
            <a:pPr algn="ctr"/>
            <a:endParaRPr lang="en-US" sz="3600" b="1" spc="300" dirty="0">
              <a:effectLst>
                <a:outerShdw blurRad="38100" dist="38100" dir="2700000" algn="tl">
                  <a:srgbClr val="000000">
                    <a:alpha val="43137"/>
                  </a:srgbClr>
                </a:outerShdw>
              </a:effectLst>
              <a:latin typeface="Monotype Corsiva" pitchFamily="66" charset="0"/>
            </a:endParaRPr>
          </a:p>
          <a:p>
            <a:pPr algn="ctr"/>
            <a:r>
              <a:rPr lang="en-US" sz="3600" b="1" spc="300" dirty="0" smtClean="0">
                <a:effectLst>
                  <a:outerShdw blurRad="38100" dist="38100" dir="2700000" algn="tl">
                    <a:srgbClr val="000000">
                      <a:alpha val="43137"/>
                    </a:srgbClr>
                  </a:outerShdw>
                </a:effectLst>
                <a:latin typeface="Monotype Corsiva" pitchFamily="66" charset="0"/>
              </a:rPr>
              <a:t>Repent</a:t>
            </a:r>
          </a:p>
          <a:p>
            <a:pPr algn="ctr"/>
            <a:endParaRPr lang="en-US" sz="3600" b="1" spc="300" dirty="0">
              <a:effectLst>
                <a:outerShdw blurRad="38100" dist="38100" dir="2700000" algn="tl">
                  <a:srgbClr val="000000">
                    <a:alpha val="43137"/>
                  </a:srgbClr>
                </a:outerShdw>
              </a:effectLst>
              <a:latin typeface="Monotype Corsiva" pitchFamily="66" charset="0"/>
            </a:endParaRPr>
          </a:p>
          <a:p>
            <a:pPr algn="ctr"/>
            <a:r>
              <a:rPr lang="en-US" sz="3600" b="1" spc="300" dirty="0" smtClean="0">
                <a:effectLst>
                  <a:outerShdw blurRad="38100" dist="38100" dir="2700000" algn="tl">
                    <a:srgbClr val="000000">
                      <a:alpha val="43137"/>
                    </a:srgbClr>
                  </a:outerShdw>
                </a:effectLst>
                <a:latin typeface="Monotype Corsiva" pitchFamily="66" charset="0"/>
              </a:rPr>
              <a:t>Return</a:t>
            </a:r>
            <a:endParaRPr lang="en-US" sz="3600" b="1" spc="300" dirty="0">
              <a:effectLst>
                <a:outerShdw blurRad="38100" dist="38100" dir="2700000" algn="tl">
                  <a:srgbClr val="000000">
                    <a:alpha val="43137"/>
                  </a:srgbClr>
                </a:outerShdw>
              </a:effectLst>
              <a:latin typeface="Monotype Corsiva" pitchFamily="66" charset="0"/>
            </a:endParaRPr>
          </a:p>
        </p:txBody>
      </p:sp>
    </p:spTree>
    <p:extLst>
      <p:ext uri="{BB962C8B-B14F-4D97-AF65-F5344CB8AC3E}">
        <p14:creationId xmlns:p14="http://schemas.microsoft.com/office/powerpoint/2010/main" val="29756785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2">
                                            <p:txEl>
                                              <p:pRg st="0" end="0"/>
                                            </p:txEl>
                                          </p:spTgt>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ppt_x</p:attrName>
                                        </p:attrNameLst>
                                      </p:cBhvr>
                                      <p:tavLst>
                                        <p:tav tm="0">
                                          <p:val>
                                            <p:strVal val="#ppt_x"/>
                                          </p:val>
                                        </p:tav>
                                        <p:tav tm="100000">
                                          <p:val>
                                            <p:strVal val="#ppt_x"/>
                                          </p:val>
                                        </p:tav>
                                      </p:tavLst>
                                    </p:anim>
                                    <p:anim calcmode="lin" valueType="num">
                                      <p:cBhvr>
                                        <p:cTn id="14"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2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20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1" dur="2000"/>
                                        <p:tgtEl>
                                          <p:spTgt spid="2">
                                            <p:txEl>
                                              <p:pRg st="2" end="2"/>
                                            </p:txEl>
                                          </p:spTgt>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anim calcmode="lin" valueType="num">
                                      <p:cBhvr>
                                        <p:cTn id="25" dur="2000" fill="hold"/>
                                        <p:tgtEl>
                                          <p:spTgt spid="9"/>
                                        </p:tgtEl>
                                        <p:attrNameLst>
                                          <p:attrName>ppt_x</p:attrName>
                                        </p:attrNameLst>
                                      </p:cBhvr>
                                      <p:tavLst>
                                        <p:tav tm="0">
                                          <p:val>
                                            <p:strVal val="#ppt_x"/>
                                          </p:val>
                                        </p:tav>
                                        <p:tav tm="100000">
                                          <p:val>
                                            <p:strVal val="#ppt_x"/>
                                          </p:val>
                                        </p:tav>
                                      </p:tavLst>
                                    </p:anim>
                                    <p:anim calcmode="lin" valueType="num">
                                      <p:cBhvr>
                                        <p:cTn id="26" dur="2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2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2" dur="20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3" dur="2000"/>
                                        <p:tgtEl>
                                          <p:spTgt spid="2">
                                            <p:txEl>
                                              <p:pRg st="4" end="4"/>
                                            </p:txEl>
                                          </p:spTgt>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2000"/>
                                        <p:tgtEl>
                                          <p:spTgt spid="10"/>
                                        </p:tgtEl>
                                      </p:cBhvr>
                                    </p:animEffect>
                                    <p:anim calcmode="lin" valueType="num">
                                      <p:cBhvr>
                                        <p:cTn id="37" dur="2000" fill="hold"/>
                                        <p:tgtEl>
                                          <p:spTgt spid="10"/>
                                        </p:tgtEl>
                                        <p:attrNameLst>
                                          <p:attrName>ppt_x</p:attrName>
                                        </p:attrNameLst>
                                      </p:cBhvr>
                                      <p:tavLst>
                                        <p:tav tm="0">
                                          <p:val>
                                            <p:strVal val="#ppt_x"/>
                                          </p:val>
                                        </p:tav>
                                        <p:tav tm="100000">
                                          <p:val>
                                            <p:strVal val="#ppt_x"/>
                                          </p:val>
                                        </p:tav>
                                      </p:tavLst>
                                    </p:anim>
                                    <p:anim calcmode="lin" valueType="num">
                                      <p:cBhvr>
                                        <p:cTn id="38"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5" grpId="0" animBg="1"/>
      <p:bldP spid="2" grpId="0" uiExpand="1" build="p" bldLvl="5"/>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711</Words>
  <Application>Microsoft Office PowerPoint</Application>
  <PresentationFormat>On-screen Show (4:3)</PresentationFormat>
  <Paragraphs>52</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Gigi</vt:lpstr>
      <vt:lpstr>Baskerville Old Face</vt:lpstr>
      <vt:lpstr>Times New Roman</vt:lpstr>
      <vt:lpstr>Monotype Corsiva</vt:lpstr>
      <vt:lpstr>Freestyle Script</vt:lpstr>
      <vt:lpstr>Harrington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AUDIOROOM</cp:lastModifiedBy>
  <cp:revision>15</cp:revision>
  <dcterms:created xsi:type="dcterms:W3CDTF">2013-01-03T14:24:45Z</dcterms:created>
  <dcterms:modified xsi:type="dcterms:W3CDTF">2013-01-06T16:26:20Z</dcterms:modified>
</cp:coreProperties>
</file>