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7" r:id="rId3"/>
    <p:sldId id="268" r:id="rId4"/>
    <p:sldId id="259" r:id="rId5"/>
    <p:sldId id="260" r:id="rId6"/>
    <p:sldId id="261" r:id="rId7"/>
    <p:sldId id="262" r:id="rId8"/>
    <p:sldId id="263" r:id="rId9"/>
    <p:sldId id="257" r:id="rId10"/>
    <p:sldId id="264" r:id="rId11"/>
    <p:sldId id="265" r:id="rId12"/>
    <p:sldId id="266" r:id="rId13"/>
  </p:sldIdLst>
  <p:sldSz cx="9144000" cy="6858000" type="screen4x3"/>
  <p:notesSz cx="6858000" cy="9144000"/>
  <p:embeddedFontLst>
    <p:embeddedFont>
      <p:font typeface="Calibri" pitchFamily="34" charset="0"/>
      <p:regular r:id="rId14"/>
      <p:bold r:id="rId15"/>
      <p:italic r:id="rId16"/>
      <p:boldItalic r:id="rId17"/>
    </p:embeddedFont>
    <p:embeddedFont>
      <p:font typeface="Snap ITC" pitchFamily="82" charset="0"/>
      <p:regular r:id="rId18"/>
    </p:embeddedFont>
    <p:embeddedFont>
      <p:font typeface="Monotype Corsiva" pitchFamily="66" charset="0"/>
      <p:italic r:id="rId19"/>
    </p:embeddedFont>
    <p:embeddedFont>
      <p:font typeface="Curlz MT" pitchFamily="82"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B8B8"/>
    <a:srgbClr val="C0C0C0"/>
    <a:srgbClr val="F6EF62"/>
    <a:srgbClr val="5A01A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6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697AFC-1644-4FC8-9FC9-396774FC8ECB}" type="datetimeFigureOut">
              <a:rPr lang="en-US" smtClean="0"/>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93F48-4D98-43ED-A586-072425F38E32}" type="slidenum">
              <a:rPr lang="en-US" smtClean="0"/>
              <a:t>‹#›</a:t>
            </a:fld>
            <a:endParaRPr lang="en-US"/>
          </a:p>
        </p:txBody>
      </p:sp>
    </p:spTree>
    <p:extLst>
      <p:ext uri="{BB962C8B-B14F-4D97-AF65-F5344CB8AC3E}">
        <p14:creationId xmlns:p14="http://schemas.microsoft.com/office/powerpoint/2010/main" val="6518511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697AFC-1644-4FC8-9FC9-396774FC8ECB}" type="datetimeFigureOut">
              <a:rPr lang="en-US" smtClean="0"/>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93F48-4D98-43ED-A586-072425F38E32}" type="slidenum">
              <a:rPr lang="en-US" smtClean="0"/>
              <a:t>‹#›</a:t>
            </a:fld>
            <a:endParaRPr lang="en-US"/>
          </a:p>
        </p:txBody>
      </p:sp>
    </p:spTree>
    <p:extLst>
      <p:ext uri="{BB962C8B-B14F-4D97-AF65-F5344CB8AC3E}">
        <p14:creationId xmlns:p14="http://schemas.microsoft.com/office/powerpoint/2010/main" val="18319517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697AFC-1644-4FC8-9FC9-396774FC8ECB}" type="datetimeFigureOut">
              <a:rPr lang="en-US" smtClean="0"/>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93F48-4D98-43ED-A586-072425F38E32}" type="slidenum">
              <a:rPr lang="en-US" smtClean="0"/>
              <a:t>‹#›</a:t>
            </a:fld>
            <a:endParaRPr lang="en-US"/>
          </a:p>
        </p:txBody>
      </p:sp>
    </p:spTree>
    <p:extLst>
      <p:ext uri="{BB962C8B-B14F-4D97-AF65-F5344CB8AC3E}">
        <p14:creationId xmlns:p14="http://schemas.microsoft.com/office/powerpoint/2010/main" val="4131211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697AFC-1644-4FC8-9FC9-396774FC8ECB}" type="datetimeFigureOut">
              <a:rPr lang="en-US" smtClean="0"/>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93F48-4D98-43ED-A586-072425F38E32}" type="slidenum">
              <a:rPr lang="en-US" smtClean="0"/>
              <a:t>‹#›</a:t>
            </a:fld>
            <a:endParaRPr lang="en-US"/>
          </a:p>
        </p:txBody>
      </p:sp>
    </p:spTree>
    <p:extLst>
      <p:ext uri="{BB962C8B-B14F-4D97-AF65-F5344CB8AC3E}">
        <p14:creationId xmlns:p14="http://schemas.microsoft.com/office/powerpoint/2010/main" val="29313706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697AFC-1644-4FC8-9FC9-396774FC8ECB}" type="datetimeFigureOut">
              <a:rPr lang="en-US" smtClean="0"/>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393F48-4D98-43ED-A586-072425F38E32}" type="slidenum">
              <a:rPr lang="en-US" smtClean="0"/>
              <a:t>‹#›</a:t>
            </a:fld>
            <a:endParaRPr lang="en-US"/>
          </a:p>
        </p:txBody>
      </p:sp>
    </p:spTree>
    <p:extLst>
      <p:ext uri="{BB962C8B-B14F-4D97-AF65-F5344CB8AC3E}">
        <p14:creationId xmlns:p14="http://schemas.microsoft.com/office/powerpoint/2010/main" val="28846899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697AFC-1644-4FC8-9FC9-396774FC8ECB}" type="datetimeFigureOut">
              <a:rPr lang="en-US" smtClean="0"/>
              <a:t>3/10/2013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93F48-4D98-43ED-A586-072425F38E32}" type="slidenum">
              <a:rPr lang="en-US" smtClean="0"/>
              <a:t>‹#›</a:t>
            </a:fld>
            <a:endParaRPr lang="en-US"/>
          </a:p>
        </p:txBody>
      </p:sp>
    </p:spTree>
    <p:extLst>
      <p:ext uri="{BB962C8B-B14F-4D97-AF65-F5344CB8AC3E}">
        <p14:creationId xmlns:p14="http://schemas.microsoft.com/office/powerpoint/2010/main" val="23366704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697AFC-1644-4FC8-9FC9-396774FC8ECB}" type="datetimeFigureOut">
              <a:rPr lang="en-US" smtClean="0"/>
              <a:t>3/10/2013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393F48-4D98-43ED-A586-072425F38E32}" type="slidenum">
              <a:rPr lang="en-US" smtClean="0"/>
              <a:t>‹#›</a:t>
            </a:fld>
            <a:endParaRPr lang="en-US"/>
          </a:p>
        </p:txBody>
      </p:sp>
    </p:spTree>
    <p:extLst>
      <p:ext uri="{BB962C8B-B14F-4D97-AF65-F5344CB8AC3E}">
        <p14:creationId xmlns:p14="http://schemas.microsoft.com/office/powerpoint/2010/main" val="26073833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697AFC-1644-4FC8-9FC9-396774FC8ECB}" type="datetimeFigureOut">
              <a:rPr lang="en-US" smtClean="0"/>
              <a:t>3/10/2013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393F48-4D98-43ED-A586-072425F38E32}" type="slidenum">
              <a:rPr lang="en-US" smtClean="0"/>
              <a:t>‹#›</a:t>
            </a:fld>
            <a:endParaRPr lang="en-US"/>
          </a:p>
        </p:txBody>
      </p:sp>
    </p:spTree>
    <p:extLst>
      <p:ext uri="{BB962C8B-B14F-4D97-AF65-F5344CB8AC3E}">
        <p14:creationId xmlns:p14="http://schemas.microsoft.com/office/powerpoint/2010/main" val="1688476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97AFC-1644-4FC8-9FC9-396774FC8ECB}" type="datetimeFigureOut">
              <a:rPr lang="en-US" smtClean="0"/>
              <a:t>3/10/2013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393F48-4D98-43ED-A586-072425F38E32}" type="slidenum">
              <a:rPr lang="en-US" smtClean="0"/>
              <a:t>‹#›</a:t>
            </a:fld>
            <a:endParaRPr lang="en-US"/>
          </a:p>
        </p:txBody>
      </p:sp>
    </p:spTree>
    <p:extLst>
      <p:ext uri="{BB962C8B-B14F-4D97-AF65-F5344CB8AC3E}">
        <p14:creationId xmlns:p14="http://schemas.microsoft.com/office/powerpoint/2010/main" val="28148059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697AFC-1644-4FC8-9FC9-396774FC8ECB}" type="datetimeFigureOut">
              <a:rPr lang="en-US" smtClean="0"/>
              <a:t>3/10/2013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93F48-4D98-43ED-A586-072425F38E32}" type="slidenum">
              <a:rPr lang="en-US" smtClean="0"/>
              <a:t>‹#›</a:t>
            </a:fld>
            <a:endParaRPr lang="en-US"/>
          </a:p>
        </p:txBody>
      </p:sp>
    </p:spTree>
    <p:extLst>
      <p:ext uri="{BB962C8B-B14F-4D97-AF65-F5344CB8AC3E}">
        <p14:creationId xmlns:p14="http://schemas.microsoft.com/office/powerpoint/2010/main" val="5064156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697AFC-1644-4FC8-9FC9-396774FC8ECB}" type="datetimeFigureOut">
              <a:rPr lang="en-US" smtClean="0"/>
              <a:t>3/10/2013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393F48-4D98-43ED-A586-072425F38E32}" type="slidenum">
              <a:rPr lang="en-US" smtClean="0"/>
              <a:t>‹#›</a:t>
            </a:fld>
            <a:endParaRPr lang="en-US"/>
          </a:p>
        </p:txBody>
      </p:sp>
    </p:spTree>
    <p:extLst>
      <p:ext uri="{BB962C8B-B14F-4D97-AF65-F5344CB8AC3E}">
        <p14:creationId xmlns:p14="http://schemas.microsoft.com/office/powerpoint/2010/main" val="9643844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97AFC-1644-4FC8-9FC9-396774FC8ECB}" type="datetimeFigureOut">
              <a:rPr lang="en-US" smtClean="0"/>
              <a:t>3/10/2013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93F48-4D98-43ED-A586-072425F38E32}" type="slidenum">
              <a:rPr lang="en-US" smtClean="0"/>
              <a:t>‹#›</a:t>
            </a:fld>
            <a:endParaRPr lang="en-US"/>
          </a:p>
        </p:txBody>
      </p:sp>
    </p:spTree>
    <p:extLst>
      <p:ext uri="{BB962C8B-B14F-4D97-AF65-F5344CB8AC3E}">
        <p14:creationId xmlns:p14="http://schemas.microsoft.com/office/powerpoint/2010/main" val="3328647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414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123" t="4798" r="8688" b="42901"/>
          <a:stretch/>
        </p:blipFill>
        <p:spPr>
          <a:xfrm>
            <a:off x="76200" y="67564"/>
            <a:ext cx="2590800" cy="1304036"/>
          </a:xfrm>
          <a:prstGeom prst="rect">
            <a:avLst/>
          </a:prstGeom>
        </p:spPr>
      </p:pic>
      <p:sp>
        <p:nvSpPr>
          <p:cNvPr id="3" name="Rectangle 2"/>
          <p:cNvSpPr/>
          <p:nvPr/>
        </p:nvSpPr>
        <p:spPr>
          <a:xfrm>
            <a:off x="533400" y="1295400"/>
            <a:ext cx="533400" cy="152400"/>
          </a:xfrm>
          <a:prstGeom prst="rect">
            <a:avLst/>
          </a:prstGeom>
          <a:solidFill>
            <a:srgbClr val="C0C0C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828800" y="1295400"/>
            <a:ext cx="457200" cy="381000"/>
          </a:xfrm>
          <a:prstGeom prst="ellipse">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01943" y="285906"/>
            <a:ext cx="6342057" cy="110799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6600" b="1" cap="none" spc="600" dirty="0" smtClean="0">
                <a:ln w="57150">
                  <a:solidFill>
                    <a:srgbClr val="F6EF62"/>
                  </a:solidFill>
                  <a:prstDash val="solid"/>
                </a:ln>
                <a:solidFill>
                  <a:srgbClr val="5A01A2"/>
                </a:solidFill>
                <a:effectLst>
                  <a:outerShdw blurRad="88000" dist="50800" dir="5040000" algn="tl">
                    <a:schemeClr val="accent4">
                      <a:tint val="80000"/>
                      <a:satMod val="250000"/>
                      <a:alpha val="45000"/>
                    </a:schemeClr>
                  </a:outerShdw>
                </a:effectLst>
                <a:latin typeface="Snap ITC" pitchFamily="82" charset="0"/>
              </a:rPr>
              <a:t>Bible Fools</a:t>
            </a:r>
            <a:endParaRPr lang="en-US" sz="6600" b="1" cap="none" spc="600" dirty="0">
              <a:ln w="57150">
                <a:solidFill>
                  <a:srgbClr val="F6EF62"/>
                </a:solidFill>
                <a:prstDash val="solid"/>
              </a:ln>
              <a:solidFill>
                <a:srgbClr val="5A01A2"/>
              </a:solidFill>
              <a:effectLst>
                <a:outerShdw blurRad="88000" dist="50800" dir="5040000" algn="tl">
                  <a:schemeClr val="accent4">
                    <a:tint val="80000"/>
                    <a:satMod val="250000"/>
                    <a:alpha val="45000"/>
                  </a:schemeClr>
                </a:outerShdw>
              </a:effectLst>
              <a:latin typeface="Snap ITC" pitchFamily="82" charset="0"/>
            </a:endParaRPr>
          </a:p>
        </p:txBody>
      </p:sp>
      <p:sp>
        <p:nvSpPr>
          <p:cNvPr id="7" name="Rounded Rectangle 6"/>
          <p:cNvSpPr/>
          <p:nvPr/>
        </p:nvSpPr>
        <p:spPr>
          <a:xfrm>
            <a:off x="76200" y="1828800"/>
            <a:ext cx="8991600" cy="554902"/>
          </a:xfrm>
          <a:prstGeom prst="roundRect">
            <a:avLst/>
          </a:prstGeom>
          <a:solidFill>
            <a:srgbClr val="F6EF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6200" y="2590800"/>
            <a:ext cx="8991600" cy="554902"/>
          </a:xfrm>
          <a:prstGeom prst="roundRect">
            <a:avLst/>
          </a:prstGeom>
          <a:solidFill>
            <a:srgbClr val="F6EF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6200" y="3352800"/>
            <a:ext cx="8991600" cy="554902"/>
          </a:xfrm>
          <a:prstGeom prst="roundRect">
            <a:avLst/>
          </a:prstGeom>
          <a:solidFill>
            <a:srgbClr val="F6EF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6200" y="4038600"/>
            <a:ext cx="8991600" cy="554902"/>
          </a:xfrm>
          <a:prstGeom prst="roundRect">
            <a:avLst/>
          </a:prstGeom>
          <a:solidFill>
            <a:srgbClr val="F6EF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6200" y="4821315"/>
            <a:ext cx="8991600" cy="554902"/>
          </a:xfrm>
          <a:prstGeom prst="roundRect">
            <a:avLst/>
          </a:prstGeom>
          <a:solidFill>
            <a:srgbClr val="F6EF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 y="1676400"/>
            <a:ext cx="9067800" cy="3785652"/>
          </a:xfrm>
          <a:prstGeom prst="rect">
            <a:avLst/>
          </a:prstGeom>
          <a:noFill/>
        </p:spPr>
        <p:txBody>
          <a:bodyPr wrap="square" rtlCol="0">
            <a:spAutoFit/>
          </a:bodyPr>
          <a:lstStyle/>
          <a:p>
            <a:pPr>
              <a:lnSpc>
                <a:spcPct val="150000"/>
              </a:lnSpc>
            </a:pPr>
            <a:r>
              <a:rPr lang="en-US" sz="3200" b="1" dirty="0" smtClean="0">
                <a:effectLst>
                  <a:outerShdw blurRad="38100" dist="38100" dir="2700000" algn="tl">
                    <a:srgbClr val="000000">
                      <a:alpha val="43137"/>
                    </a:srgbClr>
                  </a:outerShdw>
                </a:effectLst>
                <a:latin typeface="Curlz MT" pitchFamily="82" charset="0"/>
              </a:rPr>
              <a:t>Those Who Deny the Existence of God ~ Psalm 14:1</a:t>
            </a:r>
          </a:p>
          <a:p>
            <a:pPr>
              <a:lnSpc>
                <a:spcPct val="150000"/>
              </a:lnSpc>
            </a:pPr>
            <a:r>
              <a:rPr lang="en-US" sz="3200" b="1" dirty="0" smtClean="0">
                <a:effectLst>
                  <a:outerShdw blurRad="38100" dist="38100" dir="2700000" algn="tl">
                    <a:srgbClr val="000000">
                      <a:alpha val="43137"/>
                    </a:srgbClr>
                  </a:outerShdw>
                </a:effectLst>
                <a:latin typeface="Curlz MT" pitchFamily="82" charset="0"/>
              </a:rPr>
              <a:t>Those Who “Cherry-Pick” the Bible ~ Luke 24:25-27</a:t>
            </a:r>
          </a:p>
          <a:p>
            <a:pPr>
              <a:lnSpc>
                <a:spcPct val="150000"/>
              </a:lnSpc>
            </a:pPr>
            <a:r>
              <a:rPr lang="en-US" sz="3200" b="1" dirty="0" smtClean="0">
                <a:effectLst>
                  <a:outerShdw blurRad="38100" dist="38100" dir="2700000" algn="tl">
                    <a:srgbClr val="000000">
                      <a:alpha val="43137"/>
                    </a:srgbClr>
                  </a:outerShdw>
                </a:effectLst>
                <a:latin typeface="Curlz MT" pitchFamily="82" charset="0"/>
              </a:rPr>
              <a:t>Those Who Mock (Lampoon) Sin ~ Proverbs 14:9</a:t>
            </a:r>
          </a:p>
          <a:p>
            <a:pPr>
              <a:lnSpc>
                <a:spcPct val="150000"/>
              </a:lnSpc>
            </a:pPr>
            <a:r>
              <a:rPr lang="en-US" sz="3200" b="1" dirty="0" smtClean="0">
                <a:effectLst>
                  <a:outerShdw blurRad="38100" dist="38100" dir="2700000" algn="tl">
                    <a:srgbClr val="000000">
                      <a:alpha val="43137"/>
                    </a:srgbClr>
                  </a:outerShdw>
                </a:effectLst>
                <a:latin typeface="Curlz MT" pitchFamily="82" charset="0"/>
              </a:rPr>
              <a:t>Those Who Trust in Their Own Heart ~ Proverbs 28:26</a:t>
            </a:r>
          </a:p>
          <a:p>
            <a:pPr>
              <a:lnSpc>
                <a:spcPct val="150000"/>
              </a:lnSpc>
            </a:pPr>
            <a:r>
              <a:rPr lang="en-US" sz="3200" b="1" dirty="0" smtClean="0">
                <a:effectLst>
                  <a:outerShdw blurRad="38100" dist="38100" dir="2700000" algn="tl">
                    <a:srgbClr val="000000">
                      <a:alpha val="43137"/>
                    </a:srgbClr>
                  </a:outerShdw>
                </a:effectLst>
                <a:latin typeface="Curlz MT" pitchFamily="82" charset="0"/>
              </a:rPr>
              <a:t>Those Who Are Covetous ~ Luke 12:16-21; (Vs 15)</a:t>
            </a:r>
            <a:endParaRPr lang="en-US" sz="3200" b="1" dirty="0">
              <a:effectLst>
                <a:outerShdw blurRad="38100" dist="38100" dir="2700000" algn="tl">
                  <a:srgbClr val="000000">
                    <a:alpha val="43137"/>
                  </a:srgbClr>
                </a:outerShdw>
              </a:effectLst>
              <a:latin typeface="Curlz MT" pitchFamily="82" charset="0"/>
            </a:endParaRPr>
          </a:p>
        </p:txBody>
      </p:sp>
    </p:spTree>
    <p:extLst>
      <p:ext uri="{BB962C8B-B14F-4D97-AF65-F5344CB8AC3E}">
        <p14:creationId xmlns:p14="http://schemas.microsoft.com/office/powerpoint/2010/main" val="5041974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left)">
                                      <p:cBhvr>
                                        <p:cTn id="16" dur="2000"/>
                                        <p:tgtEl>
                                          <p:spTgt spid="5">
                                            <p:txEl>
                                              <p:pRg st="1" end="1"/>
                                            </p:txEl>
                                          </p:spTgt>
                                        </p:tgtEl>
                                      </p:cBhvr>
                                    </p:animEffect>
                                  </p:childTnLst>
                                </p:cTn>
                              </p:par>
                            </p:childTnLst>
                          </p:cTn>
                        </p:par>
                        <p:par>
                          <p:cTn id="17" fill="hold">
                            <p:stCondLst>
                              <p:cond delay="2000"/>
                            </p:stCondLst>
                            <p:childTnLst>
                              <p:par>
                                <p:cTn id="18" presetID="6"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left)">
                                      <p:cBhvr>
                                        <p:cTn id="25" dur="2000"/>
                                        <p:tgtEl>
                                          <p:spTgt spid="5">
                                            <p:txEl>
                                              <p:pRg st="2" end="2"/>
                                            </p:txEl>
                                          </p:spTgt>
                                        </p:tgtEl>
                                      </p:cBhvr>
                                    </p:animEffect>
                                  </p:childTnLst>
                                </p:cTn>
                              </p:par>
                            </p:childTnLst>
                          </p:cTn>
                        </p:par>
                        <p:par>
                          <p:cTn id="26" fill="hold">
                            <p:stCondLst>
                              <p:cond delay="2000"/>
                            </p:stCondLst>
                            <p:childTnLst>
                              <p:par>
                                <p:cTn id="27" presetID="6"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wipe(left)">
                                      <p:cBhvr>
                                        <p:cTn id="34" dur="2000"/>
                                        <p:tgtEl>
                                          <p:spTgt spid="5">
                                            <p:txEl>
                                              <p:pRg st="3" end="3"/>
                                            </p:txEl>
                                          </p:spTgt>
                                        </p:tgtEl>
                                      </p:cBhvr>
                                    </p:animEffect>
                                  </p:childTnLst>
                                </p:cTn>
                              </p:par>
                            </p:childTnLst>
                          </p:cTn>
                        </p:par>
                        <p:par>
                          <p:cTn id="35" fill="hold">
                            <p:stCondLst>
                              <p:cond delay="2000"/>
                            </p:stCondLst>
                            <p:childTnLst>
                              <p:par>
                                <p:cTn id="36" presetID="6"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ircle(in)">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wipe(left)">
                                      <p:cBhvr>
                                        <p:cTn id="43" dur="2000"/>
                                        <p:tgtEl>
                                          <p:spTgt spid="5">
                                            <p:txEl>
                                              <p:pRg st="4" end="4"/>
                                            </p:txEl>
                                          </p:spTgt>
                                        </p:tgtEl>
                                      </p:cBhvr>
                                    </p:animEffect>
                                  </p:childTnLst>
                                </p:cTn>
                              </p:par>
                            </p:childTnLst>
                          </p:cTn>
                        </p:par>
                        <p:par>
                          <p:cTn id="44" fill="hold">
                            <p:stCondLst>
                              <p:cond delay="2000"/>
                            </p:stCondLst>
                            <p:childTnLst>
                              <p:par>
                                <p:cTn id="45" presetID="6"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ircle(in)">
                                      <p:cBhvr>
                                        <p:cTn id="4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5" grpId="0" uiExpand="1"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smCheck">
          <a:fgClr>
            <a:schemeClr val="bg1"/>
          </a:fgClr>
          <a:bgClr>
            <a:srgbClr val="B8B8B8"/>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r="24986" b="2319"/>
          <a:stretch/>
        </p:blipFill>
        <p:spPr>
          <a:xfrm>
            <a:off x="0" y="0"/>
            <a:ext cx="5028002" cy="6858000"/>
          </a:xfrm>
          <a:prstGeom prst="rect">
            <a:avLst/>
          </a:prstGeom>
          <a:effectLst>
            <a:softEdge rad="31750"/>
          </a:effectLst>
        </p:spPr>
      </p:pic>
      <p:sp>
        <p:nvSpPr>
          <p:cNvPr id="3" name="Rectangle 2"/>
          <p:cNvSpPr/>
          <p:nvPr/>
        </p:nvSpPr>
        <p:spPr>
          <a:xfrm>
            <a:off x="3048000" y="12262"/>
            <a:ext cx="5509842" cy="923330"/>
          </a:xfrm>
          <a:prstGeom prst="rect">
            <a:avLst/>
          </a:prstGeom>
          <a:noFill/>
        </p:spPr>
        <p:txBody>
          <a:bodyPr wrap="none" lIns="91440" tIns="45720" rIns="91440" bIns="45720">
            <a:spAutoFit/>
          </a:bodyPr>
          <a:lstStyle/>
          <a:p>
            <a:pPr algn="ctr"/>
            <a:r>
              <a:rPr lang="en-US" sz="5400" b="1" cap="none" spc="0" dirty="0" smtClean="0">
                <a:ln w="10541" cmpd="sng">
                  <a:solidFill>
                    <a:schemeClr val="bg1"/>
                  </a:solidFill>
                  <a:prstDash val="solid"/>
                </a:ln>
                <a:effectLst/>
                <a:latin typeface="Monotype Corsiva" pitchFamily="66" charset="0"/>
              </a:rPr>
              <a:t>Do Not Die as a Fool</a:t>
            </a:r>
            <a:endParaRPr lang="en-US" sz="5400" b="1" cap="none" spc="0" dirty="0">
              <a:ln w="10541" cmpd="sng">
                <a:solidFill>
                  <a:schemeClr val="bg1"/>
                </a:solidFill>
                <a:prstDash val="solid"/>
              </a:ln>
              <a:effectLst/>
              <a:latin typeface="Monotype Corsiva" pitchFamily="66" charset="0"/>
            </a:endParaRPr>
          </a:p>
        </p:txBody>
      </p:sp>
      <p:sp>
        <p:nvSpPr>
          <p:cNvPr id="4" name="TextBox 3"/>
          <p:cNvSpPr txBox="1"/>
          <p:nvPr/>
        </p:nvSpPr>
        <p:spPr>
          <a:xfrm>
            <a:off x="5028002" y="747891"/>
            <a:ext cx="4115998" cy="6186309"/>
          </a:xfrm>
          <a:prstGeom prst="rect">
            <a:avLst/>
          </a:prstGeom>
          <a:noFill/>
        </p:spPr>
        <p:txBody>
          <a:bodyPr wrap="square" rtlCol="0">
            <a:spAutoFit/>
          </a:bodyPr>
          <a:lstStyle/>
          <a:p>
            <a:r>
              <a:rPr lang="en-US" sz="2200" b="1" dirty="0" smtClean="0"/>
              <a:t>Then David said to Joab and to all the people who were with him, tear your clothes, gird yourselves with sackcloth, and mourn for Abner. And King David followed the coffin. So they buried Abner in Hebron; and the king lifted up his voice and wept at the grave of Abner, and all the people wept. And the king sang a lament over Abner and said:</a:t>
            </a:r>
          </a:p>
          <a:p>
            <a:r>
              <a:rPr lang="en-US" sz="2200" b="1" dirty="0" smtClean="0"/>
              <a:t>Should Abner die as a fool dies?</a:t>
            </a:r>
            <a:r>
              <a:rPr lang="en-US" sz="2200" b="1" dirty="0"/>
              <a:t> </a:t>
            </a:r>
            <a:r>
              <a:rPr lang="en-US" sz="2200" b="1" dirty="0" smtClean="0"/>
              <a:t>Your hands were not bound nor your feet put into fetters; as a man falls before wicked men, so you fell. Then all the people wept over him again.</a:t>
            </a:r>
          </a:p>
          <a:p>
            <a:pPr algn="ctr"/>
            <a:r>
              <a:rPr lang="en-US" sz="2200" b="1" dirty="0" smtClean="0"/>
              <a:t>(2 Samuel 3:33)</a:t>
            </a:r>
          </a:p>
        </p:txBody>
      </p:sp>
      <p:sp>
        <p:nvSpPr>
          <p:cNvPr id="5" name="Rounded Rectangle 4"/>
          <p:cNvSpPr/>
          <p:nvPr/>
        </p:nvSpPr>
        <p:spPr>
          <a:xfrm>
            <a:off x="5028002" y="4495800"/>
            <a:ext cx="3963598" cy="304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29200" y="747891"/>
            <a:ext cx="4115998" cy="6186309"/>
          </a:xfrm>
          <a:prstGeom prst="rect">
            <a:avLst/>
          </a:prstGeom>
          <a:noFill/>
        </p:spPr>
        <p:txBody>
          <a:bodyPr wrap="square" rtlCol="0">
            <a:spAutoFit/>
          </a:bodyPr>
          <a:lstStyle/>
          <a:p>
            <a:r>
              <a:rPr lang="en-US" sz="2200" b="1" dirty="0" smtClean="0"/>
              <a:t>Then David said to Joab and to all the people who were with him, tear your clothes, gird yourselves with sackcloth, and mourn for Abner. And King David followed the coffin. So they buried Abner in Hebron; and the king lifted up his voice and wept at the grave of Abner, and all the people wept. And the king sang a lament over Abner and said:</a:t>
            </a:r>
          </a:p>
          <a:p>
            <a:r>
              <a:rPr lang="en-US" sz="2200" b="1" dirty="0" smtClean="0">
                <a:solidFill>
                  <a:srgbClr val="FF0000"/>
                </a:solidFill>
              </a:rPr>
              <a:t>Should Abner die as a fool dies?</a:t>
            </a:r>
            <a:r>
              <a:rPr lang="en-US" sz="2200" b="1" dirty="0">
                <a:solidFill>
                  <a:srgbClr val="FF0000"/>
                </a:solidFill>
              </a:rPr>
              <a:t> </a:t>
            </a:r>
            <a:r>
              <a:rPr lang="en-US" sz="2200" b="1" dirty="0" smtClean="0"/>
              <a:t>Your hands were not bound nor your feet put into fetters; as a man falls before wicked men, so you fell. Then all the people wept over him again.</a:t>
            </a:r>
          </a:p>
          <a:p>
            <a:pPr algn="ctr"/>
            <a:r>
              <a:rPr lang="en-US" sz="2200" b="1" dirty="0" smtClean="0"/>
              <a:t>(2 Samuel 3:33)</a:t>
            </a:r>
          </a:p>
        </p:txBody>
      </p:sp>
    </p:spTree>
    <p:extLst>
      <p:ext uri="{BB962C8B-B14F-4D97-AF65-F5344CB8AC3E}">
        <p14:creationId xmlns:p14="http://schemas.microsoft.com/office/powerpoint/2010/main" val="1665361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6" presetClass="entr" presetSubtype="16" fill="hold" grpId="0" nodeType="afterEffect">
                                  <p:stCondLst>
                                    <p:cond delay="550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par>
                          <p:cTn id="14" fill="hold">
                            <p:stCondLst>
                              <p:cond delay="9500"/>
                            </p:stCondLst>
                            <p:childTnLst>
                              <p:par>
                                <p:cTn id="15" presetID="9"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19868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33246"/>
            <a:ext cx="9144000" cy="6124754"/>
          </a:xfrm>
          <a:prstGeom prst="rect">
            <a:avLst/>
          </a:prstGeom>
          <a:noFill/>
        </p:spPr>
        <p:txBody>
          <a:bodyPr wrap="square" rtlCol="0">
            <a:spAutoFit/>
          </a:bodyPr>
          <a:lstStyle/>
          <a:p>
            <a:r>
              <a:rPr lang="en-US" sz="2800" b="1" i="1" baseline="30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16</a:t>
            </a:r>
            <a:r>
              <a:rPr lang="en-US" sz="2800" b="1" baseline="30000" dirty="0" smtClean="0">
                <a:effectLst>
                  <a:outerShdw blurRad="38100" dist="38100" dir="2700000" algn="tl">
                    <a:srgbClr val="000000">
                      <a:alpha val="43137"/>
                    </a:srgbClr>
                  </a:outerShdw>
                </a:effectLst>
                <a:latin typeface="Arial" pitchFamily="34" charset="0"/>
                <a:cs typeface="Arial" pitchFamily="34" charset="0"/>
              </a:rPr>
              <a:t> </a:t>
            </a:r>
            <a:r>
              <a:rPr lang="en-US" sz="2800" b="1" dirty="0" smtClean="0">
                <a:effectLst>
                  <a:outerShdw blurRad="38100" dist="38100" dir="2700000" algn="tl">
                    <a:srgbClr val="000000">
                      <a:alpha val="43137"/>
                    </a:srgbClr>
                  </a:outerShdw>
                </a:effectLst>
                <a:latin typeface="Arial" pitchFamily="34" charset="0"/>
                <a:cs typeface="Arial" pitchFamily="34" charset="0"/>
              </a:rPr>
              <a:t>Woe to you, blind guides, who say, whoever swears by the temple, it is nothing; but whoever swears by the gold of the temple, he is obliged to perform it. </a:t>
            </a:r>
            <a:r>
              <a:rPr lang="en-US" sz="2800" b="1" i="1" baseline="30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17</a:t>
            </a:r>
            <a:r>
              <a:rPr lang="en-US" sz="2800" b="1" baseline="30000" dirty="0" smtClean="0">
                <a:effectLst>
                  <a:outerShdw blurRad="38100" dist="38100" dir="2700000" algn="tl">
                    <a:srgbClr val="000000">
                      <a:alpha val="43137"/>
                    </a:srgbClr>
                  </a:outerShdw>
                </a:effectLst>
                <a:latin typeface="Arial" pitchFamily="34" charset="0"/>
                <a:cs typeface="Arial" pitchFamily="34" charset="0"/>
              </a:rPr>
              <a:t> </a:t>
            </a:r>
            <a:r>
              <a:rPr lang="en-US" sz="2800" b="1" dirty="0" smtClean="0">
                <a:effectLst>
                  <a:outerShdw blurRad="38100" dist="38100" dir="2700000" algn="tl">
                    <a:srgbClr val="000000">
                      <a:alpha val="43137"/>
                    </a:srgbClr>
                  </a:outerShdw>
                </a:effectLst>
                <a:latin typeface="Arial" pitchFamily="34" charset="0"/>
                <a:cs typeface="Arial" pitchFamily="34" charset="0"/>
              </a:rPr>
              <a:t>Fools and blind! For which is greater, the gold or the temple that sanctifies the gold? </a:t>
            </a:r>
            <a:r>
              <a:rPr lang="en-US" sz="2800" b="1" i="1" baseline="30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18 </a:t>
            </a:r>
            <a:r>
              <a:rPr lang="en-US" sz="2800" b="1" dirty="0" smtClean="0">
                <a:effectLst>
                  <a:outerShdw blurRad="38100" dist="38100" dir="2700000" algn="tl">
                    <a:srgbClr val="000000">
                      <a:alpha val="43137"/>
                    </a:srgbClr>
                  </a:outerShdw>
                </a:effectLst>
                <a:latin typeface="Arial" pitchFamily="34" charset="0"/>
                <a:cs typeface="Arial" pitchFamily="34" charset="0"/>
              </a:rPr>
              <a:t>And, whoever swears by the altar, it is nothing; but whoever swears by the gift that is on it, he is obliged to perform it. </a:t>
            </a:r>
            <a:r>
              <a:rPr lang="en-US" sz="2800" b="1" i="1" baseline="30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19 </a:t>
            </a:r>
            <a:r>
              <a:rPr lang="en-US" sz="2800" b="1" dirty="0" smtClean="0">
                <a:effectLst>
                  <a:outerShdw blurRad="38100" dist="38100" dir="2700000" algn="tl">
                    <a:srgbClr val="000000">
                      <a:alpha val="43137"/>
                    </a:srgbClr>
                  </a:outerShdw>
                </a:effectLst>
                <a:latin typeface="Arial" pitchFamily="34" charset="0"/>
                <a:cs typeface="Arial" pitchFamily="34" charset="0"/>
              </a:rPr>
              <a:t>Fools and blind! For which is greater, the gift or the altar that sanctifies the gift? </a:t>
            </a:r>
            <a:r>
              <a:rPr lang="en-US" sz="2800" b="1" i="1" baseline="30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20 </a:t>
            </a:r>
            <a:r>
              <a:rPr lang="en-US" sz="2800" b="1" dirty="0" smtClean="0">
                <a:effectLst>
                  <a:outerShdw blurRad="38100" dist="38100" dir="2700000" algn="tl">
                    <a:srgbClr val="000000">
                      <a:alpha val="43137"/>
                    </a:srgbClr>
                  </a:outerShdw>
                </a:effectLst>
                <a:latin typeface="Arial" pitchFamily="34" charset="0"/>
                <a:cs typeface="Arial" pitchFamily="34" charset="0"/>
              </a:rPr>
              <a:t>Therefore he who swears by the altar, swears by it and by all things on it. </a:t>
            </a:r>
            <a:r>
              <a:rPr lang="en-US" sz="2800" b="1" i="1" baseline="30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21 </a:t>
            </a:r>
            <a:r>
              <a:rPr lang="en-US" sz="2800" b="1" dirty="0" smtClean="0">
                <a:effectLst>
                  <a:outerShdw blurRad="38100" dist="38100" dir="2700000" algn="tl">
                    <a:srgbClr val="000000">
                      <a:alpha val="43137"/>
                    </a:srgbClr>
                  </a:outerShdw>
                </a:effectLst>
                <a:latin typeface="Arial" pitchFamily="34" charset="0"/>
                <a:cs typeface="Arial" pitchFamily="34" charset="0"/>
              </a:rPr>
              <a:t>He who swears by the temple, swears by it and by Him who dwells in it. </a:t>
            </a:r>
            <a:r>
              <a:rPr lang="en-US" sz="2800" b="1" i="1" baseline="30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22 </a:t>
            </a:r>
            <a:r>
              <a:rPr lang="en-US" sz="2800" b="1" dirty="0" smtClean="0">
                <a:effectLst>
                  <a:outerShdw blurRad="38100" dist="38100" dir="2700000" algn="tl">
                    <a:srgbClr val="000000">
                      <a:alpha val="43137"/>
                    </a:srgbClr>
                  </a:outerShdw>
                </a:effectLst>
                <a:latin typeface="Arial" pitchFamily="34" charset="0"/>
                <a:cs typeface="Arial" pitchFamily="34" charset="0"/>
              </a:rPr>
              <a:t>And he who swears by heaven, swears by the throne of God and by Him who sits on it.</a:t>
            </a:r>
            <a:endParaRPr lang="en-US"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1208101" y="0"/>
            <a:ext cx="672780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0000"/>
                </a:solidFill>
                <a:effectLst>
                  <a:outerShdw blurRad="50800" dist="39000" dir="5460000" algn="tl">
                    <a:srgbClr val="000000">
                      <a:alpha val="38000"/>
                    </a:srgbClr>
                  </a:outerShdw>
                </a:effectLst>
              </a:rPr>
              <a:t>Matthew 23:16-22</a:t>
            </a:r>
            <a:endParaRPr lang="en-US" sz="5400" b="1" cap="none" spc="60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480529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919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9" name="TextBox 8"/>
          <p:cNvSpPr txBox="1"/>
          <p:nvPr/>
        </p:nvSpPr>
        <p:spPr>
          <a:xfrm>
            <a:off x="1981200" y="4724400"/>
            <a:ext cx="7086600" cy="2031325"/>
          </a:xfrm>
          <a:prstGeom prst="rect">
            <a:avLst/>
          </a:prstGeom>
          <a:solidFill>
            <a:srgbClr val="FFFFFF">
              <a:alpha val="74902"/>
            </a:srgbClr>
          </a:solidFill>
          <a:effectLst>
            <a:softEdge rad="127000"/>
          </a:effectLst>
        </p:spPr>
        <p:txBody>
          <a:bodyPr wrap="square" rtlCol="0">
            <a:spAutoFit/>
          </a:bodyPr>
          <a:lstStyle/>
          <a:p>
            <a:pPr algn="ctr"/>
            <a:endParaRPr lang="en-US" b="1" dirty="0" smtClean="0">
              <a:effectLst>
                <a:outerShdw blurRad="38100" dist="38100" dir="2700000" algn="tl">
                  <a:srgbClr val="000000">
                    <a:alpha val="43137"/>
                  </a:srgbClr>
                </a:outerShdw>
              </a:effectLst>
            </a:endParaRPr>
          </a:p>
          <a:p>
            <a:pPr algn="ctr"/>
            <a:r>
              <a:rPr lang="en-US" b="1" dirty="0" smtClean="0">
                <a:effectLst>
                  <a:outerShdw blurRad="38100" dist="38100" dir="2700000" algn="tl">
                    <a:srgbClr val="000000">
                      <a:alpha val="43137"/>
                    </a:srgbClr>
                  </a:outerShdw>
                </a:effectLst>
              </a:rPr>
              <a:t>“</a:t>
            </a:r>
            <a:r>
              <a:rPr lang="en-US" b="1" u="sng" dirty="0" smtClean="0">
                <a:effectLst>
                  <a:outerShdw blurRad="38100" dist="38100" dir="2700000" algn="tl">
                    <a:srgbClr val="000000">
                      <a:alpha val="43137"/>
                    </a:srgbClr>
                  </a:outerShdw>
                </a:effectLst>
              </a:rPr>
              <a:t>Fools</a:t>
            </a:r>
            <a:r>
              <a:rPr lang="en-US" b="1" dirty="0" smtClean="0">
                <a:effectLst>
                  <a:outerShdw blurRad="38100" dist="38100" dir="2700000" algn="tl">
                    <a:srgbClr val="000000">
                      <a:alpha val="43137"/>
                    </a:srgbClr>
                  </a:outerShdw>
                </a:effectLst>
              </a:rPr>
              <a:t> and blind! For which is greater, the gold or the temple that sanctifies</a:t>
            </a:r>
            <a:r>
              <a:rPr lang="en-US" b="1" baseline="30000"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the gold?” (Matthew 23:17)</a:t>
            </a:r>
          </a:p>
          <a:p>
            <a:pPr algn="ctr"/>
            <a:endParaRPr lang="en-US" b="1" dirty="0" smtClean="0">
              <a:effectLst>
                <a:outerShdw blurRad="38100" dist="38100" dir="2700000" algn="tl">
                  <a:srgbClr val="000000">
                    <a:alpha val="43137"/>
                  </a:srgbClr>
                </a:outerShdw>
              </a:effectLst>
            </a:endParaRPr>
          </a:p>
          <a:p>
            <a:pPr algn="ctr"/>
            <a:r>
              <a:rPr lang="en-US" b="1" dirty="0" smtClean="0">
                <a:effectLst>
                  <a:outerShdw blurRad="38100" dist="38100" dir="2700000" algn="tl">
                    <a:srgbClr val="000000">
                      <a:alpha val="43137"/>
                    </a:srgbClr>
                  </a:outerShdw>
                </a:effectLst>
              </a:rPr>
              <a:t>“</a:t>
            </a:r>
            <a:r>
              <a:rPr lang="en-US" b="1" u="sng" dirty="0" smtClean="0">
                <a:effectLst>
                  <a:outerShdw blurRad="38100" dist="38100" dir="2700000" algn="tl">
                    <a:srgbClr val="000000">
                      <a:alpha val="43137"/>
                    </a:srgbClr>
                  </a:outerShdw>
                </a:effectLst>
              </a:rPr>
              <a:t>Fools</a:t>
            </a:r>
            <a:r>
              <a:rPr lang="en-US" b="1" dirty="0" smtClean="0">
                <a:effectLst>
                  <a:outerShdw blurRad="38100" dist="38100" dir="2700000" algn="tl">
                    <a:srgbClr val="000000">
                      <a:alpha val="43137"/>
                    </a:srgbClr>
                  </a:outerShdw>
                </a:effectLst>
              </a:rPr>
              <a:t> and blind! For which is greater, the gift or the altar that sanctifies the gift?” (Matthew 23:19)</a:t>
            </a:r>
          </a:p>
          <a:p>
            <a:pPr algn="ctr"/>
            <a:endParaRPr lang="en-US" b="1" dirty="0">
              <a:effectLst>
                <a:outerShdw blurRad="38100" dist="38100" dir="2700000" algn="tl">
                  <a:srgbClr val="000000">
                    <a:alpha val="43137"/>
                  </a:srgbClr>
                </a:outerShdw>
              </a:effectLst>
            </a:endParaRPr>
          </a:p>
        </p:txBody>
      </p:sp>
      <p:sp>
        <p:nvSpPr>
          <p:cNvPr id="2" name="Rectangle 1"/>
          <p:cNvSpPr/>
          <p:nvPr/>
        </p:nvSpPr>
        <p:spPr>
          <a:xfrm>
            <a:off x="1249327" y="0"/>
            <a:ext cx="6645345" cy="923330"/>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urlz MT" pitchFamily="82" charset="0"/>
              </a:rPr>
              <a:t>Jesus Knew Some Fools</a:t>
            </a:r>
            <a:endParaRPr lang="en-US" sz="5400" b="1" cap="none" spc="50" dirty="0">
              <a:ln w="13500">
                <a:solidFill>
                  <a:schemeClr val="accent1">
                    <a:shade val="2500"/>
                    <a:alpha val="6500"/>
                  </a:schemeClr>
                </a:solidFill>
                <a:prstDash val="solid"/>
              </a:ln>
              <a:solidFill>
                <a:schemeClr val="accent1">
                  <a:tint val="3000"/>
                  <a:alpha val="95000"/>
                </a:schemeClr>
              </a:solidFill>
              <a:effectLst>
                <a:outerShdw blurRad="38100" dist="38100" dir="2700000" algn="tl">
                  <a:srgbClr val="000000">
                    <a:alpha val="43137"/>
                  </a:srgbClr>
                </a:outerShdw>
              </a:effectLst>
              <a:latin typeface="Curlz MT" pitchFamily="82" charset="0"/>
            </a:endParaRPr>
          </a:p>
        </p:txBody>
      </p:sp>
    </p:spTree>
    <p:extLst>
      <p:ext uri="{BB962C8B-B14F-4D97-AF65-F5344CB8AC3E}">
        <p14:creationId xmlns:p14="http://schemas.microsoft.com/office/powerpoint/2010/main" val="140075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up)">
                                      <p:cBhvr>
                                        <p:cTn id="7" dur="2000"/>
                                        <p:tgtEl>
                                          <p:spTgt spid="9">
                                            <p:bg/>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up)">
                                      <p:cBhvr>
                                        <p:cTn id="11" dur="2000"/>
                                        <p:tgtEl>
                                          <p:spTgt spid="9">
                                            <p:txEl>
                                              <p:pRg st="1" end="1"/>
                                            </p:txEl>
                                          </p:spTgt>
                                        </p:tgtEl>
                                      </p:cBhvr>
                                    </p:animEffect>
                                  </p:childTnLst>
                                </p:cTn>
                              </p:par>
                            </p:childTnLst>
                          </p:cTn>
                        </p:par>
                        <p:par>
                          <p:cTn id="12" fill="hold">
                            <p:stCondLst>
                              <p:cond delay="4000"/>
                            </p:stCondLst>
                            <p:childTnLst>
                              <p:par>
                                <p:cTn id="13" presetID="22" presetClass="entr" presetSubtype="1" fill="hold" grpId="0" nodeType="afterEffect">
                                  <p:stCondLst>
                                    <p:cond delay="200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wipe(up)">
                                      <p:cBhvr>
                                        <p:cTn id="15"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1981200" y="4724400"/>
            <a:ext cx="7086600" cy="1754326"/>
          </a:xfrm>
          <a:prstGeom prst="rect">
            <a:avLst/>
          </a:prstGeom>
          <a:solidFill>
            <a:srgbClr val="FFFFFF">
              <a:alpha val="74902"/>
            </a:srgbClr>
          </a:solidFill>
          <a:effectLst>
            <a:softEdge rad="127000"/>
          </a:effectLst>
        </p:spPr>
        <p:txBody>
          <a:bodyPr wrap="square" rtlCol="0">
            <a:spAutoFit/>
          </a:bodyPr>
          <a:lstStyle/>
          <a:p>
            <a:pPr algn="ctr"/>
            <a:endParaRPr lang="en-US" b="1" dirty="0" smtClean="0">
              <a:effectLst>
                <a:outerShdw blurRad="38100" dist="38100" dir="2700000" algn="tl">
                  <a:srgbClr val="000000">
                    <a:alpha val="43137"/>
                  </a:srgbClr>
                </a:outerShdw>
              </a:effectLst>
            </a:endParaRPr>
          </a:p>
          <a:p>
            <a:pPr algn="ctr"/>
            <a:r>
              <a:rPr lang="en-US" b="1" dirty="0" smtClean="0">
                <a:effectLst>
                  <a:outerShdw blurRad="38100" dist="38100" dir="2700000" algn="tl">
                    <a:srgbClr val="000000">
                      <a:alpha val="43137"/>
                    </a:srgbClr>
                  </a:outerShdw>
                </a:effectLst>
              </a:rPr>
              <a:t>“Now five of them were wise, and five were </a:t>
            </a:r>
            <a:r>
              <a:rPr lang="en-US" b="1" u="sng" dirty="0" smtClean="0">
                <a:effectLst>
                  <a:outerShdw blurRad="38100" dist="38100" dir="2700000" algn="tl">
                    <a:srgbClr val="000000">
                      <a:alpha val="43137"/>
                    </a:srgbClr>
                  </a:outerShdw>
                </a:effectLst>
              </a:rPr>
              <a:t>foolish</a:t>
            </a:r>
            <a:r>
              <a:rPr lang="en-US" b="1" dirty="0" smtClean="0">
                <a:effectLst>
                  <a:outerShdw blurRad="38100" dist="38100" dir="2700000" algn="tl">
                    <a:srgbClr val="000000">
                      <a:alpha val="43137"/>
                    </a:srgbClr>
                  </a:outerShdw>
                </a:effectLst>
              </a:rPr>
              <a:t>. Those who were </a:t>
            </a:r>
            <a:r>
              <a:rPr lang="en-US" b="1" u="sng" dirty="0" smtClean="0">
                <a:effectLst>
                  <a:outerShdw blurRad="38100" dist="38100" dir="2700000" algn="tl">
                    <a:srgbClr val="000000">
                      <a:alpha val="43137"/>
                    </a:srgbClr>
                  </a:outerShdw>
                </a:effectLst>
              </a:rPr>
              <a:t>foolish</a:t>
            </a:r>
            <a:r>
              <a:rPr lang="en-US" b="1" dirty="0" smtClean="0">
                <a:effectLst>
                  <a:outerShdw blurRad="38100" dist="38100" dir="2700000" algn="tl">
                    <a:srgbClr val="000000">
                      <a:alpha val="43137"/>
                    </a:srgbClr>
                  </a:outerShdw>
                </a:effectLst>
              </a:rPr>
              <a:t> took their lamps and took no oil with them, but the wise took oil in their vessels with their lamps. But while the bridegroom was delayed, they all slumbered and slept.” (Matthew 25:2-5)</a:t>
            </a:r>
          </a:p>
          <a:p>
            <a:pPr algn="ctr"/>
            <a:endParaRPr lang="en-US" b="1" dirty="0">
              <a:effectLst>
                <a:outerShdw blurRad="38100" dist="38100" dir="2700000" algn="tl">
                  <a:srgbClr val="000000">
                    <a:alpha val="43137"/>
                  </a:srgbClr>
                </a:outerShdw>
              </a:effectLst>
            </a:endParaRPr>
          </a:p>
        </p:txBody>
      </p:sp>
      <p:sp>
        <p:nvSpPr>
          <p:cNvPr id="2" name="Rectangle 1"/>
          <p:cNvSpPr/>
          <p:nvPr/>
        </p:nvSpPr>
        <p:spPr>
          <a:xfrm>
            <a:off x="1249327" y="0"/>
            <a:ext cx="6645345" cy="923330"/>
          </a:xfrm>
          <a:prstGeom prst="rect">
            <a:avLst/>
          </a:prstGeom>
          <a:noFill/>
        </p:spPr>
        <p:txBody>
          <a:bodyPr wrap="none" lIns="91440" tIns="45720" rIns="91440" bIns="45720">
            <a:spAutoFit/>
          </a:bodyPr>
          <a:lstStyle/>
          <a:p>
            <a:pPr algn="ctr"/>
            <a:r>
              <a:rPr lang="en-US" sz="5400" b="1" cap="none" spc="50" dirty="0" smtClean="0">
                <a:ln w="76200">
                  <a:solidFill>
                    <a:schemeClr val="tx1">
                      <a:lumMod val="95000"/>
                      <a:lumOff val="5000"/>
                      <a:alpha val="6500"/>
                    </a:schemeClr>
                  </a:solidFill>
                  <a:prstDash val="solid"/>
                </a:ln>
                <a:solidFill>
                  <a:schemeClr val="bg1">
                    <a:alpha val="95000"/>
                  </a:schemeClr>
                </a:solidFill>
                <a:effectLst>
                  <a:glow rad="101600">
                    <a:schemeClr val="accent6">
                      <a:satMod val="175000"/>
                      <a:alpha val="40000"/>
                    </a:schemeClr>
                  </a:glow>
                  <a:outerShdw blurRad="38100" dist="38100" dir="2700000" algn="tl">
                    <a:srgbClr val="000000">
                      <a:alpha val="43137"/>
                    </a:srgbClr>
                  </a:outerShdw>
                </a:effectLst>
                <a:latin typeface="Curlz MT" pitchFamily="82" charset="0"/>
              </a:rPr>
              <a:t>Jesus Knew Some Fools</a:t>
            </a:r>
            <a:endParaRPr lang="en-US" sz="5400" b="1" cap="none" spc="50" dirty="0">
              <a:ln w="76200">
                <a:solidFill>
                  <a:schemeClr val="tx1">
                    <a:lumMod val="95000"/>
                    <a:lumOff val="5000"/>
                    <a:alpha val="6500"/>
                  </a:schemeClr>
                </a:solidFill>
                <a:prstDash val="solid"/>
              </a:ln>
              <a:solidFill>
                <a:schemeClr val="bg1">
                  <a:alpha val="95000"/>
                </a:schemeClr>
              </a:solidFill>
              <a:effectLst>
                <a:glow rad="101600">
                  <a:schemeClr val="accent6">
                    <a:satMod val="175000"/>
                    <a:alpha val="40000"/>
                  </a:schemeClr>
                </a:glow>
                <a:outerShdw blurRad="38100" dist="38100" dir="2700000" algn="tl">
                  <a:srgbClr val="000000">
                    <a:alpha val="43137"/>
                  </a:srgbClr>
                </a:outerShdw>
              </a:effectLst>
              <a:latin typeface="Curlz MT" pitchFamily="82" charset="0"/>
            </a:endParaRPr>
          </a:p>
        </p:txBody>
      </p:sp>
    </p:spTree>
    <p:extLst>
      <p:ext uri="{BB962C8B-B14F-4D97-AF65-F5344CB8AC3E}">
        <p14:creationId xmlns:p14="http://schemas.microsoft.com/office/powerpoint/2010/main" val="14608372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up)">
                                      <p:cBhvr>
                                        <p:cTn id="7" dur="2000"/>
                                        <p:tgtEl>
                                          <p:spTgt spid="9">
                                            <p:bg/>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up)">
                                      <p:cBhvr>
                                        <p:cTn id="11"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TextBox 8"/>
          <p:cNvSpPr txBox="1"/>
          <p:nvPr/>
        </p:nvSpPr>
        <p:spPr>
          <a:xfrm>
            <a:off x="1981200" y="4724400"/>
            <a:ext cx="7086600" cy="2031325"/>
          </a:xfrm>
          <a:prstGeom prst="rect">
            <a:avLst/>
          </a:prstGeom>
          <a:solidFill>
            <a:srgbClr val="FFFFFF">
              <a:alpha val="74902"/>
            </a:srgbClr>
          </a:solidFill>
          <a:effectLst>
            <a:softEdge rad="127000"/>
          </a:effectLst>
        </p:spPr>
        <p:txBody>
          <a:bodyPr wrap="square" rtlCol="0">
            <a:spAutoFit/>
          </a:bodyPr>
          <a:lstStyle/>
          <a:p>
            <a:pPr algn="ctr"/>
            <a:endParaRPr lang="en-US" b="1" dirty="0" smtClean="0">
              <a:effectLst>
                <a:outerShdw blurRad="38100" dist="38100" dir="2700000" algn="tl">
                  <a:srgbClr val="000000">
                    <a:alpha val="43137"/>
                  </a:srgbClr>
                </a:outerShdw>
              </a:effectLst>
            </a:endParaRPr>
          </a:p>
          <a:p>
            <a:pPr algn="ctr"/>
            <a:r>
              <a:rPr lang="en-US" b="1" dirty="0" smtClean="0">
                <a:effectLst>
                  <a:outerShdw blurRad="38100" dist="38100" dir="2700000" algn="tl">
                    <a:srgbClr val="000000">
                      <a:alpha val="43137"/>
                    </a:srgbClr>
                  </a:outerShdw>
                </a:effectLst>
              </a:rPr>
              <a:t>“Then He said to them, O </a:t>
            </a:r>
            <a:r>
              <a:rPr lang="en-US" b="1" u="sng" dirty="0" smtClean="0">
                <a:effectLst>
                  <a:outerShdw blurRad="38100" dist="38100" dir="2700000" algn="tl">
                    <a:srgbClr val="000000">
                      <a:alpha val="43137"/>
                    </a:srgbClr>
                  </a:outerShdw>
                </a:effectLst>
              </a:rPr>
              <a:t>foolish ones</a:t>
            </a:r>
            <a:r>
              <a:rPr lang="en-US" b="1" dirty="0" smtClean="0">
                <a:effectLst>
                  <a:outerShdw blurRad="38100" dist="38100" dir="2700000" algn="tl">
                    <a:srgbClr val="000000">
                      <a:alpha val="43137"/>
                    </a:srgbClr>
                  </a:outerShdw>
                </a:effectLst>
              </a:rPr>
              <a:t>, and slow of heart to believe in all that the prophets have spoken! Ought not the Christ to have suffered these things and to enter into His glory? And beginning at Moses and all the Prophets, He expounded to them in all the Scriptures the things concerning Himself.” (Luke 24:25-27)</a:t>
            </a:r>
          </a:p>
          <a:p>
            <a:pPr algn="ctr"/>
            <a:endParaRPr lang="en-US" b="1" dirty="0">
              <a:effectLst>
                <a:outerShdw blurRad="38100" dist="38100" dir="2700000" algn="tl">
                  <a:srgbClr val="000000">
                    <a:alpha val="43137"/>
                  </a:srgbClr>
                </a:outerShdw>
              </a:effectLst>
            </a:endParaRPr>
          </a:p>
        </p:txBody>
      </p:sp>
      <p:sp>
        <p:nvSpPr>
          <p:cNvPr id="2" name="Rectangle 1"/>
          <p:cNvSpPr/>
          <p:nvPr/>
        </p:nvSpPr>
        <p:spPr>
          <a:xfrm>
            <a:off x="1249327" y="0"/>
            <a:ext cx="6645345" cy="923330"/>
          </a:xfrm>
          <a:prstGeom prst="rect">
            <a:avLst/>
          </a:prstGeom>
          <a:noFill/>
        </p:spPr>
        <p:txBody>
          <a:bodyPr wrap="none" lIns="91440" tIns="45720" rIns="91440" bIns="45720">
            <a:spAutoFit/>
          </a:bodyPr>
          <a:lstStyle/>
          <a:p>
            <a:pPr algn="ctr"/>
            <a:r>
              <a:rPr lang="en-US" sz="5400" b="1" cap="none" spc="50" dirty="0" smtClean="0">
                <a:ln w="13500">
                  <a:solidFill>
                    <a:schemeClr val="tx1">
                      <a:lumMod val="95000"/>
                      <a:lumOff val="5000"/>
                      <a:alpha val="6500"/>
                    </a:schemeClr>
                  </a:solidFill>
                  <a:prstDash val="solid"/>
                </a:ln>
                <a:solidFill>
                  <a:schemeClr val="accent1">
                    <a:tint val="3000"/>
                    <a:alpha val="95000"/>
                  </a:schemeClr>
                </a:solidFill>
                <a:effectLst>
                  <a:glow rad="101600">
                    <a:schemeClr val="accent2">
                      <a:satMod val="175000"/>
                      <a:alpha val="40000"/>
                    </a:schemeClr>
                  </a:glow>
                  <a:outerShdw blurRad="38100" dist="38100" dir="2700000" algn="tl">
                    <a:srgbClr val="000000">
                      <a:alpha val="43137"/>
                    </a:srgbClr>
                  </a:outerShdw>
                </a:effectLst>
                <a:latin typeface="Curlz MT" pitchFamily="82" charset="0"/>
              </a:rPr>
              <a:t>Jesus Knew Some Fools</a:t>
            </a:r>
            <a:endParaRPr lang="en-US" sz="5400" b="1" cap="none" spc="50" dirty="0">
              <a:ln w="13500">
                <a:solidFill>
                  <a:schemeClr val="tx1">
                    <a:lumMod val="95000"/>
                    <a:lumOff val="5000"/>
                    <a:alpha val="6500"/>
                  </a:schemeClr>
                </a:solidFill>
                <a:prstDash val="solid"/>
              </a:ln>
              <a:solidFill>
                <a:schemeClr val="accent1">
                  <a:tint val="3000"/>
                  <a:alpha val="95000"/>
                </a:schemeClr>
              </a:solidFill>
              <a:effectLst>
                <a:glow rad="101600">
                  <a:schemeClr val="accent2">
                    <a:satMod val="175000"/>
                    <a:alpha val="40000"/>
                  </a:schemeClr>
                </a:glow>
                <a:outerShdw blurRad="38100" dist="38100" dir="2700000" algn="tl">
                  <a:srgbClr val="000000">
                    <a:alpha val="43137"/>
                  </a:srgbClr>
                </a:outerShdw>
              </a:effectLst>
              <a:latin typeface="Curlz MT" pitchFamily="82" charset="0"/>
            </a:endParaRPr>
          </a:p>
        </p:txBody>
      </p:sp>
    </p:spTree>
    <p:extLst>
      <p:ext uri="{BB962C8B-B14F-4D97-AF65-F5344CB8AC3E}">
        <p14:creationId xmlns:p14="http://schemas.microsoft.com/office/powerpoint/2010/main" val="24662433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up)">
                                      <p:cBhvr>
                                        <p:cTn id="7" dur="2000"/>
                                        <p:tgtEl>
                                          <p:spTgt spid="9">
                                            <p:bg/>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up)">
                                      <p:cBhvr>
                                        <p:cTn id="11"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981200" y="4724400"/>
            <a:ext cx="7086600" cy="1754326"/>
          </a:xfrm>
          <a:prstGeom prst="rect">
            <a:avLst/>
          </a:prstGeom>
          <a:solidFill>
            <a:srgbClr val="FFFFFF">
              <a:alpha val="74902"/>
            </a:srgbClr>
          </a:solidFill>
          <a:effectLst>
            <a:softEdge rad="127000"/>
          </a:effectLst>
        </p:spPr>
        <p:txBody>
          <a:bodyPr wrap="square" rtlCol="0">
            <a:spAutoFit/>
          </a:bodyPr>
          <a:lstStyle/>
          <a:p>
            <a:pPr algn="ctr"/>
            <a:endParaRPr lang="en-US" b="1" dirty="0" smtClean="0">
              <a:effectLst>
                <a:outerShdw blurRad="38100" dist="38100" dir="2700000" algn="tl">
                  <a:srgbClr val="000000">
                    <a:alpha val="43137"/>
                  </a:srgbClr>
                </a:outerShdw>
              </a:effectLst>
            </a:endParaRPr>
          </a:p>
          <a:p>
            <a:pPr algn="ctr"/>
            <a:r>
              <a:rPr lang="en-US" b="1" dirty="0" smtClean="0">
                <a:effectLst>
                  <a:outerShdw blurRad="38100" dist="38100" dir="2700000" algn="tl">
                    <a:srgbClr val="000000">
                      <a:alpha val="43137"/>
                    </a:srgbClr>
                  </a:outerShdw>
                </a:effectLst>
              </a:rPr>
              <a:t>“But everyone who hears these sayings of Mine, and does not do them, will be like a </a:t>
            </a:r>
            <a:r>
              <a:rPr lang="en-US" b="1" u="sng" dirty="0" smtClean="0">
                <a:effectLst>
                  <a:outerShdw blurRad="38100" dist="38100" dir="2700000" algn="tl">
                    <a:srgbClr val="000000">
                      <a:alpha val="43137"/>
                    </a:srgbClr>
                  </a:outerShdw>
                </a:effectLst>
              </a:rPr>
              <a:t>foolish man </a:t>
            </a:r>
            <a:r>
              <a:rPr lang="en-US" b="1" dirty="0" smtClean="0">
                <a:effectLst>
                  <a:outerShdw blurRad="38100" dist="38100" dir="2700000" algn="tl">
                    <a:srgbClr val="000000">
                      <a:alpha val="43137"/>
                    </a:srgbClr>
                  </a:outerShdw>
                </a:effectLst>
              </a:rPr>
              <a:t>who built his house on the sand: and the rain descended, the floods came, and the winds blew and beat on that house; and it fell. And great was its fall.” (Matthew 7:26-27)</a:t>
            </a:r>
          </a:p>
          <a:p>
            <a:pPr algn="ctr"/>
            <a:endParaRPr lang="en-US" b="1" dirty="0">
              <a:effectLst>
                <a:outerShdw blurRad="38100" dist="38100" dir="2700000" algn="tl">
                  <a:srgbClr val="000000">
                    <a:alpha val="43137"/>
                  </a:srgbClr>
                </a:outerShdw>
              </a:effectLst>
            </a:endParaRPr>
          </a:p>
        </p:txBody>
      </p:sp>
      <p:sp>
        <p:nvSpPr>
          <p:cNvPr id="2" name="Rectangle 1"/>
          <p:cNvSpPr/>
          <p:nvPr/>
        </p:nvSpPr>
        <p:spPr>
          <a:xfrm>
            <a:off x="1249327" y="0"/>
            <a:ext cx="6645345" cy="923330"/>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glow rad="228600">
                    <a:schemeClr val="accent1">
                      <a:satMod val="175000"/>
                      <a:alpha val="40000"/>
                    </a:schemeClr>
                  </a:glow>
                  <a:outerShdw blurRad="38100" dist="38100" dir="2700000" algn="tl">
                    <a:srgbClr val="000000">
                      <a:alpha val="43137"/>
                    </a:srgbClr>
                  </a:outerShdw>
                </a:effectLst>
                <a:latin typeface="Curlz MT" pitchFamily="82" charset="0"/>
              </a:rPr>
              <a:t>Jesus Knew Some Fools</a:t>
            </a:r>
            <a:endParaRPr lang="en-US" sz="5400" b="1" cap="none" spc="50" dirty="0">
              <a:ln w="13500">
                <a:solidFill>
                  <a:schemeClr val="accent1">
                    <a:shade val="2500"/>
                    <a:alpha val="6500"/>
                  </a:schemeClr>
                </a:solidFill>
                <a:prstDash val="solid"/>
              </a:ln>
              <a:solidFill>
                <a:schemeClr val="accent1">
                  <a:tint val="3000"/>
                  <a:alpha val="95000"/>
                </a:schemeClr>
              </a:solidFill>
              <a:effectLst>
                <a:glow rad="228600">
                  <a:schemeClr val="accent1">
                    <a:satMod val="175000"/>
                    <a:alpha val="40000"/>
                  </a:schemeClr>
                </a:glow>
                <a:outerShdw blurRad="38100" dist="38100" dir="2700000" algn="tl">
                  <a:srgbClr val="000000">
                    <a:alpha val="43137"/>
                  </a:srgbClr>
                </a:outerShdw>
              </a:effectLst>
              <a:latin typeface="Curlz MT" pitchFamily="82" charset="0"/>
            </a:endParaRPr>
          </a:p>
        </p:txBody>
      </p:sp>
    </p:spTree>
    <p:extLst>
      <p:ext uri="{BB962C8B-B14F-4D97-AF65-F5344CB8AC3E}">
        <p14:creationId xmlns:p14="http://schemas.microsoft.com/office/powerpoint/2010/main" val="2410983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wipe(up)">
                                      <p:cBhvr>
                                        <p:cTn id="7" dur="2000"/>
                                        <p:tgtEl>
                                          <p:spTgt spid="9">
                                            <p:bg/>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up)">
                                      <p:cBhvr>
                                        <p:cTn id="11"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2" name="Rectangle 1"/>
          <p:cNvSpPr/>
          <p:nvPr/>
        </p:nvSpPr>
        <p:spPr>
          <a:xfrm>
            <a:off x="625895" y="0"/>
            <a:ext cx="7892225" cy="923330"/>
          </a:xfrm>
          <a:prstGeom prst="rect">
            <a:avLst/>
          </a:prstGeom>
          <a:noFill/>
        </p:spPr>
        <p:txBody>
          <a:bodyPr wrap="none" lIns="91440" tIns="45720" rIns="91440" bIns="45720">
            <a:spAutoFit/>
          </a:bodyPr>
          <a:lstStyle/>
          <a:p>
            <a:pPr algn="ctr"/>
            <a:r>
              <a:rPr lang="en-US" sz="5400" b="1" cap="none" spc="50" dirty="0" smtClean="0">
                <a:ln w="13500">
                  <a:solidFill>
                    <a:srgbClr val="FF0000">
                      <a:alpha val="6500"/>
                    </a:srgbClr>
                  </a:solidFill>
                  <a:prstDash val="solid"/>
                </a:ln>
                <a:solidFill>
                  <a:schemeClr val="accent1">
                    <a:tint val="3000"/>
                    <a:alpha val="95000"/>
                  </a:schemeClr>
                </a:solidFill>
                <a:effectLst>
                  <a:glow rad="228600">
                    <a:schemeClr val="accent1">
                      <a:satMod val="175000"/>
                      <a:alpha val="40000"/>
                    </a:schemeClr>
                  </a:glow>
                  <a:outerShdw blurRad="38100" dist="38100" dir="2700000" algn="tl">
                    <a:srgbClr val="000000">
                      <a:alpha val="43137"/>
                    </a:srgbClr>
                  </a:outerShdw>
                </a:effectLst>
                <a:latin typeface="Curlz MT" pitchFamily="82" charset="0"/>
              </a:rPr>
              <a:t>Some </a:t>
            </a:r>
            <a:r>
              <a:rPr lang="en-US" sz="5400" b="1" cap="none" spc="50" dirty="0" smtClean="0">
                <a:ln w="13500">
                  <a:solidFill>
                    <a:srgbClr val="FF0000">
                      <a:alpha val="6500"/>
                    </a:srgbClr>
                  </a:solidFill>
                  <a:prstDash val="solid"/>
                </a:ln>
                <a:solidFill>
                  <a:schemeClr val="accent1">
                    <a:tint val="3000"/>
                    <a:alpha val="95000"/>
                  </a:schemeClr>
                </a:solidFill>
                <a:effectLst>
                  <a:glow rad="228600">
                    <a:schemeClr val="tx1">
                      <a:alpha val="40000"/>
                    </a:schemeClr>
                  </a:glow>
                  <a:outerShdw blurRad="38100" dist="38100" dir="2700000" algn="tl">
                    <a:srgbClr val="000000">
                      <a:alpha val="43137"/>
                    </a:srgbClr>
                  </a:outerShdw>
                </a:effectLst>
                <a:latin typeface="Curlz MT" pitchFamily="82" charset="0"/>
              </a:rPr>
              <a:t>Very Foolish </a:t>
            </a:r>
            <a:r>
              <a:rPr lang="en-US" sz="5400" b="1" cap="none" spc="50" dirty="0" smtClean="0">
                <a:ln w="13500">
                  <a:solidFill>
                    <a:srgbClr val="FF0000">
                      <a:alpha val="6500"/>
                    </a:srgbClr>
                  </a:solidFill>
                  <a:prstDash val="solid"/>
                </a:ln>
                <a:solidFill>
                  <a:schemeClr val="accent1">
                    <a:tint val="3000"/>
                    <a:alpha val="95000"/>
                  </a:schemeClr>
                </a:solidFill>
                <a:effectLst>
                  <a:glow rad="228600">
                    <a:schemeClr val="accent2">
                      <a:satMod val="175000"/>
                      <a:alpha val="40000"/>
                    </a:schemeClr>
                  </a:glow>
                  <a:outerShdw blurRad="38100" dist="38100" dir="2700000" algn="tl">
                    <a:srgbClr val="000000">
                      <a:alpha val="43137"/>
                    </a:srgbClr>
                  </a:outerShdw>
                </a:effectLst>
                <a:latin typeface="Curlz MT" pitchFamily="82" charset="0"/>
              </a:rPr>
              <a:t>Decisions</a:t>
            </a:r>
            <a:endParaRPr lang="en-US" sz="5400" b="1" cap="none" spc="50" dirty="0">
              <a:ln w="13500">
                <a:solidFill>
                  <a:srgbClr val="FF0000">
                    <a:alpha val="6500"/>
                  </a:srgbClr>
                </a:solidFill>
                <a:prstDash val="solid"/>
              </a:ln>
              <a:solidFill>
                <a:schemeClr val="accent1">
                  <a:tint val="3000"/>
                  <a:alpha val="95000"/>
                </a:schemeClr>
              </a:solidFill>
              <a:effectLst>
                <a:glow rad="228600">
                  <a:schemeClr val="accent2">
                    <a:satMod val="175000"/>
                    <a:alpha val="40000"/>
                  </a:schemeClr>
                </a:glow>
                <a:outerShdw blurRad="38100" dist="38100" dir="2700000" algn="tl">
                  <a:srgbClr val="000000">
                    <a:alpha val="43137"/>
                  </a:srgbClr>
                </a:outerShdw>
              </a:effectLst>
              <a:latin typeface="Curlz MT" pitchFamily="8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024" t="11203" r="4632" b="3219"/>
          <a:stretch/>
        </p:blipFill>
        <p:spPr>
          <a:xfrm>
            <a:off x="152400" y="1059621"/>
            <a:ext cx="4263483" cy="299967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4300677"/>
            <a:ext cx="2591059" cy="240680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5724" y="1059621"/>
            <a:ext cx="4203958" cy="298481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3657" t="8512" b="4029"/>
          <a:stretch/>
        </p:blipFill>
        <p:spPr>
          <a:xfrm>
            <a:off x="6443970" y="4300678"/>
            <a:ext cx="2571289" cy="2406804"/>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t="8824"/>
          <a:stretch/>
        </p:blipFill>
        <p:spPr>
          <a:xfrm>
            <a:off x="152400" y="4326673"/>
            <a:ext cx="3333750" cy="2388243"/>
          </a:xfrm>
          <a:prstGeom prst="rect">
            <a:avLst/>
          </a:prstGeom>
        </p:spPr>
      </p:pic>
    </p:spTree>
    <p:extLst>
      <p:ext uri="{BB962C8B-B14F-4D97-AF65-F5344CB8AC3E}">
        <p14:creationId xmlns:p14="http://schemas.microsoft.com/office/powerpoint/2010/main" val="3734897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out)">
                                      <p:cBhvr>
                                        <p:cTn id="11" dur="2000"/>
                                        <p:tgtEl>
                                          <p:spTgt spid="5"/>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out)">
                                      <p:cBhvr>
                                        <p:cTn id="19" dur="2000"/>
                                        <p:tgtEl>
                                          <p:spTgt spid="4"/>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751" y="1066800"/>
            <a:ext cx="7110498" cy="5791200"/>
          </a:xfrm>
          <a:prstGeom prst="rect">
            <a:avLst/>
          </a:prstGeom>
        </p:spPr>
      </p:pic>
      <p:sp>
        <p:nvSpPr>
          <p:cNvPr id="4" name="Rectangle 3"/>
          <p:cNvSpPr/>
          <p:nvPr/>
        </p:nvSpPr>
        <p:spPr>
          <a:xfrm>
            <a:off x="3289458" y="6172200"/>
            <a:ext cx="1143000" cy="567345"/>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361680" y="6248400"/>
            <a:ext cx="1124720" cy="491144"/>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0" y="6324600"/>
            <a:ext cx="1066800" cy="414945"/>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166534" y="-109448"/>
            <a:ext cx="4810932" cy="186204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11500" b="1" cap="none" spc="600" dirty="0" smtClean="0">
                <a:ln w="57150">
                  <a:solidFill>
                    <a:srgbClr val="F6EF62"/>
                  </a:solidFill>
                  <a:prstDash val="solid"/>
                </a:ln>
                <a:solidFill>
                  <a:srgbClr val="5A01A2"/>
                </a:solidFill>
                <a:effectLst>
                  <a:outerShdw blurRad="88000" dist="50800" dir="5040000" algn="tl">
                    <a:schemeClr val="accent4">
                      <a:tint val="80000"/>
                      <a:satMod val="250000"/>
                      <a:alpha val="45000"/>
                    </a:schemeClr>
                  </a:outerShdw>
                </a:effectLst>
                <a:latin typeface="Snap ITC" pitchFamily="82" charset="0"/>
              </a:rPr>
              <a:t>Bible</a:t>
            </a:r>
            <a:endParaRPr lang="en-US" sz="11500" b="1" cap="none" spc="600" dirty="0">
              <a:ln w="57150">
                <a:solidFill>
                  <a:srgbClr val="F6EF62"/>
                </a:solidFill>
                <a:prstDash val="solid"/>
              </a:ln>
              <a:solidFill>
                <a:srgbClr val="5A01A2"/>
              </a:solidFill>
              <a:effectLst>
                <a:outerShdw blurRad="88000" dist="50800" dir="5040000" algn="tl">
                  <a:schemeClr val="accent4">
                    <a:tint val="80000"/>
                    <a:satMod val="250000"/>
                    <a:alpha val="45000"/>
                  </a:schemeClr>
                </a:outerShdw>
              </a:effectLst>
              <a:latin typeface="Snap ITC" pitchFamily="82" charset="0"/>
            </a:endParaRPr>
          </a:p>
        </p:txBody>
      </p:sp>
    </p:spTree>
    <p:extLst>
      <p:ext uri="{BB962C8B-B14F-4D97-AF65-F5344CB8AC3E}">
        <p14:creationId xmlns:p14="http://schemas.microsoft.com/office/powerpoint/2010/main" val="12604054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728</Words>
  <Application>Microsoft Office PowerPoint</Application>
  <PresentationFormat>On-screen Show (4:3)</PresentationFormat>
  <Paragraphs>31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Snap ITC</vt:lpstr>
      <vt:lpstr>Monotype Corsiva</vt:lpstr>
      <vt:lpstr>Curlz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Deacons Room</cp:lastModifiedBy>
  <cp:revision>14</cp:revision>
  <dcterms:created xsi:type="dcterms:W3CDTF">2013-03-07T17:19:37Z</dcterms:created>
  <dcterms:modified xsi:type="dcterms:W3CDTF">2013-03-10T20:52:06Z</dcterms:modified>
</cp:coreProperties>
</file>