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3" r:id="rId6"/>
    <p:sldId id="260" r:id="rId7"/>
    <p:sldId id="261" r:id="rId8"/>
    <p:sldId id="262" r:id="rId9"/>
    <p:sldId id="264" r:id="rId10"/>
    <p:sldId id="265" r:id="rId11"/>
  </p:sldIdLst>
  <p:sldSz cx="9144000" cy="6858000" type="screen4x3"/>
  <p:notesSz cx="6858000" cy="9144000"/>
  <p:embeddedFontLst>
    <p:embeddedFont>
      <p:font typeface="Baskerville Old Face" panose="02020602080505020303" pitchFamily="18" charset="0"/>
      <p:regular r:id="rId13"/>
    </p:embeddedFont>
    <p:embeddedFont>
      <p:font typeface="Monotype Corsiva" panose="03010101010201010101" pitchFamily="66" charset="0"/>
      <p:italic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66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D28896-91D7-4FAE-821F-197CBA325455}" type="datetimeFigureOut">
              <a:rPr lang="en-US" smtClean="0"/>
              <a:t>12/29/2013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B356F-6577-4BE2-8C79-F2EFD59AA3A9}" type="slidenum">
              <a:rPr lang="en-US" smtClean="0"/>
              <a:t>‹#›</a:t>
            </a:fld>
            <a:endParaRPr lang="en-US"/>
          </a:p>
        </p:txBody>
      </p:sp>
    </p:spTree>
    <p:extLst>
      <p:ext uri="{BB962C8B-B14F-4D97-AF65-F5344CB8AC3E}">
        <p14:creationId xmlns:p14="http://schemas.microsoft.com/office/powerpoint/2010/main" val="371897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DB356F-6577-4BE2-8C79-F2EFD59AA3A9}" type="slidenum">
              <a:rPr lang="en-US" smtClean="0"/>
              <a:t>1</a:t>
            </a:fld>
            <a:endParaRPr lang="en-US"/>
          </a:p>
        </p:txBody>
      </p:sp>
    </p:spTree>
    <p:extLst>
      <p:ext uri="{BB962C8B-B14F-4D97-AF65-F5344CB8AC3E}">
        <p14:creationId xmlns:p14="http://schemas.microsoft.com/office/powerpoint/2010/main" val="3249007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DB356F-6577-4BE2-8C79-F2EFD59AA3A9}" type="slidenum">
              <a:rPr lang="en-US" smtClean="0"/>
              <a:t>10</a:t>
            </a:fld>
            <a:endParaRPr lang="en-US"/>
          </a:p>
        </p:txBody>
      </p:sp>
    </p:spTree>
    <p:extLst>
      <p:ext uri="{BB962C8B-B14F-4D97-AF65-F5344CB8AC3E}">
        <p14:creationId xmlns:p14="http://schemas.microsoft.com/office/powerpoint/2010/main" val="746399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DB356F-6577-4BE2-8C79-F2EFD59AA3A9}" type="slidenum">
              <a:rPr lang="en-US" smtClean="0"/>
              <a:t>2</a:t>
            </a:fld>
            <a:endParaRPr lang="en-US"/>
          </a:p>
        </p:txBody>
      </p:sp>
    </p:spTree>
    <p:extLst>
      <p:ext uri="{BB962C8B-B14F-4D97-AF65-F5344CB8AC3E}">
        <p14:creationId xmlns:p14="http://schemas.microsoft.com/office/powerpoint/2010/main" val="2281904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DB356F-6577-4BE2-8C79-F2EFD59AA3A9}" type="slidenum">
              <a:rPr lang="en-US" smtClean="0"/>
              <a:t>3</a:t>
            </a:fld>
            <a:endParaRPr lang="en-US"/>
          </a:p>
        </p:txBody>
      </p:sp>
    </p:spTree>
    <p:extLst>
      <p:ext uri="{BB962C8B-B14F-4D97-AF65-F5344CB8AC3E}">
        <p14:creationId xmlns:p14="http://schemas.microsoft.com/office/powerpoint/2010/main" val="4162863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DB356F-6577-4BE2-8C79-F2EFD59AA3A9}" type="slidenum">
              <a:rPr lang="en-US" smtClean="0"/>
              <a:t>4</a:t>
            </a:fld>
            <a:endParaRPr lang="en-US"/>
          </a:p>
        </p:txBody>
      </p:sp>
    </p:spTree>
    <p:extLst>
      <p:ext uri="{BB962C8B-B14F-4D97-AF65-F5344CB8AC3E}">
        <p14:creationId xmlns:p14="http://schemas.microsoft.com/office/powerpoint/2010/main" val="2668792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DB356F-6577-4BE2-8C79-F2EFD59AA3A9}" type="slidenum">
              <a:rPr lang="en-US" smtClean="0"/>
              <a:t>5</a:t>
            </a:fld>
            <a:endParaRPr lang="en-US"/>
          </a:p>
        </p:txBody>
      </p:sp>
    </p:spTree>
    <p:extLst>
      <p:ext uri="{BB962C8B-B14F-4D97-AF65-F5344CB8AC3E}">
        <p14:creationId xmlns:p14="http://schemas.microsoft.com/office/powerpoint/2010/main" val="3020844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DB356F-6577-4BE2-8C79-F2EFD59AA3A9}" type="slidenum">
              <a:rPr lang="en-US" smtClean="0"/>
              <a:t>6</a:t>
            </a:fld>
            <a:endParaRPr lang="en-US"/>
          </a:p>
        </p:txBody>
      </p:sp>
    </p:spTree>
    <p:extLst>
      <p:ext uri="{BB962C8B-B14F-4D97-AF65-F5344CB8AC3E}">
        <p14:creationId xmlns:p14="http://schemas.microsoft.com/office/powerpoint/2010/main" val="1586442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DB356F-6577-4BE2-8C79-F2EFD59AA3A9}" type="slidenum">
              <a:rPr lang="en-US" smtClean="0"/>
              <a:t>7</a:t>
            </a:fld>
            <a:endParaRPr lang="en-US"/>
          </a:p>
        </p:txBody>
      </p:sp>
    </p:spTree>
    <p:extLst>
      <p:ext uri="{BB962C8B-B14F-4D97-AF65-F5344CB8AC3E}">
        <p14:creationId xmlns:p14="http://schemas.microsoft.com/office/powerpoint/2010/main" val="4154568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DB356F-6577-4BE2-8C79-F2EFD59AA3A9}" type="slidenum">
              <a:rPr lang="en-US" smtClean="0"/>
              <a:t>8</a:t>
            </a:fld>
            <a:endParaRPr lang="en-US"/>
          </a:p>
        </p:txBody>
      </p:sp>
    </p:spTree>
    <p:extLst>
      <p:ext uri="{BB962C8B-B14F-4D97-AF65-F5344CB8AC3E}">
        <p14:creationId xmlns:p14="http://schemas.microsoft.com/office/powerpoint/2010/main" val="118002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DB356F-6577-4BE2-8C79-F2EFD59AA3A9}" type="slidenum">
              <a:rPr lang="en-US" smtClean="0"/>
              <a:t>9</a:t>
            </a:fld>
            <a:endParaRPr lang="en-US"/>
          </a:p>
        </p:txBody>
      </p:sp>
    </p:spTree>
    <p:extLst>
      <p:ext uri="{BB962C8B-B14F-4D97-AF65-F5344CB8AC3E}">
        <p14:creationId xmlns:p14="http://schemas.microsoft.com/office/powerpoint/2010/main" val="231508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5E20D4-B77A-414C-88B7-3BDBF00BBB69}" type="datetimeFigureOut">
              <a:rPr lang="en-US" smtClean="0"/>
              <a:t>12/29/2013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88D01-3938-4755-B302-292C6E93E276}" type="slidenum">
              <a:rPr lang="en-US" smtClean="0"/>
              <a:t>‹#›</a:t>
            </a:fld>
            <a:endParaRPr lang="en-US"/>
          </a:p>
        </p:txBody>
      </p:sp>
    </p:spTree>
    <p:extLst>
      <p:ext uri="{BB962C8B-B14F-4D97-AF65-F5344CB8AC3E}">
        <p14:creationId xmlns:p14="http://schemas.microsoft.com/office/powerpoint/2010/main" val="37536439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E20D4-B77A-414C-88B7-3BDBF00BBB69}" type="datetimeFigureOut">
              <a:rPr lang="en-US" smtClean="0"/>
              <a:t>12/29/2013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88D01-3938-4755-B302-292C6E93E276}" type="slidenum">
              <a:rPr lang="en-US" smtClean="0"/>
              <a:t>‹#›</a:t>
            </a:fld>
            <a:endParaRPr lang="en-US"/>
          </a:p>
        </p:txBody>
      </p:sp>
    </p:spTree>
    <p:extLst>
      <p:ext uri="{BB962C8B-B14F-4D97-AF65-F5344CB8AC3E}">
        <p14:creationId xmlns:p14="http://schemas.microsoft.com/office/powerpoint/2010/main" val="39543280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E20D4-B77A-414C-88B7-3BDBF00BBB69}" type="datetimeFigureOut">
              <a:rPr lang="en-US" smtClean="0"/>
              <a:t>12/29/2013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88D01-3938-4755-B302-292C6E93E276}" type="slidenum">
              <a:rPr lang="en-US" smtClean="0"/>
              <a:t>‹#›</a:t>
            </a:fld>
            <a:endParaRPr lang="en-US"/>
          </a:p>
        </p:txBody>
      </p:sp>
    </p:spTree>
    <p:extLst>
      <p:ext uri="{BB962C8B-B14F-4D97-AF65-F5344CB8AC3E}">
        <p14:creationId xmlns:p14="http://schemas.microsoft.com/office/powerpoint/2010/main" val="4142201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E20D4-B77A-414C-88B7-3BDBF00BBB69}" type="datetimeFigureOut">
              <a:rPr lang="en-US" smtClean="0"/>
              <a:t>12/29/2013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88D01-3938-4755-B302-292C6E93E276}" type="slidenum">
              <a:rPr lang="en-US" smtClean="0"/>
              <a:t>‹#›</a:t>
            </a:fld>
            <a:endParaRPr lang="en-US"/>
          </a:p>
        </p:txBody>
      </p:sp>
    </p:spTree>
    <p:extLst>
      <p:ext uri="{BB962C8B-B14F-4D97-AF65-F5344CB8AC3E}">
        <p14:creationId xmlns:p14="http://schemas.microsoft.com/office/powerpoint/2010/main" val="13700044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5E20D4-B77A-414C-88B7-3BDBF00BBB69}" type="datetimeFigureOut">
              <a:rPr lang="en-US" smtClean="0"/>
              <a:t>12/29/2013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88D01-3938-4755-B302-292C6E93E276}" type="slidenum">
              <a:rPr lang="en-US" smtClean="0"/>
              <a:t>‹#›</a:t>
            </a:fld>
            <a:endParaRPr lang="en-US"/>
          </a:p>
        </p:txBody>
      </p:sp>
    </p:spTree>
    <p:extLst>
      <p:ext uri="{BB962C8B-B14F-4D97-AF65-F5344CB8AC3E}">
        <p14:creationId xmlns:p14="http://schemas.microsoft.com/office/powerpoint/2010/main" val="36657991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5E20D4-B77A-414C-88B7-3BDBF00BBB69}" type="datetimeFigureOut">
              <a:rPr lang="en-US" smtClean="0"/>
              <a:t>12/29/2013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88D01-3938-4755-B302-292C6E93E276}" type="slidenum">
              <a:rPr lang="en-US" smtClean="0"/>
              <a:t>‹#›</a:t>
            </a:fld>
            <a:endParaRPr lang="en-US"/>
          </a:p>
        </p:txBody>
      </p:sp>
    </p:spTree>
    <p:extLst>
      <p:ext uri="{BB962C8B-B14F-4D97-AF65-F5344CB8AC3E}">
        <p14:creationId xmlns:p14="http://schemas.microsoft.com/office/powerpoint/2010/main" val="6666812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5E20D4-B77A-414C-88B7-3BDBF00BBB69}" type="datetimeFigureOut">
              <a:rPr lang="en-US" smtClean="0"/>
              <a:t>12/29/2013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688D01-3938-4755-B302-292C6E93E276}" type="slidenum">
              <a:rPr lang="en-US" smtClean="0"/>
              <a:t>‹#›</a:t>
            </a:fld>
            <a:endParaRPr lang="en-US"/>
          </a:p>
        </p:txBody>
      </p:sp>
    </p:spTree>
    <p:extLst>
      <p:ext uri="{BB962C8B-B14F-4D97-AF65-F5344CB8AC3E}">
        <p14:creationId xmlns:p14="http://schemas.microsoft.com/office/powerpoint/2010/main" val="12392473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5E20D4-B77A-414C-88B7-3BDBF00BBB69}" type="datetimeFigureOut">
              <a:rPr lang="en-US" smtClean="0"/>
              <a:t>12/29/2013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688D01-3938-4755-B302-292C6E93E276}" type="slidenum">
              <a:rPr lang="en-US" smtClean="0"/>
              <a:t>‹#›</a:t>
            </a:fld>
            <a:endParaRPr lang="en-US"/>
          </a:p>
        </p:txBody>
      </p:sp>
    </p:spTree>
    <p:extLst>
      <p:ext uri="{BB962C8B-B14F-4D97-AF65-F5344CB8AC3E}">
        <p14:creationId xmlns:p14="http://schemas.microsoft.com/office/powerpoint/2010/main" val="14291919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E20D4-B77A-414C-88B7-3BDBF00BBB69}" type="datetimeFigureOut">
              <a:rPr lang="en-US" smtClean="0"/>
              <a:t>12/29/2013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688D01-3938-4755-B302-292C6E93E276}" type="slidenum">
              <a:rPr lang="en-US" smtClean="0"/>
              <a:t>‹#›</a:t>
            </a:fld>
            <a:endParaRPr lang="en-US"/>
          </a:p>
        </p:txBody>
      </p:sp>
    </p:spTree>
    <p:extLst>
      <p:ext uri="{BB962C8B-B14F-4D97-AF65-F5344CB8AC3E}">
        <p14:creationId xmlns:p14="http://schemas.microsoft.com/office/powerpoint/2010/main" val="408835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E20D4-B77A-414C-88B7-3BDBF00BBB69}" type="datetimeFigureOut">
              <a:rPr lang="en-US" smtClean="0"/>
              <a:t>12/29/2013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88D01-3938-4755-B302-292C6E93E276}" type="slidenum">
              <a:rPr lang="en-US" smtClean="0"/>
              <a:t>‹#›</a:t>
            </a:fld>
            <a:endParaRPr lang="en-US"/>
          </a:p>
        </p:txBody>
      </p:sp>
    </p:spTree>
    <p:extLst>
      <p:ext uri="{BB962C8B-B14F-4D97-AF65-F5344CB8AC3E}">
        <p14:creationId xmlns:p14="http://schemas.microsoft.com/office/powerpoint/2010/main" val="12888081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E20D4-B77A-414C-88B7-3BDBF00BBB69}" type="datetimeFigureOut">
              <a:rPr lang="en-US" smtClean="0"/>
              <a:t>12/29/2013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88D01-3938-4755-B302-292C6E93E276}" type="slidenum">
              <a:rPr lang="en-US" smtClean="0"/>
              <a:t>‹#›</a:t>
            </a:fld>
            <a:endParaRPr lang="en-US"/>
          </a:p>
        </p:txBody>
      </p:sp>
    </p:spTree>
    <p:extLst>
      <p:ext uri="{BB962C8B-B14F-4D97-AF65-F5344CB8AC3E}">
        <p14:creationId xmlns:p14="http://schemas.microsoft.com/office/powerpoint/2010/main" val="2233436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E20D4-B77A-414C-88B7-3BDBF00BBB69}" type="datetimeFigureOut">
              <a:rPr lang="en-US" smtClean="0"/>
              <a:t>12/29/2013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88D01-3938-4755-B302-292C6E93E276}" type="slidenum">
              <a:rPr lang="en-US" smtClean="0"/>
              <a:t>‹#›</a:t>
            </a:fld>
            <a:endParaRPr lang="en-US"/>
          </a:p>
        </p:txBody>
      </p:sp>
    </p:spTree>
    <p:extLst>
      <p:ext uri="{BB962C8B-B14F-4D97-AF65-F5344CB8AC3E}">
        <p14:creationId xmlns:p14="http://schemas.microsoft.com/office/powerpoint/2010/main" val="2861890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e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1469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398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815"/>
            <a:ext cx="9144000" cy="6001643"/>
          </a:xfrm>
          <a:prstGeom prst="rect">
            <a:avLst/>
          </a:prstGeom>
          <a:noFill/>
        </p:spPr>
        <p:txBody>
          <a:bodyPr wrap="square" rtlCol="0">
            <a:spAutoFit/>
          </a:bodyPr>
          <a:lstStyle/>
          <a:p>
            <a:r>
              <a:rPr lang="en-US" sz="2400" b="1" i="1" baseline="30000" dirty="0" smtClean="0">
                <a:solidFill>
                  <a:srgbClr val="FF0000"/>
                </a:solidFill>
              </a:rPr>
              <a:t>1</a:t>
            </a:r>
            <a:r>
              <a:rPr lang="en-US" sz="2400" b="1" baseline="30000" dirty="0" smtClean="0"/>
              <a:t> </a:t>
            </a:r>
            <a:r>
              <a:rPr lang="en-US" sz="2400" b="1" dirty="0" smtClean="0"/>
              <a:t>A certain woman of the wives of the sons of the prophets cried out to Elisha, saying, your servant my husband is dead, and you know that your servant feared the </a:t>
            </a:r>
            <a:r>
              <a:rPr lang="en-US" sz="2400" b="1" cap="small" dirty="0" smtClean="0">
                <a:effectLst/>
              </a:rPr>
              <a:t>Lord</a:t>
            </a:r>
            <a:r>
              <a:rPr lang="en-US" sz="2400" b="1" dirty="0" smtClean="0"/>
              <a:t>. And the creditor is coming to take my two sons to be his slaves. </a:t>
            </a:r>
            <a:r>
              <a:rPr lang="en-US" sz="2400" b="1" i="1" baseline="30000" dirty="0" smtClean="0">
                <a:solidFill>
                  <a:srgbClr val="FF0000"/>
                </a:solidFill>
              </a:rPr>
              <a:t>2</a:t>
            </a:r>
            <a:r>
              <a:rPr lang="en-US" sz="2400" b="1" baseline="30000" dirty="0" smtClean="0"/>
              <a:t> </a:t>
            </a:r>
            <a:r>
              <a:rPr lang="en-US" sz="2400" b="1" dirty="0" smtClean="0"/>
              <a:t>So Elisha said to her, what shall I do for you? Tell me, what do you have in the house? And she said, your maidservant has nothing in the house but a jar of oil. </a:t>
            </a:r>
            <a:r>
              <a:rPr lang="en-US" sz="2400" b="1" i="1" baseline="30000" dirty="0" smtClean="0">
                <a:solidFill>
                  <a:srgbClr val="FF0000"/>
                </a:solidFill>
              </a:rPr>
              <a:t>3</a:t>
            </a:r>
            <a:r>
              <a:rPr lang="en-US" sz="2400" b="1" baseline="30000" dirty="0" smtClean="0"/>
              <a:t> </a:t>
            </a:r>
            <a:r>
              <a:rPr lang="en-US" sz="2400" b="1" dirty="0" smtClean="0"/>
              <a:t>Then he said, go, borrow vessels from everywhere, from all your neighbors—empty vessels; do not gather just a few.</a:t>
            </a:r>
            <a:r>
              <a:rPr lang="en-US" sz="2400" b="1" i="1" dirty="0" smtClean="0">
                <a:solidFill>
                  <a:srgbClr val="FF0000"/>
                </a:solidFill>
              </a:rPr>
              <a:t> </a:t>
            </a:r>
            <a:r>
              <a:rPr lang="en-US" sz="2400" b="1" i="1" baseline="30000" dirty="0" smtClean="0">
                <a:solidFill>
                  <a:srgbClr val="FF0000"/>
                </a:solidFill>
              </a:rPr>
              <a:t>4</a:t>
            </a:r>
            <a:r>
              <a:rPr lang="en-US" sz="2400" b="1" baseline="30000" dirty="0" smtClean="0"/>
              <a:t> </a:t>
            </a:r>
            <a:r>
              <a:rPr lang="en-US" sz="2400" b="1" dirty="0" smtClean="0"/>
              <a:t>And when you have come in, you shall shut the door behind you and your sons; then pour it into all those vessels, and set aside the full ones. </a:t>
            </a:r>
            <a:r>
              <a:rPr lang="en-US" sz="2400" b="1" i="1" baseline="30000" dirty="0" smtClean="0">
                <a:solidFill>
                  <a:srgbClr val="FF0000"/>
                </a:solidFill>
              </a:rPr>
              <a:t>5</a:t>
            </a:r>
            <a:r>
              <a:rPr lang="en-US" sz="2400" b="1" baseline="30000" dirty="0" smtClean="0"/>
              <a:t> </a:t>
            </a:r>
            <a:r>
              <a:rPr lang="en-US" sz="2400" b="1" dirty="0" smtClean="0"/>
              <a:t>So she went from him and shut the door behind her and her sons, who brought the vessels to her; and she poured it out. </a:t>
            </a:r>
            <a:r>
              <a:rPr lang="en-US" sz="2400" b="1" i="1" baseline="30000" dirty="0" smtClean="0">
                <a:solidFill>
                  <a:srgbClr val="FF0000"/>
                </a:solidFill>
              </a:rPr>
              <a:t>6</a:t>
            </a:r>
            <a:r>
              <a:rPr lang="en-US" sz="2400" b="1" baseline="30000" dirty="0" smtClean="0"/>
              <a:t> </a:t>
            </a:r>
            <a:r>
              <a:rPr lang="en-US" sz="2400" b="1" dirty="0" smtClean="0"/>
              <a:t>Now it came to pass, when the vessels were full, that she said to her son, bring me another vessel. And he said to her, there is not another vessel. So the oil ceased. </a:t>
            </a:r>
            <a:r>
              <a:rPr lang="en-US" sz="2400" b="1" i="1" baseline="30000" dirty="0" smtClean="0">
                <a:solidFill>
                  <a:srgbClr val="FF0000"/>
                </a:solidFill>
              </a:rPr>
              <a:t>7</a:t>
            </a:r>
            <a:r>
              <a:rPr lang="en-US" sz="2400" b="1" baseline="30000" dirty="0" smtClean="0"/>
              <a:t> </a:t>
            </a:r>
            <a:r>
              <a:rPr lang="en-US" sz="2400" b="1" dirty="0" smtClean="0"/>
              <a:t>Then she came and told the man of God. And he said, go, sell the oil and pay your debt; and you and your sons live on the rest.</a:t>
            </a:r>
          </a:p>
        </p:txBody>
      </p:sp>
      <p:sp>
        <p:nvSpPr>
          <p:cNvPr id="3" name="Rectangle 2"/>
          <p:cNvSpPr/>
          <p:nvPr/>
        </p:nvSpPr>
        <p:spPr>
          <a:xfrm>
            <a:off x="2179378" y="2059"/>
            <a:ext cx="483016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Kings 4:1-7</a:t>
            </a:r>
            <a:endParaRPr lang="en-US" sz="5400" b="1" cap="none"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2355860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8730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0" y="0"/>
            <a:ext cx="9149929" cy="6858000"/>
            <a:chOff x="0" y="0"/>
            <a:chExt cx="9149929" cy="685800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9929" cy="6858000"/>
            </a:xfrm>
            <a:prstGeom prst="rect">
              <a:avLst/>
            </a:prstGeom>
          </p:spPr>
        </p:pic>
        <p:sp>
          <p:nvSpPr>
            <p:cNvPr id="9" name="Rectangle 8"/>
            <p:cNvSpPr/>
            <p:nvPr/>
          </p:nvSpPr>
          <p:spPr>
            <a:xfrm>
              <a:off x="0" y="0"/>
              <a:ext cx="5700600" cy="769441"/>
            </a:xfrm>
            <a:prstGeom prst="rect">
              <a:avLst/>
            </a:prstGeom>
            <a:noFill/>
          </p:spPr>
          <p:txBody>
            <a:bodyPr wrap="none" lIns="91440" tIns="45720" rIns="91440" bIns="45720">
              <a:spAutoFit/>
            </a:bodyPr>
            <a:lstStyle/>
            <a:p>
              <a:pPr algn="ctr"/>
              <a:r>
                <a:rPr lang="en-US" sz="4400" b="1" cap="none" spc="300"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Monotype Corsiva" panose="03010101010201010101" pitchFamily="66" charset="0"/>
                </a:rPr>
                <a:t>At the End of the Rope</a:t>
              </a:r>
              <a:endParaRPr lang="en-US" sz="4400" b="1" cap="none" spc="300"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Monotype Corsiva" panose="03010101010201010101" pitchFamily="66" charset="0"/>
              </a:endParaRPr>
            </a:p>
          </p:txBody>
        </p:sp>
      </p:gr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518" t="19534" r="6518"/>
          <a:stretch/>
        </p:blipFill>
        <p:spPr>
          <a:xfrm>
            <a:off x="-13363" y="0"/>
            <a:ext cx="9149929" cy="6858000"/>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16515"/>
          <a:stretch/>
        </p:blipFill>
        <p:spPr>
          <a:xfrm>
            <a:off x="-13362" y="-1"/>
            <a:ext cx="9168868" cy="6876115"/>
          </a:xfrm>
          <a:prstGeom prst="rect">
            <a:avLst/>
          </a:prstGeom>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l="5882" r="7215"/>
          <a:stretch/>
        </p:blipFill>
        <p:spPr>
          <a:xfrm>
            <a:off x="-13363" y="0"/>
            <a:ext cx="9168869" cy="6876114"/>
          </a:xfrm>
          <a:prstGeom prst="rect">
            <a:avLst/>
          </a:prstGeom>
        </p:spPr>
      </p:pic>
      <p:pic>
        <p:nvPicPr>
          <p:cNvPr id="14" name="Picture 13"/>
          <p:cNvPicPr>
            <a:picLocks noChangeAspect="1"/>
          </p:cNvPicPr>
          <p:nvPr/>
        </p:nvPicPr>
        <p:blipFill rotWithShape="1">
          <a:blip r:embed="rId8">
            <a:extLst>
              <a:ext uri="{28A0092B-C50C-407E-A947-70E740481C1C}">
                <a14:useLocalDpi xmlns:a14="http://schemas.microsoft.com/office/drawing/2010/main" val="0"/>
              </a:ext>
            </a:extLst>
          </a:blip>
          <a:srcRect l="10666"/>
          <a:stretch/>
        </p:blipFill>
        <p:spPr>
          <a:xfrm>
            <a:off x="0" y="0"/>
            <a:ext cx="9144000" cy="6858000"/>
          </a:xfrm>
          <a:prstGeom prst="rect">
            <a:avLst/>
          </a:prstGeom>
        </p:spPr>
      </p:pic>
      <p:pic>
        <p:nvPicPr>
          <p:cNvPr id="17" name="Picture 16"/>
          <p:cNvPicPr>
            <a:picLocks noChangeAspect="1"/>
          </p:cNvPicPr>
          <p:nvPr/>
        </p:nvPicPr>
        <p:blipFill rotWithShape="1">
          <a:blip r:embed="rId9">
            <a:extLst>
              <a:ext uri="{28A0092B-C50C-407E-A947-70E740481C1C}">
                <a14:useLocalDpi xmlns:a14="http://schemas.microsoft.com/office/drawing/2010/main" val="0"/>
              </a:ext>
            </a:extLst>
          </a:blip>
          <a:srcRect r="11506"/>
          <a:stretch/>
        </p:blipFill>
        <p:spPr>
          <a:xfrm>
            <a:off x="-13362" y="-13012"/>
            <a:ext cx="9172586" cy="6889125"/>
          </a:xfrm>
          <a:prstGeom prst="rect">
            <a:avLst/>
          </a:prstGeom>
        </p:spPr>
      </p:pic>
      <p:pic>
        <p:nvPicPr>
          <p:cNvPr id="19" name="Picture 18"/>
          <p:cNvPicPr>
            <a:picLocks noChangeAspect="1"/>
          </p:cNvPicPr>
          <p:nvPr/>
        </p:nvPicPr>
        <p:blipFill rotWithShape="1">
          <a:blip r:embed="rId10">
            <a:extLst>
              <a:ext uri="{28A0092B-C50C-407E-A947-70E740481C1C}">
                <a14:useLocalDpi xmlns:a14="http://schemas.microsoft.com/office/drawing/2010/main" val="0"/>
              </a:ext>
            </a:extLst>
          </a:blip>
          <a:srcRect l="23128"/>
          <a:stretch/>
        </p:blipFill>
        <p:spPr>
          <a:xfrm>
            <a:off x="0" y="0"/>
            <a:ext cx="9130990" cy="6876114"/>
          </a:xfrm>
          <a:prstGeom prst="rect">
            <a:avLst/>
          </a:prstGeom>
        </p:spPr>
      </p:pic>
      <p:grpSp>
        <p:nvGrpSpPr>
          <p:cNvPr id="15" name="Group 14"/>
          <p:cNvGrpSpPr/>
          <p:nvPr/>
        </p:nvGrpSpPr>
        <p:grpSpPr>
          <a:xfrm>
            <a:off x="0" y="0"/>
            <a:ext cx="9144001" cy="6871012"/>
            <a:chOff x="0" y="-13012"/>
            <a:chExt cx="9144001" cy="6871012"/>
          </a:xfrm>
        </p:grpSpPr>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2000" y="-13012"/>
              <a:ext cx="4572000" cy="3461678"/>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3429000"/>
              <a:ext cx="4563308" cy="3429000"/>
            </a:xfrm>
            <a:prstGeom prst="rect">
              <a:avLst/>
            </a:prstGeom>
          </p:spPr>
        </p:pic>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4572000" cy="3429000"/>
            </a:xfrm>
            <a:prstGeom prst="rect">
              <a:avLst/>
            </a:prstGeom>
          </p:spPr>
        </p:pic>
        <p:sp>
          <p:nvSpPr>
            <p:cNvPr id="22" name="Rectangle 21"/>
            <p:cNvSpPr/>
            <p:nvPr/>
          </p:nvSpPr>
          <p:spPr>
            <a:xfrm>
              <a:off x="1917957" y="1074828"/>
              <a:ext cx="1031051" cy="923330"/>
            </a:xfrm>
            <a:prstGeom prst="rect">
              <a:avLst/>
            </a:prstGeom>
            <a:noFill/>
          </p:spPr>
          <p:txBody>
            <a:bodyPr wrap="none" lIns="91440" tIns="45720" rIns="91440" bIns="45720">
              <a:spAutoFit/>
            </a:bodyPr>
            <a:lstStyle/>
            <a:p>
              <a:pPr algn="ctr"/>
              <a:r>
                <a:rPr lang="en-US" sz="5400" b="1" cap="none" spc="0" dirty="0" smtClean="0">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onotype Corsiva" panose="03010101010201010101" pitchFamily="66" charset="0"/>
                </a:rPr>
                <a:t>Job</a:t>
              </a:r>
              <a:endParaRPr lang="en-US" sz="5400" b="1" cap="none" spc="0" dirty="0">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onotype Corsiva" panose="03010101010201010101" pitchFamily="66" charset="0"/>
              </a:endParaRPr>
            </a:p>
          </p:txBody>
        </p:sp>
        <p:sp>
          <p:nvSpPr>
            <p:cNvPr id="23" name="Rectangle 22"/>
            <p:cNvSpPr/>
            <p:nvPr/>
          </p:nvSpPr>
          <p:spPr>
            <a:xfrm>
              <a:off x="5955349" y="613163"/>
              <a:ext cx="1805302" cy="923330"/>
            </a:xfrm>
            <a:prstGeom prst="rect">
              <a:avLst/>
            </a:prstGeom>
            <a:noFill/>
          </p:spPr>
          <p:txBody>
            <a:bodyPr wrap="none" lIns="91440" tIns="45720" rIns="91440" bIns="45720">
              <a:spAutoFit/>
            </a:bodyPr>
            <a:lstStyle/>
            <a:p>
              <a:pPr algn="ctr"/>
              <a:r>
                <a:rPr lang="en-US" sz="5400" b="1" cap="none" spc="0" dirty="0" smtClean="0">
                  <a:ln w="17780" cmpd="sng">
                    <a:solidFill>
                      <a:srgbClr val="FF0000"/>
                    </a:solidFill>
                    <a:prstDash val="solid"/>
                    <a:miter lim="800000"/>
                  </a:ln>
                  <a:solidFill>
                    <a:schemeClr val="bg1"/>
                  </a:solidFill>
                  <a:effectLst>
                    <a:outerShdw blurRad="50800" algn="tl" rotWithShape="0">
                      <a:srgbClr val="000000"/>
                    </a:outerShdw>
                  </a:effectLst>
                  <a:latin typeface="Monotype Corsiva" panose="03010101010201010101" pitchFamily="66" charset="0"/>
                </a:rPr>
                <a:t>Joseph</a:t>
              </a:r>
              <a:endParaRPr lang="en-US" sz="5400" b="1" cap="none" spc="0" dirty="0">
                <a:ln w="17780" cmpd="sng">
                  <a:solidFill>
                    <a:srgbClr val="FF0000"/>
                  </a:solidFill>
                  <a:prstDash val="solid"/>
                  <a:miter lim="800000"/>
                </a:ln>
                <a:solidFill>
                  <a:schemeClr val="bg1"/>
                </a:solidFill>
                <a:effectLst>
                  <a:outerShdw blurRad="50800" algn="tl" rotWithShape="0">
                    <a:srgbClr val="000000"/>
                  </a:outerShdw>
                </a:effectLst>
                <a:latin typeface="Monotype Corsiva" panose="03010101010201010101" pitchFamily="66" charset="0"/>
              </a:endParaRPr>
            </a:p>
          </p:txBody>
        </p:sp>
        <p:sp>
          <p:nvSpPr>
            <p:cNvPr id="24" name="Rectangle 23"/>
            <p:cNvSpPr/>
            <p:nvPr/>
          </p:nvSpPr>
          <p:spPr>
            <a:xfrm>
              <a:off x="2929343" y="5900257"/>
              <a:ext cx="1491114" cy="923330"/>
            </a:xfrm>
            <a:prstGeom prst="rect">
              <a:avLst/>
            </a:prstGeom>
            <a:noFill/>
          </p:spPr>
          <p:txBody>
            <a:bodyPr wrap="none" lIns="91440" tIns="45720" rIns="91440" bIns="45720">
              <a:spAutoFit/>
            </a:bodyPr>
            <a:lstStyle/>
            <a:p>
              <a:pPr algn="ctr"/>
              <a:r>
                <a:rPr lang="en-US" sz="5400" b="1" cap="none" spc="300" dirty="0" smtClean="0">
                  <a:ln w="17780" cmpd="sng">
                    <a:solidFill>
                      <a:srgbClr val="FF0000"/>
                    </a:solidFill>
                    <a:prstDash val="solid"/>
                    <a:miter lim="800000"/>
                  </a:ln>
                  <a:solidFill>
                    <a:schemeClr val="bg1"/>
                  </a:solidFill>
                  <a:effectLst>
                    <a:outerShdw blurRad="50800" algn="tl" rotWithShape="0">
                      <a:srgbClr val="000000"/>
                    </a:outerShdw>
                  </a:effectLst>
                  <a:latin typeface="Monotype Corsiva" panose="03010101010201010101" pitchFamily="66" charset="0"/>
                </a:rPr>
                <a:t>Paul</a:t>
              </a:r>
              <a:endParaRPr lang="en-US" sz="5400" b="1" cap="none" spc="300" dirty="0">
                <a:ln w="17780" cmpd="sng">
                  <a:solidFill>
                    <a:srgbClr val="FF0000"/>
                  </a:solidFill>
                  <a:prstDash val="solid"/>
                  <a:miter lim="800000"/>
                </a:ln>
                <a:solidFill>
                  <a:schemeClr val="bg1"/>
                </a:solidFill>
                <a:effectLst>
                  <a:outerShdw blurRad="50800" algn="tl" rotWithShape="0">
                    <a:srgbClr val="000000"/>
                  </a:outerShdw>
                </a:effectLst>
                <a:latin typeface="Monotype Corsiva" panose="03010101010201010101" pitchFamily="66" charset="0"/>
              </a:endParaRPr>
            </a:p>
          </p:txBody>
        </p:sp>
        <p:pic>
          <p:nvPicPr>
            <p:cNvPr id="25" name="Picture 24"/>
            <p:cNvPicPr>
              <a:picLocks noChangeAspect="1"/>
            </p:cNvPicPr>
            <p:nvPr/>
          </p:nvPicPr>
          <p:blipFill rotWithShape="1">
            <a:blip r:embed="rId14" cstate="print">
              <a:extLst>
                <a:ext uri="{28A0092B-C50C-407E-A947-70E740481C1C}">
                  <a14:useLocalDpi xmlns:a14="http://schemas.microsoft.com/office/drawing/2010/main" val="0"/>
                </a:ext>
              </a:extLst>
            </a:blip>
            <a:srcRect l="3078" t="5485" r="5038" b="40456"/>
            <a:stretch/>
          </p:blipFill>
          <p:spPr>
            <a:xfrm>
              <a:off x="4561601" y="3429000"/>
              <a:ext cx="4582400" cy="3429000"/>
            </a:xfrm>
            <a:prstGeom prst="rect">
              <a:avLst/>
            </a:prstGeom>
          </p:spPr>
        </p:pic>
        <p:sp>
          <p:nvSpPr>
            <p:cNvPr id="26" name="Rectangle 25"/>
            <p:cNvSpPr/>
            <p:nvPr/>
          </p:nvSpPr>
          <p:spPr>
            <a:xfrm>
              <a:off x="6031493" y="3460708"/>
              <a:ext cx="1653017" cy="923330"/>
            </a:xfrm>
            <a:prstGeom prst="rect">
              <a:avLst/>
            </a:prstGeom>
            <a:noFill/>
          </p:spPr>
          <p:txBody>
            <a:bodyPr wrap="none" lIns="91440" tIns="45720" rIns="91440" bIns="45720">
              <a:spAutoFit/>
            </a:bodyPr>
            <a:lstStyle/>
            <a:p>
              <a:pPr algn="ctr"/>
              <a:r>
                <a:rPr lang="en-US" sz="5400" b="1" cap="none" spc="300" dirty="0" smtClean="0">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onotype Corsiva" panose="03010101010201010101" pitchFamily="66" charset="0"/>
                </a:rPr>
                <a:t>Peter</a:t>
              </a:r>
              <a:endParaRPr lang="en-US" sz="5400" b="1" cap="none" spc="300" dirty="0">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onotype Corsiva" panose="03010101010201010101" pitchFamily="66" charset="0"/>
              </a:endParaRPr>
            </a:p>
          </p:txBody>
        </p:sp>
      </p:grpSp>
      <p:sp>
        <p:nvSpPr>
          <p:cNvPr id="27" name="Rectangle 26"/>
          <p:cNvSpPr/>
          <p:nvPr/>
        </p:nvSpPr>
        <p:spPr>
          <a:xfrm rot="19820024">
            <a:off x="1340593" y="2731919"/>
            <a:ext cx="5700600" cy="769441"/>
          </a:xfrm>
          <a:prstGeom prst="rect">
            <a:avLst/>
          </a:prstGeom>
          <a:solidFill>
            <a:schemeClr val="bg1"/>
          </a:solidFill>
        </p:spPr>
        <p:txBody>
          <a:bodyPr wrap="none" lIns="91440" tIns="45720" rIns="91440" bIns="45720">
            <a:spAutoFit/>
          </a:bodyPr>
          <a:lstStyle/>
          <a:p>
            <a:pPr algn="ctr"/>
            <a:r>
              <a:rPr lang="en-US" sz="4400" b="1" cap="none" spc="300" dirty="0" smtClean="0">
                <a:ln w="10541" cmpd="sng">
                  <a:solidFill>
                    <a:schemeClr val="accent6">
                      <a:lumMod val="50000"/>
                    </a:schemeClr>
                  </a:solidFill>
                  <a:prstDash val="solid"/>
                </a:ln>
                <a:effectLst>
                  <a:outerShdw blurRad="38100" dist="38100" dir="2700000" algn="tl">
                    <a:srgbClr val="000000">
                      <a:alpha val="43137"/>
                    </a:srgbClr>
                  </a:outerShdw>
                </a:effectLst>
                <a:latin typeface="Monotype Corsiva" panose="03010101010201010101" pitchFamily="66" charset="0"/>
              </a:rPr>
              <a:t>At the End of the Rope</a:t>
            </a:r>
            <a:endParaRPr lang="en-US" sz="4400" b="1" cap="none" spc="300" dirty="0">
              <a:ln w="10541" cmpd="sng">
                <a:solidFill>
                  <a:schemeClr val="accent6">
                    <a:lumMod val="50000"/>
                  </a:schemeClr>
                </a:solidFill>
                <a:prstDash val="solid"/>
              </a:ln>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3907200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16" fill="hold" nodeType="clickEffect">
                                  <p:stCondLst>
                                    <p:cond delay="0"/>
                                  </p:stCondLst>
                                  <p:childTnLst>
                                    <p:animEffect transition="out" filter="circle(in)">
                                      <p:cBhvr>
                                        <p:cTn id="16" dur="2000"/>
                                        <p:tgtEl>
                                          <p:spTgt spid="11"/>
                                        </p:tgtEl>
                                      </p:cBhvr>
                                    </p:animEffect>
                                    <p:set>
                                      <p:cBhvr>
                                        <p:cTn id="17" dur="1" fill="hold">
                                          <p:stCondLst>
                                            <p:cond delay="1999"/>
                                          </p:stCondLst>
                                        </p:cTn>
                                        <p:tgtEl>
                                          <p:spTgt spid="11"/>
                                        </p:tgtEl>
                                        <p:attrNameLst>
                                          <p:attrName>style.visibility</p:attrName>
                                        </p:attrNameLst>
                                      </p:cBhvr>
                                      <p:to>
                                        <p:strVal val="hidden"/>
                                      </p:to>
                                    </p:set>
                                  </p:childTnLst>
                                </p:cTn>
                              </p:par>
                              <p:par>
                                <p:cTn id="18" presetID="6"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xit" presetSubtype="16" fill="hold" nodeType="clickEffect">
                                  <p:stCondLst>
                                    <p:cond delay="0"/>
                                  </p:stCondLst>
                                  <p:childTnLst>
                                    <p:animEffect transition="out" filter="circle(in)">
                                      <p:cBhvr>
                                        <p:cTn id="24" dur="2000"/>
                                        <p:tgtEl>
                                          <p:spTgt spid="12"/>
                                        </p:tgtEl>
                                      </p:cBhvr>
                                    </p:animEffect>
                                    <p:set>
                                      <p:cBhvr>
                                        <p:cTn id="25" dur="1" fill="hold">
                                          <p:stCondLst>
                                            <p:cond delay="1999"/>
                                          </p:stCondLst>
                                        </p:cTn>
                                        <p:tgtEl>
                                          <p:spTgt spid="12"/>
                                        </p:tgtEl>
                                        <p:attrNameLst>
                                          <p:attrName>style.visibility</p:attrName>
                                        </p:attrNameLst>
                                      </p:cBhvr>
                                      <p:to>
                                        <p:strVal val="hidden"/>
                                      </p:to>
                                    </p:set>
                                  </p:childTnLst>
                                </p:cTn>
                              </p:par>
                              <p:par>
                                <p:cTn id="26" presetID="6" presetClass="entr" presetSubtype="16"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xit" presetSubtype="16" fill="hold" nodeType="clickEffect">
                                  <p:stCondLst>
                                    <p:cond delay="0"/>
                                  </p:stCondLst>
                                  <p:childTnLst>
                                    <p:animEffect transition="out" filter="circle(in)">
                                      <p:cBhvr>
                                        <p:cTn id="32" dur="2000"/>
                                        <p:tgtEl>
                                          <p:spTgt spid="13"/>
                                        </p:tgtEl>
                                      </p:cBhvr>
                                    </p:animEffect>
                                    <p:set>
                                      <p:cBhvr>
                                        <p:cTn id="33" dur="1" fill="hold">
                                          <p:stCondLst>
                                            <p:cond delay="1999"/>
                                          </p:stCondLst>
                                        </p:cTn>
                                        <p:tgtEl>
                                          <p:spTgt spid="13"/>
                                        </p:tgtEl>
                                        <p:attrNameLst>
                                          <p:attrName>style.visibility</p:attrName>
                                        </p:attrNameLst>
                                      </p:cBhvr>
                                      <p:to>
                                        <p:strVal val="hidden"/>
                                      </p:to>
                                    </p:set>
                                  </p:childTnLst>
                                </p:cTn>
                              </p:par>
                              <p:par>
                                <p:cTn id="34" presetID="6" presetClass="entr" presetSubtype="16"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ircle(in)">
                                      <p:cBhvr>
                                        <p:cTn id="36" dur="2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xit" presetSubtype="16" fill="hold" nodeType="clickEffect">
                                  <p:stCondLst>
                                    <p:cond delay="0"/>
                                  </p:stCondLst>
                                  <p:childTnLst>
                                    <p:animEffect transition="out" filter="circle(in)">
                                      <p:cBhvr>
                                        <p:cTn id="40" dur="2000"/>
                                        <p:tgtEl>
                                          <p:spTgt spid="14"/>
                                        </p:tgtEl>
                                      </p:cBhvr>
                                    </p:animEffect>
                                    <p:set>
                                      <p:cBhvr>
                                        <p:cTn id="41" dur="1" fill="hold">
                                          <p:stCondLst>
                                            <p:cond delay="1999"/>
                                          </p:stCondLst>
                                        </p:cTn>
                                        <p:tgtEl>
                                          <p:spTgt spid="14"/>
                                        </p:tgtEl>
                                        <p:attrNameLst>
                                          <p:attrName>style.visibility</p:attrName>
                                        </p:attrNameLst>
                                      </p:cBhvr>
                                      <p:to>
                                        <p:strVal val="hidden"/>
                                      </p:to>
                                    </p:set>
                                  </p:childTnLst>
                                </p:cTn>
                              </p:par>
                              <p:par>
                                <p:cTn id="42" presetID="6" presetClass="entr" presetSubtype="16"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circle(in)">
                                      <p:cBhvr>
                                        <p:cTn id="44" dur="20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xit" presetSubtype="16" fill="hold" nodeType="clickEffect">
                                  <p:stCondLst>
                                    <p:cond delay="0"/>
                                  </p:stCondLst>
                                  <p:childTnLst>
                                    <p:animEffect transition="out" filter="circle(in)">
                                      <p:cBhvr>
                                        <p:cTn id="48" dur="2000"/>
                                        <p:tgtEl>
                                          <p:spTgt spid="17"/>
                                        </p:tgtEl>
                                      </p:cBhvr>
                                    </p:animEffect>
                                    <p:set>
                                      <p:cBhvr>
                                        <p:cTn id="49" dur="1" fill="hold">
                                          <p:stCondLst>
                                            <p:cond delay="1999"/>
                                          </p:stCondLst>
                                        </p:cTn>
                                        <p:tgtEl>
                                          <p:spTgt spid="17"/>
                                        </p:tgtEl>
                                        <p:attrNameLst>
                                          <p:attrName>style.visibility</p:attrName>
                                        </p:attrNameLst>
                                      </p:cBhvr>
                                      <p:to>
                                        <p:strVal val="hidden"/>
                                      </p:to>
                                    </p:set>
                                  </p:childTnLst>
                                </p:cTn>
                              </p:par>
                              <p:par>
                                <p:cTn id="50" presetID="6" presetClass="entr" presetSubtype="16"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circle(in)">
                                      <p:cBhvr>
                                        <p:cTn id="52" dur="2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dissolve">
                                      <p:cBhvr>
                                        <p:cTn id="57" dur="2000"/>
                                        <p:tgtEl>
                                          <p:spTgt spid="15"/>
                                        </p:tgtEl>
                                      </p:cBhvr>
                                    </p:animEffect>
                                  </p:childTnLst>
                                </p:cTn>
                              </p:par>
                            </p:childTnLst>
                          </p:cTn>
                        </p:par>
                        <p:par>
                          <p:cTn id="58" fill="hold">
                            <p:stCondLst>
                              <p:cond delay="2000"/>
                            </p:stCondLst>
                            <p:childTnLst>
                              <p:par>
                                <p:cTn id="59" presetID="22" presetClass="entr" presetSubtype="8" fill="hold" grpId="0" nodeType="afterEffect">
                                  <p:stCondLst>
                                    <p:cond delay="1000"/>
                                  </p:stCondLst>
                                  <p:childTnLst>
                                    <p:set>
                                      <p:cBhvr>
                                        <p:cTn id="60" dur="1" fill="hold">
                                          <p:stCondLst>
                                            <p:cond delay="0"/>
                                          </p:stCondLst>
                                        </p:cTn>
                                        <p:tgtEl>
                                          <p:spTgt spid="27"/>
                                        </p:tgtEl>
                                        <p:attrNameLst>
                                          <p:attrName>style.visibility</p:attrName>
                                        </p:attrNameLst>
                                      </p:cBhvr>
                                      <p:to>
                                        <p:strVal val="visible"/>
                                      </p:to>
                                    </p:set>
                                    <p:animEffect transition="in" filter="wipe(left)">
                                      <p:cBhvr>
                                        <p:cTn id="61" dur="3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4267200" cy="6858000"/>
          </a:xfrm>
          <a:prstGeom prst="rect">
            <a:avLst/>
          </a:prstGeom>
        </p:spPr>
      </p:pic>
      <p:sp>
        <p:nvSpPr>
          <p:cNvPr id="3" name="TextBox 2"/>
          <p:cNvSpPr txBox="1"/>
          <p:nvPr/>
        </p:nvSpPr>
        <p:spPr>
          <a:xfrm>
            <a:off x="3886200" y="1447800"/>
            <a:ext cx="5257800" cy="5016758"/>
          </a:xfrm>
          <a:prstGeom prst="rect">
            <a:avLst/>
          </a:prstGeom>
          <a:noFill/>
        </p:spPr>
        <p:txBody>
          <a:bodyPr wrap="square" rtlCol="0">
            <a:spAutoFit/>
          </a:bodyPr>
          <a:lstStyle/>
          <a:p>
            <a:pPr marL="285750" indent="-285750">
              <a:buFont typeface="Wingdings" panose="05000000000000000000" pitchFamily="2" charset="2"/>
              <a:buChar char="Ø"/>
            </a:pPr>
            <a:r>
              <a:rPr lang="en-US" sz="3200" b="1" dirty="0" smtClean="0">
                <a:ln>
                  <a:solidFill>
                    <a:srgbClr val="FFFF00"/>
                  </a:solidFill>
                </a:ln>
                <a:solidFill>
                  <a:schemeClr val="bg1"/>
                </a:solidFill>
                <a:effectLst>
                  <a:outerShdw blurRad="38100" dist="38100" dir="2700000" algn="tl">
                    <a:srgbClr val="000000">
                      <a:alpha val="43137"/>
                    </a:srgbClr>
                  </a:outerShdw>
                </a:effectLst>
                <a:latin typeface="Monotype Corsiva" panose="03010101010201010101" pitchFamily="66" charset="0"/>
              </a:rPr>
              <a:t>Despair</a:t>
            </a:r>
            <a:r>
              <a:rPr lang="en-US" sz="3200" b="1" dirty="0" smtClean="0">
                <a:solidFill>
                  <a:schemeClr val="bg1"/>
                </a:solidFill>
                <a:effectLst>
                  <a:outerShdw blurRad="38100" dist="38100" dir="2700000" algn="tl">
                    <a:srgbClr val="000000">
                      <a:alpha val="43137"/>
                    </a:srgbClr>
                  </a:outerShdw>
                </a:effectLst>
                <a:latin typeface="Monotype Corsiva" panose="03010101010201010101" pitchFamily="66" charset="0"/>
              </a:rPr>
              <a:t> </a:t>
            </a:r>
            <a:r>
              <a:rPr lang="en-US" sz="2400" b="1" dirty="0" smtClean="0">
                <a:solidFill>
                  <a:schemeClr val="bg1"/>
                </a:solidFill>
                <a:effectLst>
                  <a:outerShdw blurRad="38100" dist="38100" dir="2700000" algn="tl">
                    <a:srgbClr val="000000">
                      <a:alpha val="43137"/>
                    </a:srgbClr>
                  </a:outerShdw>
                </a:effectLst>
                <a:latin typeface="Monotype Corsiva" panose="03010101010201010101" pitchFamily="66" charset="0"/>
              </a:rPr>
              <a:t>(</a:t>
            </a: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certain woman . . . </a:t>
            </a:r>
            <a:r>
              <a:rPr lang="en-US" sz="2400" b="1" u="sng"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cried</a:t>
            </a: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out to Elisha, vs 1</a:t>
            </a:r>
            <a:r>
              <a:rPr lang="en-US" sz="2400" b="1" dirty="0" smtClean="0">
                <a:solidFill>
                  <a:schemeClr val="bg1"/>
                </a:solidFill>
                <a:effectLst>
                  <a:outerShdw blurRad="38100" dist="38100" dir="2700000" algn="tl">
                    <a:srgbClr val="000000">
                      <a:alpha val="43137"/>
                    </a:srgbClr>
                  </a:outerShdw>
                </a:effectLst>
                <a:latin typeface="Monotype Corsiva" panose="03010101010201010101" pitchFamily="66" charset="0"/>
              </a:rPr>
              <a:t>).</a:t>
            </a:r>
          </a:p>
          <a:p>
            <a:pPr marL="285750" indent="-285750">
              <a:buFont typeface="Wingdings" panose="05000000000000000000" pitchFamily="2" charset="2"/>
              <a:buChar char="Ø"/>
            </a:pPr>
            <a:endParaRPr lang="en-US" sz="2400" b="1" dirty="0">
              <a:solidFill>
                <a:schemeClr val="bg1"/>
              </a:solidFill>
              <a:effectLst>
                <a:outerShdw blurRad="38100" dist="38100" dir="2700000" algn="tl">
                  <a:srgbClr val="000000">
                    <a:alpha val="43137"/>
                  </a:srgbClr>
                </a:outerShdw>
              </a:effectLst>
              <a:latin typeface="Monotype Corsiva" panose="03010101010201010101" pitchFamily="66" charset="0"/>
            </a:endParaRPr>
          </a:p>
          <a:p>
            <a:pPr marL="285750" indent="-285750">
              <a:buFont typeface="Wingdings" panose="05000000000000000000" pitchFamily="2" charset="2"/>
              <a:buChar char="Ø"/>
            </a:pPr>
            <a:r>
              <a:rPr lang="en-US" sz="3200" b="1" dirty="0" smtClean="0">
                <a:ln>
                  <a:solidFill>
                    <a:srgbClr val="FFFF00"/>
                  </a:solidFill>
                </a:ln>
                <a:solidFill>
                  <a:schemeClr val="bg1"/>
                </a:solidFill>
                <a:effectLst>
                  <a:outerShdw blurRad="38100" dist="38100" dir="2700000" algn="tl">
                    <a:srgbClr val="000000">
                      <a:alpha val="43137"/>
                    </a:srgbClr>
                  </a:outerShdw>
                </a:effectLst>
                <a:latin typeface="Monotype Corsiva" panose="03010101010201010101" pitchFamily="66" charset="0"/>
              </a:rPr>
              <a:t>Death</a:t>
            </a:r>
            <a:r>
              <a:rPr lang="en-US" sz="3200" b="1" dirty="0" smtClean="0">
                <a:solidFill>
                  <a:schemeClr val="bg1"/>
                </a:solidFill>
                <a:effectLst>
                  <a:outerShdw blurRad="38100" dist="38100" dir="2700000" algn="tl">
                    <a:srgbClr val="000000">
                      <a:alpha val="43137"/>
                    </a:srgbClr>
                  </a:outerShdw>
                </a:effectLst>
                <a:latin typeface="Monotype Corsiva" panose="03010101010201010101" pitchFamily="66" charset="0"/>
              </a:rPr>
              <a:t> </a:t>
            </a:r>
            <a:r>
              <a:rPr lang="en-US" sz="2400" b="1" dirty="0" smtClean="0">
                <a:solidFill>
                  <a:schemeClr val="bg1"/>
                </a:solidFill>
                <a:effectLst>
                  <a:outerShdw blurRad="38100" dist="38100" dir="2700000" algn="tl">
                    <a:srgbClr val="000000">
                      <a:alpha val="43137"/>
                    </a:srgbClr>
                  </a:outerShdw>
                </a:effectLst>
                <a:latin typeface="Monotype Corsiva" panose="03010101010201010101" pitchFamily="66" charset="0"/>
              </a:rPr>
              <a:t>(</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
            </a: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 husband is dead, vs 1</a:t>
            </a:r>
            <a:r>
              <a:rPr lang="en-US" sz="2400" b="1" dirty="0" smtClean="0">
                <a:solidFill>
                  <a:schemeClr val="bg1"/>
                </a:solidFill>
                <a:effectLst>
                  <a:outerShdw blurRad="38100" dist="38100" dir="2700000" algn="tl">
                    <a:srgbClr val="000000">
                      <a:alpha val="43137"/>
                    </a:srgbClr>
                  </a:outerShdw>
                </a:effectLst>
                <a:latin typeface="Monotype Corsiva" panose="03010101010201010101" pitchFamily="66" charset="0"/>
              </a:rPr>
              <a:t>).</a:t>
            </a:r>
          </a:p>
          <a:p>
            <a:pPr marL="285750" indent="-285750">
              <a:buFont typeface="Wingdings" panose="05000000000000000000" pitchFamily="2" charset="2"/>
              <a:buChar char="Ø"/>
            </a:pPr>
            <a:endParaRPr lang="en-US" sz="2400" b="1" dirty="0">
              <a:solidFill>
                <a:schemeClr val="bg1"/>
              </a:solidFill>
              <a:effectLst>
                <a:outerShdw blurRad="38100" dist="38100" dir="2700000" algn="tl">
                  <a:srgbClr val="000000">
                    <a:alpha val="43137"/>
                  </a:srgbClr>
                </a:outerShdw>
              </a:effectLst>
              <a:latin typeface="Monotype Corsiva" panose="03010101010201010101" pitchFamily="66" charset="0"/>
            </a:endParaRPr>
          </a:p>
          <a:p>
            <a:pPr marL="285750" indent="-285750">
              <a:buFont typeface="Wingdings" panose="05000000000000000000" pitchFamily="2" charset="2"/>
              <a:buChar char="Ø"/>
            </a:pPr>
            <a:r>
              <a:rPr lang="en-US" sz="3200" b="1" dirty="0" smtClean="0">
                <a:ln>
                  <a:solidFill>
                    <a:srgbClr val="FFFF00"/>
                  </a:solidFill>
                </a:ln>
                <a:solidFill>
                  <a:schemeClr val="bg1"/>
                </a:solidFill>
                <a:effectLst>
                  <a:outerShdw blurRad="38100" dist="38100" dir="2700000" algn="tl">
                    <a:srgbClr val="000000">
                      <a:alpha val="43137"/>
                    </a:srgbClr>
                  </a:outerShdw>
                </a:effectLst>
                <a:latin typeface="Monotype Corsiva" panose="03010101010201010101" pitchFamily="66" charset="0"/>
              </a:rPr>
              <a:t>Debt</a:t>
            </a:r>
            <a:r>
              <a:rPr lang="en-US" sz="3200" b="1" dirty="0" smtClean="0">
                <a:solidFill>
                  <a:schemeClr val="bg1"/>
                </a:solidFill>
                <a:effectLst>
                  <a:outerShdw blurRad="38100" dist="38100" dir="2700000" algn="tl">
                    <a:srgbClr val="000000">
                      <a:alpha val="43137"/>
                    </a:srgbClr>
                  </a:outerShdw>
                </a:effectLst>
                <a:latin typeface="Monotype Corsiva" panose="03010101010201010101" pitchFamily="66" charset="0"/>
              </a:rPr>
              <a:t> </a:t>
            </a:r>
            <a:r>
              <a:rPr lang="en-US" sz="2400" b="1" dirty="0" smtClean="0">
                <a:solidFill>
                  <a:schemeClr val="bg1"/>
                </a:solidFill>
                <a:effectLst>
                  <a:outerShdw blurRad="38100" dist="38100" dir="2700000" algn="tl">
                    <a:srgbClr val="000000">
                      <a:alpha val="43137"/>
                    </a:srgbClr>
                  </a:outerShdw>
                </a:effectLst>
                <a:latin typeface="Monotype Corsiva" panose="03010101010201010101" pitchFamily="66" charset="0"/>
              </a:rPr>
              <a:t>(</a:t>
            </a: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creditor is coming to take my two sons to be his slaves, vs 1</a:t>
            </a:r>
            <a:r>
              <a:rPr lang="en-US" sz="2400" b="1" dirty="0" smtClean="0">
                <a:solidFill>
                  <a:schemeClr val="bg1"/>
                </a:solidFill>
                <a:effectLst>
                  <a:outerShdw blurRad="38100" dist="38100" dir="2700000" algn="tl">
                    <a:srgbClr val="000000">
                      <a:alpha val="43137"/>
                    </a:srgbClr>
                  </a:outerShdw>
                </a:effectLst>
                <a:latin typeface="Monotype Corsiva" panose="03010101010201010101" pitchFamily="66" charset="0"/>
              </a:rPr>
              <a:t>).</a:t>
            </a:r>
          </a:p>
          <a:p>
            <a:pPr marL="285750" indent="-285750">
              <a:buFont typeface="Wingdings" panose="05000000000000000000" pitchFamily="2" charset="2"/>
              <a:buChar char="Ø"/>
            </a:pPr>
            <a:endParaRPr lang="en-US" sz="2400" b="1" dirty="0">
              <a:solidFill>
                <a:schemeClr val="bg1"/>
              </a:solidFill>
              <a:effectLst>
                <a:outerShdw blurRad="38100" dist="38100" dir="2700000" algn="tl">
                  <a:srgbClr val="000000">
                    <a:alpha val="43137"/>
                  </a:srgbClr>
                </a:outerShdw>
              </a:effectLst>
              <a:latin typeface="Monotype Corsiva" panose="03010101010201010101" pitchFamily="66" charset="0"/>
            </a:endParaRPr>
          </a:p>
          <a:p>
            <a:pPr marL="285750" indent="-285750">
              <a:buFont typeface="Wingdings" panose="05000000000000000000" pitchFamily="2" charset="2"/>
              <a:buChar char="Ø"/>
            </a:pPr>
            <a:r>
              <a:rPr lang="en-US" sz="3200" b="1" dirty="0" smtClean="0">
                <a:ln>
                  <a:solidFill>
                    <a:srgbClr val="FFFF00"/>
                  </a:solidFill>
                </a:ln>
                <a:solidFill>
                  <a:schemeClr val="bg1"/>
                </a:solidFill>
                <a:effectLst>
                  <a:outerShdw blurRad="38100" dist="38100" dir="2700000" algn="tl">
                    <a:srgbClr val="000000">
                      <a:alpha val="43137"/>
                    </a:srgbClr>
                  </a:outerShdw>
                </a:effectLst>
                <a:latin typeface="Monotype Corsiva" panose="03010101010201010101" pitchFamily="66" charset="0"/>
              </a:rPr>
              <a:t>Devotion</a:t>
            </a:r>
            <a:r>
              <a:rPr lang="en-US" sz="3200" b="1" dirty="0" smtClean="0">
                <a:solidFill>
                  <a:schemeClr val="bg1"/>
                </a:solidFill>
                <a:effectLst>
                  <a:outerShdw blurRad="38100" dist="38100" dir="2700000" algn="tl">
                    <a:srgbClr val="000000">
                      <a:alpha val="43137"/>
                    </a:srgbClr>
                  </a:outerShdw>
                </a:effectLst>
                <a:latin typeface="Monotype Corsiva" panose="03010101010201010101" pitchFamily="66" charset="0"/>
              </a:rPr>
              <a:t> </a:t>
            </a:r>
            <a:r>
              <a:rPr lang="en-US" sz="2400" b="1" dirty="0" smtClean="0">
                <a:solidFill>
                  <a:schemeClr val="bg1"/>
                </a:solidFill>
                <a:effectLst>
                  <a:outerShdw blurRad="38100" dist="38100" dir="2700000" algn="tl">
                    <a:srgbClr val="000000">
                      <a:alpha val="43137"/>
                    </a:srgbClr>
                  </a:outerShdw>
                </a:effectLst>
                <a:latin typeface="Monotype Corsiva" panose="03010101010201010101" pitchFamily="66" charset="0"/>
              </a:rPr>
              <a:t>(</a:t>
            </a: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know that your servant  [my husband] feared the Lord, vs 1</a:t>
            </a:r>
            <a:r>
              <a:rPr lang="en-US" sz="2400" b="1" dirty="0" smtClean="0">
                <a:solidFill>
                  <a:schemeClr val="bg1"/>
                </a:solidFill>
                <a:effectLst>
                  <a:outerShdw blurRad="38100" dist="38100" dir="2700000" algn="tl">
                    <a:srgbClr val="000000">
                      <a:alpha val="43137"/>
                    </a:srgbClr>
                  </a:outerShdw>
                </a:effectLst>
                <a:latin typeface="Monotype Corsiva" panose="03010101010201010101" pitchFamily="66" charset="0"/>
              </a:rPr>
              <a:t>).</a:t>
            </a:r>
            <a:endParaRPr lang="en-US" sz="2400" b="1" dirty="0">
              <a:solidFill>
                <a:schemeClr val="bg1"/>
              </a:solidFill>
              <a:effectLst>
                <a:outerShdw blurRad="38100" dist="38100" dir="2700000" algn="tl">
                  <a:srgbClr val="000000">
                    <a:alpha val="43137"/>
                  </a:srgbClr>
                </a:outerShdw>
              </a:effectLst>
              <a:latin typeface="Monotype Corsiva" panose="03010101010201010101" pitchFamily="66" charset="0"/>
            </a:endParaRPr>
          </a:p>
        </p:txBody>
      </p:sp>
      <p:sp>
        <p:nvSpPr>
          <p:cNvPr id="16" name="Rectangle 15"/>
          <p:cNvSpPr/>
          <p:nvPr/>
        </p:nvSpPr>
        <p:spPr>
          <a:xfrm>
            <a:off x="100281" y="0"/>
            <a:ext cx="8967519" cy="769441"/>
          </a:xfrm>
          <a:prstGeom prst="rect">
            <a:avLst/>
          </a:prstGeom>
          <a:noFill/>
        </p:spPr>
        <p:txBody>
          <a:bodyPr wrap="none" lIns="91440" tIns="45720" rIns="91440" bIns="45720">
            <a:spAutoFit/>
          </a:bodyPr>
          <a:lstStyle/>
          <a:p>
            <a:pPr algn="ctr"/>
            <a:r>
              <a:rPr lang="en-US" sz="4400" b="1" cap="none" spc="300" dirty="0" smtClean="0">
                <a:ln w="10541" cmpd="sng">
                  <a:solidFill>
                    <a:srgbClr val="FF0000"/>
                  </a:solidFill>
                  <a:prstDash val="solid"/>
                </a:ln>
                <a:solidFill>
                  <a:schemeClr val="bg1">
                    <a:lumMod val="85000"/>
                  </a:schemeClr>
                </a:solidFill>
                <a:effectLst>
                  <a:outerShdw blurRad="38100" dist="38100" dir="2700000" algn="tl">
                    <a:srgbClr val="000000">
                      <a:alpha val="43137"/>
                    </a:srgbClr>
                  </a:outerShdw>
                </a:effectLst>
                <a:latin typeface="Monotype Corsiva" panose="03010101010201010101" pitchFamily="66" charset="0"/>
              </a:rPr>
              <a:t>At the End of the Rope—2 Ki 4:1-7</a:t>
            </a:r>
            <a:endParaRPr lang="en-US" sz="4400" b="1" cap="none" spc="300" dirty="0">
              <a:ln w="10541" cmpd="sng">
                <a:solidFill>
                  <a:srgbClr val="FF0000"/>
                </a:solidFill>
                <a:prstDash val="solid"/>
              </a:ln>
              <a:solidFill>
                <a:schemeClr val="bg1">
                  <a:lumMod val="85000"/>
                </a:schemeClr>
              </a:solidFill>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24858213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up)">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612422" y="0"/>
            <a:ext cx="7919155" cy="769441"/>
          </a:xfrm>
          <a:prstGeom prst="rect">
            <a:avLst/>
          </a:prstGeom>
          <a:noFill/>
        </p:spPr>
        <p:txBody>
          <a:bodyPr wrap="none" lIns="91440" tIns="45720" rIns="91440" bIns="45720">
            <a:spAutoFit/>
          </a:bodyPr>
          <a:lstStyle/>
          <a:p>
            <a:pPr algn="ctr"/>
            <a:r>
              <a:rPr lang="en-US" sz="4400" b="1" cap="none" spc="50" dirty="0" smtClean="0">
                <a:ln w="12700" cmpd="sng">
                  <a:solidFill>
                    <a:schemeClr val="tx1"/>
                  </a:solidFill>
                  <a:prstDash val="solid"/>
                </a:ln>
                <a:effectLst>
                  <a:glow rad="228600">
                    <a:srgbClr val="FFFF00">
                      <a:alpha val="87000"/>
                    </a:srgbClr>
                  </a:glow>
                </a:effectLst>
                <a:latin typeface="Baskerville Old Face" panose="02020602080505020303" pitchFamily="18" charset="0"/>
              </a:rPr>
              <a:t>She Took Her Problems To God</a:t>
            </a:r>
            <a:endParaRPr lang="en-US" sz="4400" b="1" cap="none" spc="50" dirty="0">
              <a:ln w="12700" cmpd="sng">
                <a:solidFill>
                  <a:schemeClr val="tx1"/>
                </a:solidFill>
                <a:prstDash val="solid"/>
              </a:ln>
              <a:effectLst>
                <a:glow rad="228600">
                  <a:srgbClr val="FFFF00">
                    <a:alpha val="87000"/>
                  </a:srgbClr>
                </a:glow>
              </a:effectLst>
              <a:latin typeface="Baskerville Old Face" panose="02020602080505020303"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85800"/>
            <a:ext cx="2763520" cy="2438400"/>
          </a:xfrm>
          <a:prstGeom prst="rect">
            <a:avLst/>
          </a:prstGeom>
          <a:ln>
            <a:noFill/>
          </a:ln>
          <a:effectLst>
            <a:outerShdw blurRad="292100" dist="139700" dir="2700000" algn="tl" rotWithShape="0">
              <a:srgbClr val="333333">
                <a:alpha val="65000"/>
              </a:srgbClr>
            </a:outerShdw>
            <a:softEdge rad="63500"/>
          </a:effectLst>
        </p:spPr>
      </p:pic>
      <p:sp>
        <p:nvSpPr>
          <p:cNvPr id="4" name="TextBox 3"/>
          <p:cNvSpPr txBox="1"/>
          <p:nvPr/>
        </p:nvSpPr>
        <p:spPr>
          <a:xfrm>
            <a:off x="4267200" y="3429000"/>
            <a:ext cx="4876800" cy="1938992"/>
          </a:xfrm>
          <a:prstGeom prst="rect">
            <a:avLst/>
          </a:prstGeom>
          <a:solidFill>
            <a:srgbClr val="000000">
              <a:alpha val="80000"/>
            </a:srgbClr>
          </a:solid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do you want (expect to be) done?</a:t>
            </a:r>
          </a:p>
          <a:p>
            <a:endPar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do you have in the house (to ease the situation)?</a:t>
            </a:r>
            <a:endPar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76699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up)">
                                      <p:cBhvr>
                                        <p:cTn id="7" dur="2000"/>
                                        <p:tgtEl>
                                          <p:spTgt spid="4">
                                            <p:bg/>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up)">
                                      <p:cBhvr>
                                        <p:cTn id="11" dur="20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up)">
                                      <p:cBhvr>
                                        <p:cTn id="16" dur="2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000"/>
                                        <p:tgtEl>
                                          <p:spTgt spid="4">
                                            <p:txEl>
                                              <p:pRg st="0" end="0"/>
                                            </p:txEl>
                                          </p:spTgt>
                                        </p:tgtEl>
                                      </p:cBhvr>
                                    </p:animEffect>
                                    <p:set>
                                      <p:cBhvr>
                                        <p:cTn id="21" dur="1" fill="hold">
                                          <p:stCondLst>
                                            <p:cond delay="1999"/>
                                          </p:stCondLst>
                                        </p:cTn>
                                        <p:tgtEl>
                                          <p:spTgt spid="4">
                                            <p:txEl>
                                              <p:pRg st="0" end="0"/>
                                            </p:txEl>
                                          </p:spTgt>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2000"/>
                                        <p:tgtEl>
                                          <p:spTgt spid="4">
                                            <p:txEl>
                                              <p:pRg st="2" end="2"/>
                                            </p:txEl>
                                          </p:spTgt>
                                        </p:tgtEl>
                                      </p:cBhvr>
                                    </p:animEffect>
                                    <p:set>
                                      <p:cBhvr>
                                        <p:cTn id="24" dur="1" fill="hold">
                                          <p:stCondLst>
                                            <p:cond delay="1999"/>
                                          </p:stCondLst>
                                        </p:cTn>
                                        <p:tgtEl>
                                          <p:spTgt spid="4">
                                            <p:txEl>
                                              <p:pRg st="2" end="2"/>
                                            </p:txEl>
                                          </p:spTgt>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2000"/>
                                        <p:tgtEl>
                                          <p:spTgt spid="4">
                                            <p:bg/>
                                          </p:spTgt>
                                        </p:tgtEl>
                                      </p:cBhvr>
                                    </p:animEffect>
                                    <p:set>
                                      <p:cBhvr>
                                        <p:cTn id="27" dur="1" fill="hold">
                                          <p:stCondLst>
                                            <p:cond delay="1999"/>
                                          </p:stCondLst>
                                        </p:cTn>
                                        <p:tgtEl>
                                          <p:spTgt spid="4">
                                            <p:bg/>
                                          </p:spTgt>
                                        </p:tgtEl>
                                        <p:attrNameLst>
                                          <p:attrName>style.visibility</p:attrName>
                                        </p:attrNameLst>
                                      </p:cBhvr>
                                      <p:to>
                                        <p:strVal val="hidden"/>
                                      </p:to>
                                    </p:set>
                                  </p:childTnLst>
                                </p:cTn>
                              </p:par>
                              <p:par>
                                <p:cTn id="28" presetID="42"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2000"/>
                                        <p:tgtEl>
                                          <p:spTgt spid="3"/>
                                        </p:tgtEl>
                                      </p:cBhvr>
                                    </p:animEffect>
                                    <p:anim calcmode="lin" valueType="num">
                                      <p:cBhvr>
                                        <p:cTn id="31" dur="2000" fill="hold"/>
                                        <p:tgtEl>
                                          <p:spTgt spid="3"/>
                                        </p:tgtEl>
                                        <p:attrNameLst>
                                          <p:attrName>ppt_x</p:attrName>
                                        </p:attrNameLst>
                                      </p:cBhvr>
                                      <p:tavLst>
                                        <p:tav tm="0">
                                          <p:val>
                                            <p:strVal val="#ppt_x"/>
                                          </p:val>
                                        </p:tav>
                                        <p:tav tm="100000">
                                          <p:val>
                                            <p:strVal val="#ppt_x"/>
                                          </p:val>
                                        </p:tav>
                                      </p:tavLst>
                                    </p:anim>
                                    <p:anim calcmode="lin" valueType="num">
                                      <p:cBhvr>
                                        <p:cTn id="32"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animBg="1"/>
      <p:bldP spid="4" grpI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83525" y="0"/>
            <a:ext cx="7176965" cy="769441"/>
          </a:xfrm>
          <a:prstGeom prst="rect">
            <a:avLst/>
          </a:prstGeom>
          <a:noFill/>
        </p:spPr>
        <p:txBody>
          <a:bodyPr wrap="none" lIns="91440" tIns="45720" rIns="91440" bIns="45720">
            <a:spAutoFit/>
          </a:bodyPr>
          <a:lstStyle/>
          <a:p>
            <a:pPr algn="ctr"/>
            <a:r>
              <a:rPr lang="en-US" sz="4400" b="1" cap="none" spc="50" dirty="0" smtClean="0">
                <a:ln w="12700" cmpd="sng">
                  <a:solidFill>
                    <a:schemeClr val="tx1"/>
                  </a:solidFill>
                  <a:prstDash val="solid"/>
                </a:ln>
                <a:effectLst>
                  <a:glow rad="228600">
                    <a:srgbClr val="FFFF00">
                      <a:alpha val="87000"/>
                    </a:srgbClr>
                  </a:glow>
                </a:effectLst>
                <a:latin typeface="Baskerville Old Face" panose="02020602080505020303" pitchFamily="18" charset="0"/>
              </a:rPr>
              <a:t>Her Faith Was Greatly Tested</a:t>
            </a:r>
            <a:endParaRPr lang="en-US" sz="4400" b="1" cap="none" spc="50" dirty="0">
              <a:ln w="12700" cmpd="sng">
                <a:solidFill>
                  <a:schemeClr val="tx1"/>
                </a:solidFill>
                <a:prstDash val="solid"/>
              </a:ln>
              <a:effectLst>
                <a:glow rad="228600">
                  <a:srgbClr val="FFFF00">
                    <a:alpha val="87000"/>
                  </a:srgbClr>
                </a:glow>
              </a:effectLst>
              <a:latin typeface="Baskerville Old Face" panose="02020602080505020303"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769441"/>
            <a:ext cx="3318449" cy="2486715"/>
          </a:xfrm>
          <a:prstGeom prst="rect">
            <a:avLst/>
          </a:prstGeom>
          <a:ln>
            <a:noFill/>
          </a:ln>
          <a:effectLst>
            <a:softEdge rad="112500"/>
          </a:effectLst>
        </p:spPr>
      </p:pic>
      <p:sp>
        <p:nvSpPr>
          <p:cNvPr id="3" name="TextBox 2"/>
          <p:cNvSpPr txBox="1"/>
          <p:nvPr/>
        </p:nvSpPr>
        <p:spPr>
          <a:xfrm>
            <a:off x="317090" y="4724400"/>
            <a:ext cx="8534400" cy="1938992"/>
          </a:xfrm>
          <a:prstGeom prst="rect">
            <a:avLst/>
          </a:prstGeom>
          <a:solidFill>
            <a:srgbClr val="000000">
              <a:alpha val="74902"/>
            </a:srgbClr>
          </a:solid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Then he said, g</a:t>
            </a:r>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a:t>
            </a: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borrow vessels from everywhere, from all your neighbors—empty vessels; do not gather just a few. </a:t>
            </a:r>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a:t>
            </a: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you have come in, you shall shut the door behind you and your sons; then pour it into all those vessels, and set aside the full </a:t>
            </a:r>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ones</a:t>
            </a: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Ki 4:3-4).</a:t>
            </a:r>
            <a:endPar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69064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2000"/>
                                        <p:tgtEl>
                                          <p:spTgt spid="3"/>
                                        </p:tgtEl>
                                      </p:cBhvr>
                                    </p:animEffect>
                                    <p:set>
                                      <p:cBhvr>
                                        <p:cTn id="14" dur="1" fill="hold">
                                          <p:stCondLst>
                                            <p:cond delay="1999"/>
                                          </p:stCondLst>
                                        </p:cTn>
                                        <p:tgtEl>
                                          <p:spTgt spid="3"/>
                                        </p:tgtEl>
                                        <p:attrNameLst>
                                          <p:attrName>style.visibility</p:attrName>
                                        </p:attrNameLst>
                                      </p:cBhvr>
                                      <p:to>
                                        <p:strVal val="hidden"/>
                                      </p:to>
                                    </p:set>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80744" y="0"/>
            <a:ext cx="7582525" cy="769441"/>
          </a:xfrm>
          <a:prstGeom prst="rect">
            <a:avLst/>
          </a:prstGeom>
          <a:noFill/>
        </p:spPr>
        <p:txBody>
          <a:bodyPr wrap="none" lIns="91440" tIns="45720" rIns="91440" bIns="45720">
            <a:spAutoFit/>
          </a:bodyPr>
          <a:lstStyle/>
          <a:p>
            <a:pPr algn="ctr"/>
            <a:r>
              <a:rPr lang="en-US" sz="4400" b="1" cap="none" spc="50" dirty="0" smtClean="0">
                <a:ln w="12700" cmpd="sng">
                  <a:solidFill>
                    <a:schemeClr val="tx1"/>
                  </a:solidFill>
                  <a:prstDash val="solid"/>
                </a:ln>
                <a:effectLst>
                  <a:glow rad="228600">
                    <a:srgbClr val="FFFF00">
                      <a:alpha val="87000"/>
                    </a:srgbClr>
                  </a:glow>
                </a:effectLst>
                <a:latin typeface="Baskerville Old Face" panose="02020602080505020303" pitchFamily="18" charset="0"/>
              </a:rPr>
              <a:t>She Learned to Fully Trust God</a:t>
            </a:r>
            <a:endParaRPr lang="en-US" sz="4400" b="1" cap="none" spc="50" dirty="0">
              <a:ln w="12700" cmpd="sng">
                <a:solidFill>
                  <a:schemeClr val="tx1"/>
                </a:solidFill>
                <a:prstDash val="solid"/>
              </a:ln>
              <a:effectLst>
                <a:glow rad="228600">
                  <a:srgbClr val="FFFF00">
                    <a:alpha val="87000"/>
                  </a:srgbClr>
                </a:glow>
              </a:effectLst>
              <a:latin typeface="Baskerville Old Face" panose="02020602080505020303"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824" y="685326"/>
            <a:ext cx="2971800" cy="2743674"/>
          </a:xfrm>
          <a:prstGeom prst="rect">
            <a:avLst/>
          </a:prstGeom>
          <a:ln>
            <a:noFill/>
          </a:ln>
          <a:effectLst>
            <a:softEdge rad="112500"/>
          </a:effectLst>
        </p:spPr>
      </p:pic>
      <p:sp>
        <p:nvSpPr>
          <p:cNvPr id="5" name="TextBox 4"/>
          <p:cNvSpPr txBox="1"/>
          <p:nvPr/>
        </p:nvSpPr>
        <p:spPr>
          <a:xfrm>
            <a:off x="317090" y="3811012"/>
            <a:ext cx="8534400" cy="3046988"/>
          </a:xfrm>
          <a:prstGeom prst="rect">
            <a:avLst/>
          </a:prstGeom>
          <a:solidFill>
            <a:srgbClr val="000000">
              <a:alpha val="74902"/>
            </a:srgbClr>
          </a:solid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 she went from him and shut the door behind her and her sons, who brought the vessels to her; and she poured it out. </a:t>
            </a:r>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Now </a:t>
            </a: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 came to pass, when the vessels were full, that she said to her son, b</a:t>
            </a:r>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ring </a:t>
            </a: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 another vessel</a:t>
            </a:r>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a:t>
            </a: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 said to her, t</a:t>
            </a:r>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here </a:t>
            </a: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 not another vessel</a:t>
            </a:r>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 the oil ceased. </a:t>
            </a:r>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Then </a:t>
            </a: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she came and told the man of God. And he said, g</a:t>
            </a:r>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a:t>
            </a: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sell the oil and pay your debt; and you and your sons live on the </a:t>
            </a:r>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rest</a:t>
            </a: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Ki 4:5-7)</a:t>
            </a:r>
            <a:endPar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5079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2000"/>
                                        <p:tgtEl>
                                          <p:spTgt spid="5"/>
                                        </p:tgtEl>
                                      </p:cBhvr>
                                    </p:animEffect>
                                    <p:set>
                                      <p:cBhvr>
                                        <p:cTn id="14" dur="1" fill="hold">
                                          <p:stCondLst>
                                            <p:cond delay="1999"/>
                                          </p:stCondLst>
                                        </p:cTn>
                                        <p:tgtEl>
                                          <p:spTgt spid="5"/>
                                        </p:tgtEl>
                                        <p:attrNameLst>
                                          <p:attrName>style.visibility</p:attrName>
                                        </p:attrNameLst>
                                      </p:cBhvr>
                                      <p:to>
                                        <p:strVal val="hidden"/>
                                      </p:to>
                                    </p:set>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ppt_x</p:attrName>
                                        </p:attrNameLst>
                                      </p:cBhvr>
                                      <p:tavLst>
                                        <p:tav tm="0">
                                          <p:val>
                                            <p:strVal val="#ppt_x"/>
                                          </p:val>
                                        </p:tav>
                                        <p:tav tm="100000">
                                          <p:val>
                                            <p:strVal val="#ppt_x"/>
                                          </p:val>
                                        </p:tav>
                                      </p:tavLst>
                                    </p:anim>
                                    <p:anim calcmode="lin" valueType="num">
                                      <p:cBhvr>
                                        <p:cTn id="1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0034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362</Words>
  <Application>Microsoft Office PowerPoint</Application>
  <PresentationFormat>On-screen Show (4:3)</PresentationFormat>
  <Paragraphs>34</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Baskerville Old Face</vt:lpstr>
      <vt:lpstr>Monotype Corsiva</vt:lpstr>
      <vt:lpstr>Times New Roman</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Deacons Room</cp:lastModifiedBy>
  <cp:revision>24</cp:revision>
  <dcterms:created xsi:type="dcterms:W3CDTF">2013-12-26T16:41:02Z</dcterms:created>
  <dcterms:modified xsi:type="dcterms:W3CDTF">2013-12-29T23:31:43Z</dcterms:modified>
</cp:coreProperties>
</file>