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66" r:id="rId3"/>
    <p:sldId id="267" r:id="rId4"/>
    <p:sldId id="257" r:id="rId5"/>
    <p:sldId id="258" r:id="rId6"/>
    <p:sldId id="259" r:id="rId7"/>
    <p:sldId id="260" r:id="rId8"/>
    <p:sldId id="261" r:id="rId9"/>
    <p:sldId id="262" r:id="rId10"/>
    <p:sldId id="263" r:id="rId11"/>
    <p:sldId id="264" r:id="rId12"/>
    <p:sldId id="265" r:id="rId13"/>
  </p:sldIdLst>
  <p:sldSz cx="9144000" cy="6858000" type="screen4x3"/>
  <p:notesSz cx="6858000" cy="9144000"/>
  <p:embeddedFontLst>
    <p:embeddedFont>
      <p:font typeface="French Script MT" pitchFamily="66" charset="0"/>
      <p:regular r:id="rId15"/>
    </p:embeddedFont>
    <p:embeddedFont>
      <p:font typeface="Calibri" pitchFamily="34" charset="0"/>
      <p:regular r:id="rId16"/>
      <p:bold r:id="rId17"/>
      <p:italic r:id="rId18"/>
      <p:boldItalic r:id="rId19"/>
    </p:embeddedFont>
    <p:embeddedFont>
      <p:font typeface="Monotype Corsiva" pitchFamily="66" charset="0"/>
      <p: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37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A795D7-7A57-4E9F-8F7A-CBC8FA0E276F}" type="datetimeFigureOut">
              <a:rPr lang="en-US" smtClean="0"/>
              <a:t>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5B16F1-9B7B-4996-B841-72BFCEB07157}" type="slidenum">
              <a:rPr lang="en-US" smtClean="0"/>
              <a:t>‹#›</a:t>
            </a:fld>
            <a:endParaRPr lang="en-US"/>
          </a:p>
        </p:txBody>
      </p:sp>
    </p:spTree>
    <p:extLst>
      <p:ext uri="{BB962C8B-B14F-4D97-AF65-F5344CB8AC3E}">
        <p14:creationId xmlns:p14="http://schemas.microsoft.com/office/powerpoint/2010/main" val="237689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5B16F1-9B7B-4996-B841-72BFCEB07157}" type="slidenum">
              <a:rPr lang="en-US" smtClean="0"/>
              <a:t>1</a:t>
            </a:fld>
            <a:endParaRPr lang="en-US"/>
          </a:p>
        </p:txBody>
      </p:sp>
    </p:spTree>
    <p:extLst>
      <p:ext uri="{BB962C8B-B14F-4D97-AF65-F5344CB8AC3E}">
        <p14:creationId xmlns:p14="http://schemas.microsoft.com/office/powerpoint/2010/main" val="268837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2090945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215752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2858093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30DB41-3FE4-462C-9129-1637349A6EB6}"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3029631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30DB41-3FE4-462C-9129-1637349A6EB6}" type="datetimeFigureOut">
              <a:rPr lang="en-US" smtClean="0"/>
              <a:t>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20593912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30DB41-3FE4-462C-9129-1637349A6EB6}"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372283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30DB41-3FE4-462C-9129-1637349A6EB6}" type="datetimeFigureOut">
              <a:rPr lang="en-US" smtClean="0"/>
              <a:t>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3777776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30DB41-3FE4-462C-9129-1637349A6EB6}" type="datetimeFigureOut">
              <a:rPr lang="en-US" smtClean="0"/>
              <a:t>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174531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30DB41-3FE4-462C-9129-1637349A6EB6}" type="datetimeFigureOut">
              <a:rPr lang="en-US" smtClean="0"/>
              <a:t>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409951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0DB41-3FE4-462C-9129-1637349A6EB6}"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1883117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30DB41-3FE4-462C-9129-1637349A6EB6}" type="datetimeFigureOut">
              <a:rPr lang="en-US" smtClean="0"/>
              <a:t>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354B9-CBB9-451E-9FCA-8C4700C07994}" type="slidenum">
              <a:rPr lang="en-US" smtClean="0"/>
              <a:t>‹#›</a:t>
            </a:fld>
            <a:endParaRPr lang="en-US"/>
          </a:p>
        </p:txBody>
      </p:sp>
    </p:spTree>
    <p:extLst>
      <p:ext uri="{BB962C8B-B14F-4D97-AF65-F5344CB8AC3E}">
        <p14:creationId xmlns:p14="http://schemas.microsoft.com/office/powerpoint/2010/main" val="776873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0DB41-3FE4-462C-9129-1637349A6EB6}" type="datetimeFigureOut">
              <a:rPr lang="en-US" smtClean="0"/>
              <a:t>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354B9-CBB9-451E-9FCA-8C4700C07994}" type="slidenum">
              <a:rPr lang="en-US" smtClean="0"/>
              <a:t>‹#›</a:t>
            </a:fld>
            <a:endParaRPr lang="en-US"/>
          </a:p>
        </p:txBody>
      </p:sp>
    </p:spTree>
    <p:extLst>
      <p:ext uri="{BB962C8B-B14F-4D97-AF65-F5344CB8AC3E}">
        <p14:creationId xmlns:p14="http://schemas.microsoft.com/office/powerpoint/2010/main" val="348933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00348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ounded Rectangle 19"/>
          <p:cNvSpPr/>
          <p:nvPr/>
        </p:nvSpPr>
        <p:spPr>
          <a:xfrm>
            <a:off x="1752602" y="4267200"/>
            <a:ext cx="5638800" cy="2590800"/>
          </a:xfrm>
          <a:prstGeom prst="roundRect">
            <a:avLst/>
          </a:prstGeom>
          <a:solidFill>
            <a:srgbClr val="FFFFFF">
              <a:alpha val="69804"/>
            </a:srgbClr>
          </a:solidFill>
          <a:ln>
            <a:solidFill>
              <a:schemeClr val="tx1"/>
            </a:solidFill>
          </a:ln>
          <a:effectLst>
            <a:glow rad="2286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654" t="14706" r="15273" b="18015"/>
          <a:stretch/>
        </p:blipFill>
        <p:spPr>
          <a:xfrm>
            <a:off x="2001645" y="1371600"/>
            <a:ext cx="4293220" cy="2743200"/>
          </a:xfrm>
          <a:prstGeom prst="ellipse">
            <a:avLst/>
          </a:prstGeom>
          <a:ln>
            <a:noFill/>
          </a:ln>
          <a:effectLst>
            <a:softEdge rad="112500"/>
          </a:effectLst>
        </p:spPr>
      </p:pic>
      <p:sp>
        <p:nvSpPr>
          <p:cNvPr id="8" name="Rectangle 7"/>
          <p:cNvSpPr/>
          <p:nvPr/>
        </p:nvSpPr>
        <p:spPr>
          <a:xfrm>
            <a:off x="2525234" y="2281535"/>
            <a:ext cx="3340978"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Romans 5:6-10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1" name="Rectangle 10"/>
          <p:cNvSpPr/>
          <p:nvPr/>
        </p:nvSpPr>
        <p:spPr>
          <a:xfrm>
            <a:off x="2590800" y="2286000"/>
            <a:ext cx="3137910"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Galatians 2:20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3" name="Rectangle 12"/>
          <p:cNvSpPr/>
          <p:nvPr/>
        </p:nvSpPr>
        <p:spPr>
          <a:xfrm>
            <a:off x="2715990" y="2300506"/>
            <a:ext cx="2959465"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Luke 7:36-50</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4" name="Rectangle 13"/>
          <p:cNvSpPr/>
          <p:nvPr/>
        </p:nvSpPr>
        <p:spPr>
          <a:xfrm>
            <a:off x="2971800" y="2290465"/>
            <a:ext cx="2639377" cy="923330"/>
          </a:xfrm>
          <a:prstGeom prst="rect">
            <a:avLst/>
          </a:prstGeom>
          <a:solidFill>
            <a:srgbClr val="FFFFFF">
              <a:alpha val="60000"/>
            </a:srgbClr>
          </a:solidFill>
        </p:spPr>
        <p:txBody>
          <a:bodyPr wrap="none" lIns="91440" tIns="45720" rIns="91440" bIns="45720">
            <a:spAutoFit/>
          </a:bodyPr>
          <a:lstStyle/>
          <a:p>
            <a:pPr algn="ctr"/>
            <a:r>
              <a:rPr lang="en-US" sz="5400" b="1" cap="none" spc="0" dirty="0" smtClean="0">
                <a:ln w="1905"/>
                <a:solidFill>
                  <a:schemeClr val="bg2">
                    <a:lumMod val="10000"/>
                  </a:schemeClr>
                </a:solidFill>
                <a:effectLst>
                  <a:outerShdw blurRad="38100" dist="38100" dir="2700000" algn="tl">
                    <a:srgbClr val="000000">
                      <a:alpha val="43137"/>
                    </a:srgbClr>
                  </a:outerShdw>
                </a:effectLst>
                <a:latin typeface="French Script MT" pitchFamily="66" charset="0"/>
              </a:rPr>
              <a:t>John 4:6-19</a:t>
            </a:r>
            <a:endParaRPr lang="en-US" sz="5400" b="1" cap="none" spc="0" dirty="0">
              <a:ln w="1905"/>
              <a:solidFill>
                <a:schemeClr val="bg2">
                  <a:lumMod val="10000"/>
                </a:schemeClr>
              </a:solidFill>
              <a:effectLst>
                <a:outerShdw blurRad="38100" dist="38100" dir="2700000" algn="tl">
                  <a:srgbClr val="000000">
                    <a:alpha val="43137"/>
                  </a:srgbClr>
                </a:outerShdw>
              </a:effectLst>
              <a:latin typeface="French Script MT" pitchFamily="66" charset="0"/>
            </a:endParaRPr>
          </a:p>
        </p:txBody>
      </p:sp>
      <p:sp>
        <p:nvSpPr>
          <p:cNvPr id="16" name="Rectangle 15"/>
          <p:cNvSpPr/>
          <p:nvPr/>
        </p:nvSpPr>
        <p:spPr>
          <a:xfrm>
            <a:off x="2208971" y="5934670"/>
            <a:ext cx="4649029"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Salvation of Souls</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
        <p:nvSpPr>
          <p:cNvPr id="17" name="Rectangle 16"/>
          <p:cNvSpPr/>
          <p:nvPr/>
        </p:nvSpPr>
        <p:spPr>
          <a:xfrm>
            <a:off x="3512213" y="5171174"/>
            <a:ext cx="2042547"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Heaven</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
        <p:nvSpPr>
          <p:cNvPr id="18" name="Rectangle 17"/>
          <p:cNvSpPr/>
          <p:nvPr/>
        </p:nvSpPr>
        <p:spPr>
          <a:xfrm>
            <a:off x="2649841" y="4419600"/>
            <a:ext cx="3844322" cy="923330"/>
          </a:xfrm>
          <a:prstGeom prst="rect">
            <a:avLst/>
          </a:prstGeom>
          <a:noFill/>
        </p:spPr>
        <p:txBody>
          <a:bodyPr wrap="none" lIns="91440" tIns="45720" rIns="91440" bIns="45720">
            <a:spAutoFit/>
          </a:bodyPr>
          <a:lstStyle/>
          <a:p>
            <a:pPr algn="ctr"/>
            <a:r>
              <a:rPr lang="en-US" sz="5400" b="1" cap="none" spc="0" dirty="0" smtClean="0">
                <a:ln w="10541" cmpd="sng">
                  <a:solidFill>
                    <a:schemeClr val="tx1"/>
                  </a:solidFill>
                  <a:prstDash val="solid"/>
                </a:ln>
                <a:effectLst>
                  <a:outerShdw blurRad="38100" dist="38100" dir="2700000" algn="tl">
                    <a:srgbClr val="000000">
                      <a:alpha val="43137"/>
                    </a:srgbClr>
                  </a:outerShdw>
                </a:effectLst>
                <a:latin typeface="Monotype Corsiva" pitchFamily="66" charset="0"/>
              </a:rPr>
              <a:t>A Living Hope</a:t>
            </a:r>
            <a:endParaRPr lang="en-US" sz="5400" b="1" cap="none" spc="0" dirty="0">
              <a:ln w="10541" cmpd="sng">
                <a:solidFill>
                  <a:schemeClr val="tx1"/>
                </a:solidFill>
                <a:prstDash val="solid"/>
              </a:ln>
              <a:effectLst>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1315253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2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anim calcmode="lin" valueType="num">
                                      <p:cBhvr>
                                        <p:cTn id="14" dur="2000" fill="hold"/>
                                        <p:tgtEl>
                                          <p:spTgt spid="17"/>
                                        </p:tgtEl>
                                        <p:attrNameLst>
                                          <p:attrName>ppt_x</p:attrName>
                                        </p:attrNameLst>
                                      </p:cBhvr>
                                      <p:tavLst>
                                        <p:tav tm="0">
                                          <p:val>
                                            <p:strVal val="#ppt_x"/>
                                          </p:val>
                                        </p:tav>
                                        <p:tav tm="100000">
                                          <p:val>
                                            <p:strVal val="#ppt_x"/>
                                          </p:val>
                                        </p:tav>
                                      </p:tavLst>
                                    </p:anim>
                                    <p:anim calcmode="lin" valueType="num">
                                      <p:cBhvr>
                                        <p:cTn id="15" dur="2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anim calcmode="lin" valueType="num">
                                      <p:cBhvr>
                                        <p:cTn id="20" dur="2000" fill="hold"/>
                                        <p:tgtEl>
                                          <p:spTgt spid="18"/>
                                        </p:tgtEl>
                                        <p:attrNameLst>
                                          <p:attrName>ppt_x</p:attrName>
                                        </p:attrNameLst>
                                      </p:cBhvr>
                                      <p:tavLst>
                                        <p:tav tm="0">
                                          <p:val>
                                            <p:strVal val="#ppt_x"/>
                                          </p:val>
                                        </p:tav>
                                        <p:tav tm="100000">
                                          <p:val>
                                            <p:strVal val="#ppt_x"/>
                                          </p:val>
                                        </p:tav>
                                      </p:tavLst>
                                    </p:anim>
                                    <p:anim calcmode="lin" valueType="num">
                                      <p:cBhvr>
                                        <p:cTn id="21" dur="20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6"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3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000"/>
                                        <p:tgtEl>
                                          <p:spTgt spid="16"/>
                                        </p:tgtEl>
                                      </p:cBhvr>
                                    </p:animEffect>
                                    <p:set>
                                      <p:cBhvr>
                                        <p:cTn id="35" dur="1" fill="hold">
                                          <p:stCondLst>
                                            <p:cond delay="1999"/>
                                          </p:stCondLst>
                                        </p:cTn>
                                        <p:tgtEl>
                                          <p:spTgt spid="1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000"/>
                                        <p:tgtEl>
                                          <p:spTgt spid="17"/>
                                        </p:tgtEl>
                                      </p:cBhvr>
                                    </p:animEffect>
                                    <p:set>
                                      <p:cBhvr>
                                        <p:cTn id="38" dur="1" fill="hold">
                                          <p:stCondLst>
                                            <p:cond delay="1999"/>
                                          </p:stCondLst>
                                        </p:cTn>
                                        <p:tgtEl>
                                          <p:spTgt spid="1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2000"/>
                                        <p:tgtEl>
                                          <p:spTgt spid="18"/>
                                        </p:tgtEl>
                                      </p:cBhvr>
                                    </p:animEffect>
                                    <p:set>
                                      <p:cBhvr>
                                        <p:cTn id="41" dur="1" fill="hold">
                                          <p:stCondLst>
                                            <p:cond delay="1999"/>
                                          </p:stCondLst>
                                        </p:cTn>
                                        <p:tgtEl>
                                          <p:spTgt spid="18"/>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000"/>
                                        <p:tgtEl>
                                          <p:spTgt spid="20"/>
                                        </p:tgtEl>
                                      </p:cBhvr>
                                    </p:animEffect>
                                    <p:set>
                                      <p:cBhvr>
                                        <p:cTn id="44" dur="1" fill="hold">
                                          <p:stCondLst>
                                            <p:cond delay="1999"/>
                                          </p:stCondLst>
                                        </p:cTn>
                                        <p:tgtEl>
                                          <p:spTgt spid="20"/>
                                        </p:tgtEl>
                                        <p:attrNameLst>
                                          <p:attrName>style.visibility</p:attrName>
                                        </p:attrNameLst>
                                      </p:cBhvr>
                                      <p:to>
                                        <p:strVal val="hidden"/>
                                      </p:to>
                                    </p:se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3000" fill="hold"/>
                                        <p:tgtEl>
                                          <p:spTgt spid="8"/>
                                        </p:tgtEl>
                                        <p:attrNameLst>
                                          <p:attrName>ppt_w</p:attrName>
                                        </p:attrNameLst>
                                      </p:cBhvr>
                                      <p:tavLst>
                                        <p:tav tm="0">
                                          <p:val>
                                            <p:fltVal val="0"/>
                                          </p:val>
                                        </p:tav>
                                        <p:tav tm="100000">
                                          <p:val>
                                            <p:strVal val="#ppt_w"/>
                                          </p:val>
                                        </p:tav>
                                      </p:tavLst>
                                    </p:anim>
                                    <p:anim calcmode="lin" valueType="num">
                                      <p:cBhvr>
                                        <p:cTn id="48" dur="3000" fill="hold"/>
                                        <p:tgtEl>
                                          <p:spTgt spid="8"/>
                                        </p:tgtEl>
                                        <p:attrNameLst>
                                          <p:attrName>ppt_h</p:attrName>
                                        </p:attrNameLst>
                                      </p:cBhvr>
                                      <p:tavLst>
                                        <p:tav tm="0">
                                          <p:val>
                                            <p:fltVal val="0"/>
                                          </p:val>
                                        </p:tav>
                                        <p:tav tm="100000">
                                          <p:val>
                                            <p:strVal val="#ppt_h"/>
                                          </p:val>
                                        </p:tav>
                                      </p:tavLst>
                                    </p:anim>
                                    <p:animEffect transition="in" filter="fade">
                                      <p:cBhvr>
                                        <p:cTn id="49" dur="3000"/>
                                        <p:tgtEl>
                                          <p:spTgt spid="8"/>
                                        </p:tgtEl>
                                      </p:cBhvr>
                                    </p:animEffect>
                                  </p:childTnLst>
                                </p:cTn>
                              </p:par>
                            </p:childTnLst>
                          </p:cTn>
                        </p:par>
                        <p:par>
                          <p:cTn id="50" fill="hold">
                            <p:stCondLst>
                              <p:cond delay="3000"/>
                            </p:stCondLst>
                            <p:childTnLst>
                              <p:par>
                                <p:cTn id="51" presetID="56" presetClass="path" presetSubtype="0" accel="50000" decel="50000" fill="hold" grpId="1" nodeType="afterEffect">
                                  <p:stCondLst>
                                    <p:cond delay="0"/>
                                  </p:stCondLst>
                                  <p:childTnLst>
                                    <p:animMotion origin="layout" path="M -4.16667E-6 0 L 0.35782 -0.32222 " pathEditMode="relative" rAng="0" ptsTypes="AA">
                                      <p:cBhvr>
                                        <p:cTn id="52" dur="2000" fill="hold"/>
                                        <p:tgtEl>
                                          <p:spTgt spid="8"/>
                                        </p:tgtEl>
                                        <p:attrNameLst>
                                          <p:attrName>ppt_x</p:attrName>
                                          <p:attrName>ppt_y</p:attrName>
                                        </p:attrNameLst>
                                      </p:cBhvr>
                                      <p:rCtr x="17882" y="-16111"/>
                                    </p:animMotion>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3000" fill="hold"/>
                                        <p:tgtEl>
                                          <p:spTgt spid="11"/>
                                        </p:tgtEl>
                                        <p:attrNameLst>
                                          <p:attrName>ppt_w</p:attrName>
                                        </p:attrNameLst>
                                      </p:cBhvr>
                                      <p:tavLst>
                                        <p:tav tm="0">
                                          <p:val>
                                            <p:fltVal val="0"/>
                                          </p:val>
                                        </p:tav>
                                        <p:tav tm="100000">
                                          <p:val>
                                            <p:strVal val="#ppt_w"/>
                                          </p:val>
                                        </p:tav>
                                      </p:tavLst>
                                    </p:anim>
                                    <p:anim calcmode="lin" valueType="num">
                                      <p:cBhvr>
                                        <p:cTn id="58" dur="3000" fill="hold"/>
                                        <p:tgtEl>
                                          <p:spTgt spid="11"/>
                                        </p:tgtEl>
                                        <p:attrNameLst>
                                          <p:attrName>ppt_h</p:attrName>
                                        </p:attrNameLst>
                                      </p:cBhvr>
                                      <p:tavLst>
                                        <p:tav tm="0">
                                          <p:val>
                                            <p:fltVal val="0"/>
                                          </p:val>
                                        </p:tav>
                                        <p:tav tm="100000">
                                          <p:val>
                                            <p:strVal val="#ppt_h"/>
                                          </p:val>
                                        </p:tav>
                                      </p:tavLst>
                                    </p:anim>
                                    <p:animEffect transition="in" filter="fade">
                                      <p:cBhvr>
                                        <p:cTn id="59" dur="3000"/>
                                        <p:tgtEl>
                                          <p:spTgt spid="11"/>
                                        </p:tgtEl>
                                      </p:cBhvr>
                                    </p:animEffect>
                                  </p:childTnLst>
                                </p:cTn>
                              </p:par>
                            </p:childTnLst>
                          </p:cTn>
                        </p:par>
                        <p:par>
                          <p:cTn id="60" fill="hold">
                            <p:stCondLst>
                              <p:cond delay="3000"/>
                            </p:stCondLst>
                            <p:childTnLst>
                              <p:par>
                                <p:cTn id="61" presetID="56" presetClass="path" presetSubtype="0" accel="50000" decel="50000" fill="hold" grpId="1" nodeType="afterEffect">
                                  <p:stCondLst>
                                    <p:cond delay="0"/>
                                  </p:stCondLst>
                                  <p:childTnLst>
                                    <p:animMotion origin="layout" path="M -1.11111E-6 -4.44444E-6 L -0.27986 -0.32291 " pathEditMode="relative" rAng="0" ptsTypes="AA">
                                      <p:cBhvr>
                                        <p:cTn id="62" dur="2000" fill="hold"/>
                                        <p:tgtEl>
                                          <p:spTgt spid="11"/>
                                        </p:tgtEl>
                                        <p:attrNameLst>
                                          <p:attrName>ppt_x</p:attrName>
                                          <p:attrName>ppt_y</p:attrName>
                                        </p:attrNameLst>
                                      </p:cBhvr>
                                      <p:rCtr x="-13993" y="-16157"/>
                                    </p:animMotion>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3000" fill="hold"/>
                                        <p:tgtEl>
                                          <p:spTgt spid="13"/>
                                        </p:tgtEl>
                                        <p:attrNameLst>
                                          <p:attrName>ppt_w</p:attrName>
                                        </p:attrNameLst>
                                      </p:cBhvr>
                                      <p:tavLst>
                                        <p:tav tm="0">
                                          <p:val>
                                            <p:fltVal val="0"/>
                                          </p:val>
                                        </p:tav>
                                        <p:tav tm="100000">
                                          <p:val>
                                            <p:strVal val="#ppt_w"/>
                                          </p:val>
                                        </p:tav>
                                      </p:tavLst>
                                    </p:anim>
                                    <p:anim calcmode="lin" valueType="num">
                                      <p:cBhvr>
                                        <p:cTn id="68" dur="3000" fill="hold"/>
                                        <p:tgtEl>
                                          <p:spTgt spid="13"/>
                                        </p:tgtEl>
                                        <p:attrNameLst>
                                          <p:attrName>ppt_h</p:attrName>
                                        </p:attrNameLst>
                                      </p:cBhvr>
                                      <p:tavLst>
                                        <p:tav tm="0">
                                          <p:val>
                                            <p:fltVal val="0"/>
                                          </p:val>
                                        </p:tav>
                                        <p:tav tm="100000">
                                          <p:val>
                                            <p:strVal val="#ppt_h"/>
                                          </p:val>
                                        </p:tav>
                                      </p:tavLst>
                                    </p:anim>
                                    <p:animEffect transition="in" filter="fade">
                                      <p:cBhvr>
                                        <p:cTn id="69" dur="3000"/>
                                        <p:tgtEl>
                                          <p:spTgt spid="13"/>
                                        </p:tgtEl>
                                      </p:cBhvr>
                                    </p:animEffect>
                                  </p:childTnLst>
                                </p:cTn>
                              </p:par>
                            </p:childTnLst>
                          </p:cTn>
                        </p:par>
                        <p:par>
                          <p:cTn id="70" fill="hold">
                            <p:stCondLst>
                              <p:cond delay="3000"/>
                            </p:stCondLst>
                            <p:childTnLst>
                              <p:par>
                                <p:cTn id="71" presetID="49" presetClass="path" presetSubtype="0" accel="50000" decel="50000" fill="hold" grpId="1" nodeType="afterEffect">
                                  <p:stCondLst>
                                    <p:cond delay="0"/>
                                  </p:stCondLst>
                                  <p:childTnLst>
                                    <p:animMotion origin="layout" path="M -4.16667E-6 2.22222E-6 L 0.37448 0.51944 " pathEditMode="relative" rAng="0" ptsTypes="AA">
                                      <p:cBhvr>
                                        <p:cTn id="72" dur="2000" fill="hold"/>
                                        <p:tgtEl>
                                          <p:spTgt spid="13"/>
                                        </p:tgtEl>
                                        <p:attrNameLst>
                                          <p:attrName>ppt_x</p:attrName>
                                          <p:attrName>ppt_y</p:attrName>
                                        </p:attrNameLst>
                                      </p:cBhvr>
                                      <p:rCtr x="18715" y="25972"/>
                                    </p:animMotion>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3000" fill="hold"/>
                                        <p:tgtEl>
                                          <p:spTgt spid="14"/>
                                        </p:tgtEl>
                                        <p:attrNameLst>
                                          <p:attrName>ppt_w</p:attrName>
                                        </p:attrNameLst>
                                      </p:cBhvr>
                                      <p:tavLst>
                                        <p:tav tm="0">
                                          <p:val>
                                            <p:fltVal val="0"/>
                                          </p:val>
                                        </p:tav>
                                        <p:tav tm="100000">
                                          <p:val>
                                            <p:strVal val="#ppt_w"/>
                                          </p:val>
                                        </p:tav>
                                      </p:tavLst>
                                    </p:anim>
                                    <p:anim calcmode="lin" valueType="num">
                                      <p:cBhvr>
                                        <p:cTn id="78" dur="3000" fill="hold"/>
                                        <p:tgtEl>
                                          <p:spTgt spid="14"/>
                                        </p:tgtEl>
                                        <p:attrNameLst>
                                          <p:attrName>ppt_h</p:attrName>
                                        </p:attrNameLst>
                                      </p:cBhvr>
                                      <p:tavLst>
                                        <p:tav tm="0">
                                          <p:val>
                                            <p:fltVal val="0"/>
                                          </p:val>
                                        </p:tav>
                                        <p:tav tm="100000">
                                          <p:val>
                                            <p:strVal val="#ppt_h"/>
                                          </p:val>
                                        </p:tav>
                                      </p:tavLst>
                                    </p:anim>
                                    <p:animEffect transition="in" filter="fade">
                                      <p:cBhvr>
                                        <p:cTn id="79" dur="3000"/>
                                        <p:tgtEl>
                                          <p:spTgt spid="14"/>
                                        </p:tgtEl>
                                      </p:cBhvr>
                                    </p:animEffect>
                                  </p:childTnLst>
                                </p:cTn>
                              </p:par>
                            </p:childTnLst>
                          </p:cTn>
                        </p:par>
                        <p:par>
                          <p:cTn id="80" fill="hold">
                            <p:stCondLst>
                              <p:cond delay="3000"/>
                            </p:stCondLst>
                            <p:childTnLst>
                              <p:par>
                                <p:cTn id="81" presetID="49" presetClass="path" presetSubtype="0" accel="50000" decel="50000" fill="hold" grpId="1" nodeType="afterEffect">
                                  <p:stCondLst>
                                    <p:cond delay="0"/>
                                  </p:stCondLst>
                                  <p:childTnLst>
                                    <p:animMotion origin="layout" path="M -8.33333E-7 2.59259E-6 L -0.3276 0.52106 " pathEditMode="relative" rAng="0" ptsTypes="AA">
                                      <p:cBhvr>
                                        <p:cTn id="82" dur="2000" fill="hold"/>
                                        <p:tgtEl>
                                          <p:spTgt spid="14"/>
                                        </p:tgtEl>
                                        <p:attrNameLst>
                                          <p:attrName>ppt_x</p:attrName>
                                          <p:attrName>ppt_y</p:attrName>
                                        </p:attrNameLst>
                                      </p:cBhvr>
                                      <p:rCtr x="-16389" y="2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8" grpId="0" animBg="1"/>
      <p:bldP spid="8" grpId="1" animBg="1"/>
      <p:bldP spid="11" grpId="0" animBg="1"/>
      <p:bldP spid="11" grpId="1" animBg="1"/>
      <p:bldP spid="13" grpId="0" animBg="1"/>
      <p:bldP spid="13" grpId="1" animBg="1"/>
      <p:bldP spid="14" grpId="0" animBg="1"/>
      <p:bldP spid="14" grpId="1" animBg="1"/>
      <p:bldP spid="16" grpId="0"/>
      <p:bldP spid="16" grpId="1"/>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 name="TextBox 2"/>
          <p:cNvSpPr txBox="1"/>
          <p:nvPr/>
        </p:nvSpPr>
        <p:spPr>
          <a:xfrm>
            <a:off x="152400" y="1676400"/>
            <a:ext cx="4038600" cy="4832092"/>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Blessed be the God and Father of our Lord Jesus Christ, who according to His abundant mercy has begotten us again to a living hope through the </a:t>
            </a:r>
            <a:r>
              <a:rPr lang="en-US" sz="2800"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resurrection of Jesus Christ from the dead</a:t>
            </a: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 . . </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Pet 1:3)</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7654" t="14706" r="15273" b="18015"/>
          <a:stretch/>
        </p:blipFill>
        <p:spPr>
          <a:xfrm>
            <a:off x="30666" y="1676400"/>
            <a:ext cx="4690740" cy="4495800"/>
          </a:xfrm>
          <a:prstGeom prst="ellipse">
            <a:avLst/>
          </a:prstGeom>
          <a:ln>
            <a:noFill/>
          </a:ln>
          <a:effectLst>
            <a:softEdge rad="112500"/>
          </a:effectLst>
        </p:spPr>
      </p:pic>
    </p:spTree>
    <p:extLst>
      <p:ext uri="{BB962C8B-B14F-4D97-AF65-F5344CB8AC3E}">
        <p14:creationId xmlns:p14="http://schemas.microsoft.com/office/powerpoint/2010/main" val="92970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3"/>
                                        </p:tgtEl>
                                      </p:cBhvr>
                                    </p:animEffect>
                                    <p:set>
                                      <p:cBhvr>
                                        <p:cTn id="7" dur="1" fill="hold">
                                          <p:stCondLst>
                                            <p:cond delay="29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0282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0"/>
            <a:ext cx="9144000" cy="6124754"/>
          </a:xfrm>
          <a:prstGeom prst="rect">
            <a:avLst/>
          </a:prstGeom>
          <a:noFill/>
        </p:spPr>
        <p:txBody>
          <a:bodyPr wrap="square" rtlCol="0">
            <a:spAutoFit/>
          </a:bodyPr>
          <a:lstStyle/>
          <a:p>
            <a:r>
              <a:rPr lang="en-US" sz="2450" b="1" i="1" baseline="30000" dirty="0" smtClean="0">
                <a:solidFill>
                  <a:srgbClr val="FF0000"/>
                </a:solidFill>
                <a:latin typeface="Arial" pitchFamily="34" charset="0"/>
                <a:cs typeface="Arial" pitchFamily="34" charset="0"/>
              </a:rPr>
              <a:t>3</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Blessed be the God and Father of our Lord Jesus Christ, who according to His abundant mercy has begotten us again to a living hope through the resurrection of Jesus Christ from the dead, </a:t>
            </a:r>
            <a:r>
              <a:rPr lang="en-US" sz="2450" b="1" i="1" baseline="30000" dirty="0" smtClean="0">
                <a:solidFill>
                  <a:srgbClr val="FF0000"/>
                </a:solidFill>
                <a:latin typeface="Arial" pitchFamily="34" charset="0"/>
                <a:cs typeface="Arial" pitchFamily="34" charset="0"/>
              </a:rPr>
              <a:t>4 </a:t>
            </a:r>
            <a:r>
              <a:rPr lang="en-US" sz="2450" b="1" dirty="0" smtClean="0">
                <a:latin typeface="Arial" pitchFamily="34" charset="0"/>
                <a:cs typeface="Arial" pitchFamily="34" charset="0"/>
              </a:rPr>
              <a:t>to an inheritance incorruptible and undefiled and that does not fade away, reserved in heaven for you, </a:t>
            </a:r>
            <a:r>
              <a:rPr lang="en-US" sz="2450" b="1" i="1" baseline="30000" dirty="0" smtClean="0">
                <a:solidFill>
                  <a:srgbClr val="FF0000"/>
                </a:solidFill>
                <a:latin typeface="Arial" pitchFamily="34" charset="0"/>
                <a:cs typeface="Arial" pitchFamily="34" charset="0"/>
              </a:rPr>
              <a:t>5</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 are kept by the power of God through faith for salvation ready to be revealed in the last time. </a:t>
            </a:r>
            <a:r>
              <a:rPr lang="en-US" sz="2450" b="1" i="1" baseline="30000" dirty="0" smtClean="0">
                <a:solidFill>
                  <a:srgbClr val="FF0000"/>
                </a:solidFill>
                <a:latin typeface="Arial" pitchFamily="34" charset="0"/>
                <a:cs typeface="Arial" pitchFamily="34" charset="0"/>
              </a:rPr>
              <a:t>6</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In this you greatly rejoice, though now for a little while, if need be, you have been grieved by various trials, </a:t>
            </a:r>
            <a:r>
              <a:rPr lang="en-US" sz="2450" b="1" i="1" baseline="30000" dirty="0" smtClean="0">
                <a:solidFill>
                  <a:srgbClr val="FF0000"/>
                </a:solidFill>
                <a:latin typeface="Arial" pitchFamily="34" charset="0"/>
                <a:cs typeface="Arial" pitchFamily="34" charset="0"/>
              </a:rPr>
              <a:t>7</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that the genuineness of your faith, being much more precious than gold that perishes, though it is tested by fire, may be found to praise, honor, and glory at the revelation of Jesus Christ, </a:t>
            </a:r>
            <a:r>
              <a:rPr lang="en-US" sz="2450" b="1" i="1" baseline="30000" dirty="0" smtClean="0">
                <a:solidFill>
                  <a:srgbClr val="FF0000"/>
                </a:solidFill>
                <a:latin typeface="Arial" pitchFamily="34" charset="0"/>
                <a:cs typeface="Arial" pitchFamily="34" charset="0"/>
              </a:rPr>
              <a:t>8</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whom having not seen you love. Though now you do not see Him, yet believing, you rejoice with joy inexpressible and full of glory, </a:t>
            </a:r>
            <a:r>
              <a:rPr lang="en-US" sz="2450" b="1" i="1" baseline="30000" dirty="0" smtClean="0">
                <a:solidFill>
                  <a:srgbClr val="FF0000"/>
                </a:solidFill>
                <a:latin typeface="Arial" pitchFamily="34" charset="0"/>
                <a:cs typeface="Arial" pitchFamily="34" charset="0"/>
              </a:rPr>
              <a:t>9</a:t>
            </a:r>
            <a:r>
              <a:rPr lang="en-US" sz="2450" b="1" baseline="30000" dirty="0" smtClean="0">
                <a:latin typeface="Arial" pitchFamily="34" charset="0"/>
                <a:cs typeface="Arial" pitchFamily="34" charset="0"/>
              </a:rPr>
              <a:t> </a:t>
            </a:r>
            <a:r>
              <a:rPr lang="en-US" sz="2450" b="1" dirty="0" smtClean="0">
                <a:latin typeface="Arial" pitchFamily="34" charset="0"/>
                <a:cs typeface="Arial" pitchFamily="34" charset="0"/>
              </a:rPr>
              <a:t>receiving the end of your faith—the salvation of your souls.</a:t>
            </a:r>
          </a:p>
        </p:txBody>
      </p:sp>
      <p:sp>
        <p:nvSpPr>
          <p:cNvPr id="3" name="Rectangle 2"/>
          <p:cNvSpPr/>
          <p:nvPr/>
        </p:nvSpPr>
        <p:spPr>
          <a:xfrm>
            <a:off x="2133600" y="1111"/>
            <a:ext cx="48330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FF0000"/>
                </a:solidFill>
                <a:effectLst>
                  <a:outerShdw blurRad="50800" dist="39000" dir="5460000" algn="tl">
                    <a:srgbClr val="000000">
                      <a:alpha val="38000"/>
                    </a:srgbClr>
                  </a:outerShdw>
                </a:effectLst>
              </a:rPr>
              <a:t>1 Peter 1:3-9</a:t>
            </a:r>
            <a:endParaRPr lang="en-US" sz="5400" b="1" cap="none" spc="60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431415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900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5042118"/>
            <a:ext cx="7772400" cy="1815882"/>
          </a:xfrm>
          <a:prstGeom prst="rect">
            <a:avLst/>
          </a:prstGeom>
          <a:noFill/>
        </p:spPr>
        <p:txBody>
          <a:bodyPr wrap="square" rtlCol="0">
            <a:spAutoFit/>
          </a:bodyPr>
          <a:lstStyle/>
          <a:p>
            <a:pPr algn="ctr"/>
            <a:r>
              <a:rPr lang="en-US" sz="2800" b="1" dirty="0" smtClean="0">
                <a:latin typeface="Arial" pitchFamily="34" charset="0"/>
                <a:cs typeface="Arial" pitchFamily="34" charset="0"/>
              </a:rPr>
              <a:t>“Therefore, if anyone is in Christ, he is a new creation; old things have passed away; behold, all things have become new” </a:t>
            </a:r>
          </a:p>
          <a:p>
            <a:pPr algn="ctr"/>
            <a:r>
              <a:rPr lang="en-US" sz="2800" b="1" dirty="0" smtClean="0">
                <a:latin typeface="Arial" pitchFamily="34" charset="0"/>
                <a:cs typeface="Arial" pitchFamily="34" charset="0"/>
              </a:rPr>
              <a:t>(2 Corinthians 5:17).</a:t>
            </a: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83241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665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267200" y="228600"/>
            <a:ext cx="4724400" cy="2308324"/>
          </a:xfrm>
          <a:prstGeom prst="rect">
            <a:avLst/>
          </a:prstGeom>
          <a:solidFill>
            <a:srgbClr val="FFFFFF">
              <a:alpha val="69804"/>
            </a:srgbClr>
          </a:solidFill>
          <a:effectLst>
            <a:softEdge rad="127000"/>
          </a:effectLst>
        </p:spPr>
        <p:txBody>
          <a:bodyPr wrap="square" rtlCol="0">
            <a:spAutoFit/>
          </a:bodyPr>
          <a:lstStyle/>
          <a:p>
            <a:pPr algn="ctr"/>
            <a:r>
              <a:rPr lang="en-US" sz="3600" b="1" dirty="0" smtClean="0">
                <a:latin typeface="Arial" pitchFamily="34" charset="0"/>
                <a:cs typeface="Arial" pitchFamily="34" charset="0"/>
              </a:rPr>
              <a:t>Blessed are those who mourn, for they shall be comforted (Matt 5:4)</a:t>
            </a:r>
            <a:endParaRPr lang="en-US" sz="3600" b="1" dirty="0">
              <a:latin typeface="Arial" pitchFamily="34" charset="0"/>
              <a:cs typeface="Arial" pitchFamily="34" charset="0"/>
            </a:endParaRPr>
          </a:p>
        </p:txBody>
      </p:sp>
    </p:spTree>
    <p:extLst>
      <p:ext uri="{BB962C8B-B14F-4D97-AF65-F5344CB8AC3E}">
        <p14:creationId xmlns:p14="http://schemas.microsoft.com/office/powerpoint/2010/main" val="12731828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4343400" y="228600"/>
            <a:ext cx="4724400" cy="3416320"/>
          </a:xfrm>
          <a:prstGeom prst="rect">
            <a:avLst/>
          </a:prstGeom>
          <a:solidFill>
            <a:srgbClr val="FFFFFF">
              <a:alpha val="69804"/>
            </a:srgbClr>
          </a:solidFill>
          <a:effectLst>
            <a:softEdge rad="127000"/>
          </a:effectLst>
        </p:spPr>
        <p:txBody>
          <a:bodyPr wrap="square" rtlCol="0">
            <a:spAutoFit/>
          </a:bodyPr>
          <a:lstStyle/>
          <a:p>
            <a:pPr algn="ctr"/>
            <a:r>
              <a:rPr lang="en-US" sz="3600" b="1" dirty="0" smtClean="0">
                <a:latin typeface="Arial" pitchFamily="34" charset="0"/>
                <a:cs typeface="Arial" pitchFamily="34" charset="0"/>
              </a:rPr>
              <a:t>. . . be clothed with humility, for God resists the proud,</a:t>
            </a:r>
          </a:p>
          <a:p>
            <a:pPr algn="ctr"/>
            <a:r>
              <a:rPr lang="en-US" sz="3600" b="1" dirty="0">
                <a:latin typeface="Arial" pitchFamily="34" charset="0"/>
                <a:cs typeface="Arial" pitchFamily="34" charset="0"/>
              </a:rPr>
              <a:t>b</a:t>
            </a:r>
            <a:r>
              <a:rPr lang="en-US" sz="3600" b="1" dirty="0" smtClean="0">
                <a:latin typeface="Arial" pitchFamily="34" charset="0"/>
                <a:cs typeface="Arial" pitchFamily="34" charset="0"/>
              </a:rPr>
              <a:t>ut gives grace to the humble </a:t>
            </a:r>
          </a:p>
          <a:p>
            <a:pPr algn="ctr"/>
            <a:r>
              <a:rPr lang="en-US" sz="3600" b="1" dirty="0" smtClean="0">
                <a:latin typeface="Arial" pitchFamily="34" charset="0"/>
                <a:cs typeface="Arial" pitchFamily="34" charset="0"/>
              </a:rPr>
              <a:t>( 1 Pet 5:5)</a:t>
            </a:r>
          </a:p>
        </p:txBody>
      </p:sp>
    </p:spTree>
    <p:extLst>
      <p:ext uri="{BB962C8B-B14F-4D97-AF65-F5344CB8AC3E}">
        <p14:creationId xmlns:p14="http://schemas.microsoft.com/office/powerpoint/2010/main" val="3054234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9000">
              <a:schemeClr val="tx1">
                <a:lumMod val="50000"/>
                <a:lumOff val="50000"/>
              </a:schemeClr>
            </a:gs>
            <a:gs pos="18000">
              <a:schemeClr val="tx1"/>
            </a:gs>
            <a:gs pos="28000">
              <a:schemeClr val="bg1"/>
            </a:gs>
            <a:gs pos="43000">
              <a:schemeClr val="tx1"/>
            </a:gs>
            <a:gs pos="92500">
              <a:schemeClr val="tx1"/>
            </a:gs>
            <a:gs pos="87000">
              <a:schemeClr val="bg1"/>
            </a:gs>
            <a:gs pos="70417">
              <a:schemeClr val="tx1"/>
            </a:gs>
            <a:gs pos="57000">
              <a:schemeClr val="bg1"/>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grayscl/>
            <a:extLst>
              <a:ext uri="{28A0092B-C50C-407E-A947-70E740481C1C}">
                <a14:useLocalDpi xmlns:a14="http://schemas.microsoft.com/office/drawing/2010/main" val="0"/>
              </a:ext>
            </a:extLst>
          </a:blip>
          <a:stretch>
            <a:fillRect/>
          </a:stretch>
        </p:blipFill>
        <p:spPr>
          <a:xfrm>
            <a:off x="13010" y="0"/>
            <a:ext cx="5486400" cy="6858000"/>
          </a:xfrm>
          <a:prstGeom prst="rect">
            <a:avLst/>
          </a:prstGeom>
        </p:spPr>
      </p:pic>
      <p:sp>
        <p:nvSpPr>
          <p:cNvPr id="3" name="TextBox 2"/>
          <p:cNvSpPr txBox="1"/>
          <p:nvPr/>
        </p:nvSpPr>
        <p:spPr>
          <a:xfrm>
            <a:off x="5499410" y="335845"/>
            <a:ext cx="3644590" cy="6186309"/>
          </a:xfrm>
          <a:prstGeom prst="rect">
            <a:avLst/>
          </a:prstGeom>
          <a:solidFill>
            <a:srgbClr val="FFFFFF">
              <a:alpha val="69804"/>
            </a:srgbClr>
          </a:solidFill>
          <a:effectLst>
            <a:softEdge rad="127000"/>
          </a:effectLst>
        </p:spPr>
        <p:txBody>
          <a:bodyPr wrap="square" rtlCol="0">
            <a:spAutoFit/>
          </a:bodyPr>
          <a:lstStyle/>
          <a:p>
            <a:pPr algn="ctr"/>
            <a:r>
              <a:rPr lang="en-US" sz="3600" b="1" dirty="0" smtClean="0">
                <a:latin typeface="Arial" pitchFamily="34" charset="0"/>
                <a:cs typeface="Arial" pitchFamily="34" charset="0"/>
              </a:rPr>
              <a:t>Though your sins are like scarlet, they shall be as white as snow; though they are red like crimson, they shall be as wool</a:t>
            </a:r>
          </a:p>
          <a:p>
            <a:pPr algn="ctr"/>
            <a:r>
              <a:rPr lang="en-US" sz="3600" b="1" dirty="0" smtClean="0">
                <a:latin typeface="Arial" pitchFamily="34" charset="0"/>
                <a:cs typeface="Arial" pitchFamily="34" charset="0"/>
              </a:rPr>
              <a:t>(Isa 1:18)</a:t>
            </a:r>
          </a:p>
        </p:txBody>
      </p:sp>
    </p:spTree>
    <p:extLst>
      <p:ext uri="{BB962C8B-B14F-4D97-AF65-F5344CB8AC3E}">
        <p14:creationId xmlns:p14="http://schemas.microsoft.com/office/powerpoint/2010/main" val="7003046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76200" y="39513"/>
            <a:ext cx="8915400" cy="3046988"/>
          </a:xfrm>
          <a:prstGeom prst="rect">
            <a:avLst/>
          </a:prstGeom>
          <a:solidFill>
            <a:srgbClr val="FFFFFF">
              <a:alpha val="69804"/>
            </a:srgbClr>
          </a:solidFill>
          <a:effectLst>
            <a:softEdge rad="127000"/>
          </a:effectLst>
        </p:spPr>
        <p:txBody>
          <a:bodyPr wrap="square" rtlCol="0">
            <a:spAutoFit/>
          </a:bodyPr>
          <a:lstStyle/>
          <a:p>
            <a:pPr algn="ctr"/>
            <a:r>
              <a:rPr lang="en-US" sz="3200" b="1" dirty="0" smtClean="0">
                <a:latin typeface="Arial" pitchFamily="34" charset="0"/>
                <a:cs typeface="Arial" pitchFamily="34" charset="0"/>
              </a:rPr>
              <a:t>Although I was formerly a </a:t>
            </a:r>
            <a:r>
              <a:rPr lang="en-US" sz="3200" b="1" u="sng" dirty="0" smtClean="0">
                <a:latin typeface="Arial" pitchFamily="34" charset="0"/>
                <a:cs typeface="Arial" pitchFamily="34" charset="0"/>
              </a:rPr>
              <a:t>blasphemer</a:t>
            </a:r>
            <a:r>
              <a:rPr lang="en-US" sz="3200" b="1" dirty="0" smtClean="0">
                <a:latin typeface="Arial" pitchFamily="34" charset="0"/>
                <a:cs typeface="Arial" pitchFamily="34" charset="0"/>
              </a:rPr>
              <a:t>, a </a:t>
            </a:r>
            <a:r>
              <a:rPr lang="en-US" sz="3200" b="1" u="sng" dirty="0" smtClean="0">
                <a:latin typeface="Arial" pitchFamily="34" charset="0"/>
                <a:cs typeface="Arial" pitchFamily="34" charset="0"/>
              </a:rPr>
              <a:t>persecutor</a:t>
            </a:r>
            <a:r>
              <a:rPr lang="en-US" sz="3200" b="1" dirty="0" smtClean="0">
                <a:latin typeface="Arial" pitchFamily="34" charset="0"/>
                <a:cs typeface="Arial" pitchFamily="34" charset="0"/>
              </a:rPr>
              <a:t>, and an </a:t>
            </a:r>
            <a:r>
              <a:rPr lang="en-US" sz="3200" b="1" u="sng" dirty="0" smtClean="0">
                <a:latin typeface="Arial" pitchFamily="34" charset="0"/>
                <a:cs typeface="Arial" pitchFamily="34" charset="0"/>
              </a:rPr>
              <a:t>insolent man</a:t>
            </a:r>
            <a:r>
              <a:rPr lang="en-US" sz="3200" b="1" dirty="0" smtClean="0">
                <a:latin typeface="Arial" pitchFamily="34" charset="0"/>
                <a:cs typeface="Arial" pitchFamily="34" charset="0"/>
              </a:rPr>
              <a:t>; but I obtained mercy because I did it ignorantly in unbelief. And the grace of our Lord was exceedingly abundant, with faith and love which are in Christ Jesus (1 Tim 1:13-14).</a:t>
            </a:r>
          </a:p>
        </p:txBody>
      </p:sp>
      <p:sp>
        <p:nvSpPr>
          <p:cNvPr id="5" name="TextBox 4"/>
          <p:cNvSpPr txBox="1"/>
          <p:nvPr/>
        </p:nvSpPr>
        <p:spPr>
          <a:xfrm>
            <a:off x="66907" y="39513"/>
            <a:ext cx="8915400" cy="3046988"/>
          </a:xfrm>
          <a:prstGeom prst="rect">
            <a:avLst/>
          </a:prstGeom>
          <a:noFill/>
          <a:effectLst>
            <a:softEdge rad="127000"/>
          </a:effectLst>
        </p:spPr>
        <p:txBody>
          <a:bodyPr wrap="square" rtlCol="0">
            <a:spAutoFit/>
          </a:bodyPr>
          <a:lstStyle/>
          <a:p>
            <a:pPr algn="ctr"/>
            <a:r>
              <a:rPr lang="en-US" sz="3200" b="1" dirty="0" smtClean="0">
                <a:latin typeface="Arial" pitchFamily="34" charset="0"/>
                <a:cs typeface="Arial" pitchFamily="34" charset="0"/>
              </a:rPr>
              <a:t>Although I was formerly a </a:t>
            </a:r>
            <a:r>
              <a:rPr lang="en-US" sz="3200" b="1" u="sng" dirty="0" smtClean="0">
                <a:latin typeface="Arial" pitchFamily="34" charset="0"/>
                <a:cs typeface="Arial" pitchFamily="34" charset="0"/>
              </a:rPr>
              <a:t>blasphemer</a:t>
            </a:r>
            <a:r>
              <a:rPr lang="en-US" sz="3200" b="1" dirty="0" smtClean="0">
                <a:latin typeface="Arial" pitchFamily="34" charset="0"/>
                <a:cs typeface="Arial" pitchFamily="34" charset="0"/>
              </a:rPr>
              <a:t>, a </a:t>
            </a:r>
            <a:r>
              <a:rPr lang="en-US" sz="3200" b="1" u="sng" dirty="0" smtClean="0">
                <a:latin typeface="Arial" pitchFamily="34" charset="0"/>
                <a:cs typeface="Arial" pitchFamily="34" charset="0"/>
              </a:rPr>
              <a:t>persecutor</a:t>
            </a:r>
            <a:r>
              <a:rPr lang="en-US" sz="3200" b="1" dirty="0" smtClean="0">
                <a:latin typeface="Arial" pitchFamily="34" charset="0"/>
                <a:cs typeface="Arial" pitchFamily="34" charset="0"/>
              </a:rPr>
              <a:t>, and an </a:t>
            </a:r>
            <a:r>
              <a:rPr lang="en-US" sz="3200" b="1" u="sng" dirty="0" smtClean="0">
                <a:latin typeface="Arial" pitchFamily="34" charset="0"/>
                <a:cs typeface="Arial" pitchFamily="34" charset="0"/>
              </a:rPr>
              <a:t>insolent man</a:t>
            </a:r>
            <a:r>
              <a:rPr lang="en-US" sz="3200" b="1" dirty="0" smtClean="0">
                <a:latin typeface="Arial" pitchFamily="34" charset="0"/>
                <a:cs typeface="Arial" pitchFamily="34" charset="0"/>
              </a:rPr>
              <a:t>; but I </a:t>
            </a:r>
            <a:r>
              <a:rPr lang="en-US" sz="3200" b="1" u="sng" dirty="0" smtClean="0">
                <a:solidFill>
                  <a:srgbClr val="FF0000"/>
                </a:solidFill>
                <a:latin typeface="Arial" pitchFamily="34" charset="0"/>
                <a:cs typeface="Arial" pitchFamily="34" charset="0"/>
              </a:rPr>
              <a:t>obtained mercy</a:t>
            </a:r>
            <a:r>
              <a:rPr lang="en-US" sz="3200" b="1" dirty="0" smtClean="0">
                <a:latin typeface="Arial" pitchFamily="34" charset="0"/>
                <a:cs typeface="Arial" pitchFamily="34" charset="0"/>
              </a:rPr>
              <a:t> because I did it ignorantly in unbelief. And </a:t>
            </a:r>
            <a:r>
              <a:rPr lang="en-US" sz="3200" b="1" u="sng" dirty="0" smtClean="0">
                <a:solidFill>
                  <a:srgbClr val="FF0000"/>
                </a:solidFill>
                <a:latin typeface="Arial" pitchFamily="34" charset="0"/>
                <a:cs typeface="Arial" pitchFamily="34" charset="0"/>
              </a:rPr>
              <a:t>the grace of our Lord was exceedingly abundant</a:t>
            </a:r>
            <a:r>
              <a:rPr lang="en-US" sz="3200" b="1" dirty="0" smtClean="0">
                <a:latin typeface="Arial" pitchFamily="34" charset="0"/>
                <a:cs typeface="Arial" pitchFamily="34" charset="0"/>
              </a:rPr>
              <a:t>, with faith and love which are in Christ Jesus (1 Tim 1:13-14).</a:t>
            </a:r>
          </a:p>
        </p:txBody>
      </p:sp>
      <p:sp>
        <p:nvSpPr>
          <p:cNvPr id="6" name="TextBox 5"/>
          <p:cNvSpPr txBox="1"/>
          <p:nvPr/>
        </p:nvSpPr>
        <p:spPr>
          <a:xfrm>
            <a:off x="59473" y="41970"/>
            <a:ext cx="8991600" cy="3539430"/>
          </a:xfrm>
          <a:prstGeom prst="rect">
            <a:avLst/>
          </a:prstGeom>
          <a:solidFill>
            <a:srgbClr val="FFFFFF">
              <a:alpha val="69804"/>
            </a:srgbClr>
          </a:solidFill>
          <a:effectLst>
            <a:softEdge rad="127000"/>
          </a:effectLst>
        </p:spPr>
        <p:txBody>
          <a:bodyPr wrap="square" rtlCol="0">
            <a:spAutoFit/>
          </a:bodyPr>
          <a:lstStyle/>
          <a:p>
            <a:pPr algn="ctr"/>
            <a:r>
              <a:rPr lang="en-US" sz="3200" b="1" dirty="0" smtClean="0">
                <a:latin typeface="Arial" pitchFamily="34" charset="0"/>
                <a:cs typeface="Arial" pitchFamily="34" charset="0"/>
              </a:rPr>
              <a:t>Many will say to Me in that day, Lord, Lord, have we not prophesied in Your name, cast out demons in Your name, and done many wonders in Your name? And then I will declare to them, </a:t>
            </a:r>
            <a:r>
              <a:rPr lang="en-US" sz="32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 never knew you</a:t>
            </a:r>
            <a:r>
              <a:rPr lang="en-US" sz="3200" b="1" dirty="0" smtClean="0">
                <a:latin typeface="Arial" pitchFamily="34" charset="0"/>
                <a:cs typeface="Arial" pitchFamily="34" charset="0"/>
              </a:rPr>
              <a:t>; depart from Me, you who practice lawlessness!</a:t>
            </a:r>
          </a:p>
          <a:p>
            <a:pPr algn="ctr"/>
            <a:r>
              <a:rPr lang="en-US" sz="3200" b="1" dirty="0" smtClean="0">
                <a:latin typeface="Arial" pitchFamily="34" charset="0"/>
                <a:cs typeface="Arial" pitchFamily="34" charset="0"/>
              </a:rPr>
              <a:t>(Matt 7:22-23)</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74566165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3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3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4"/>
                                        </p:tgtEl>
                                      </p:cBhvr>
                                    </p:animEffect>
                                    <p:set>
                                      <p:cBhvr>
                                        <p:cTn id="19" dur="1" fill="hold">
                                          <p:stCondLst>
                                            <p:cond delay="19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47"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3000"/>
                                        <p:tgtEl>
                                          <p:spTgt spid="6"/>
                                        </p:tgtEl>
                                      </p:cBhvr>
                                    </p:animEffect>
                                    <p:anim calcmode="lin" valueType="num">
                                      <p:cBhvr>
                                        <p:cTn id="26" dur="3000" fill="hold"/>
                                        <p:tgtEl>
                                          <p:spTgt spid="6"/>
                                        </p:tgtEl>
                                        <p:attrNameLst>
                                          <p:attrName>ppt_x</p:attrName>
                                        </p:attrNameLst>
                                      </p:cBhvr>
                                      <p:tavLst>
                                        <p:tav tm="0">
                                          <p:val>
                                            <p:strVal val="#ppt_x"/>
                                          </p:val>
                                        </p:tav>
                                        <p:tav tm="100000">
                                          <p:val>
                                            <p:strVal val="#ppt_x"/>
                                          </p:val>
                                        </p:tav>
                                      </p:tavLst>
                                    </p:anim>
                                    <p:anim calcmode="lin" valueType="num">
                                      <p:cBhvr>
                                        <p:cTn id="27" dur="3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518</Words>
  <Application>Microsoft Office PowerPoint</Application>
  <PresentationFormat>On-screen Show (4:3)</PresentationFormat>
  <Paragraphs>24</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French Script MT</vt:lpstr>
      <vt:lpstr>Calibri</vt:lpstr>
      <vt:lpstr>Monotype Corsiva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AUDIOROOM</cp:lastModifiedBy>
  <cp:revision>17</cp:revision>
  <dcterms:created xsi:type="dcterms:W3CDTF">2013-01-31T14:43:32Z</dcterms:created>
  <dcterms:modified xsi:type="dcterms:W3CDTF">2013-02-03T15:04:03Z</dcterms:modified>
</cp:coreProperties>
</file>