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Lst>
  <p:sldSz cx="9144000" cy="6858000" type="screen4x3"/>
  <p:notesSz cx="6858000" cy="9144000"/>
  <p:embeddedFontLst>
    <p:embeddedFont>
      <p:font typeface="Calibri" pitchFamily="34" charset="0"/>
      <p:regular r:id="rId20"/>
      <p:bold r:id="rId21"/>
      <p:italic r:id="rId22"/>
      <p:boldItalic r:id="rId23"/>
    </p:embeddedFont>
    <p:embeddedFont>
      <p:font typeface="Monotype Corsiva" pitchFamily="66" charset="0"/>
      <p: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0038"/>
    <a:srgbClr val="FD9732"/>
    <a:srgbClr val="5A5B5F"/>
    <a:srgbClr val="F8F4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5" d="100"/>
          <a:sy n="65" d="100"/>
        </p:scale>
        <p:origin x="-66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C55C22-0694-493B-B88C-9168EA646FAA}" type="datetimeFigureOut">
              <a:rPr lang="en-US" smtClean="0"/>
              <a:t>5/26/2013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2441F3-A1F3-480D-B57A-978EED12C07F}" type="slidenum">
              <a:rPr lang="en-US" smtClean="0"/>
              <a:t>‹#›</a:t>
            </a:fld>
            <a:endParaRPr lang="en-US"/>
          </a:p>
        </p:txBody>
      </p:sp>
    </p:spTree>
    <p:extLst>
      <p:ext uri="{BB962C8B-B14F-4D97-AF65-F5344CB8AC3E}">
        <p14:creationId xmlns:p14="http://schemas.microsoft.com/office/powerpoint/2010/main" val="242548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2441F3-A1F3-480D-B57A-978EED12C07F}" type="slidenum">
              <a:rPr lang="en-US" smtClean="0"/>
              <a:t>6</a:t>
            </a:fld>
            <a:endParaRPr lang="en-US"/>
          </a:p>
        </p:txBody>
      </p:sp>
    </p:spTree>
    <p:extLst>
      <p:ext uri="{BB962C8B-B14F-4D97-AF65-F5344CB8AC3E}">
        <p14:creationId xmlns:p14="http://schemas.microsoft.com/office/powerpoint/2010/main" val="1651669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2441F3-A1F3-480D-B57A-978EED12C07F}" type="slidenum">
              <a:rPr lang="en-US" smtClean="0"/>
              <a:t>15</a:t>
            </a:fld>
            <a:endParaRPr lang="en-US"/>
          </a:p>
        </p:txBody>
      </p:sp>
    </p:spTree>
    <p:extLst>
      <p:ext uri="{BB962C8B-B14F-4D97-AF65-F5344CB8AC3E}">
        <p14:creationId xmlns:p14="http://schemas.microsoft.com/office/powerpoint/2010/main" val="1651669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2441F3-A1F3-480D-B57A-978EED12C07F}" type="slidenum">
              <a:rPr lang="en-US" smtClean="0"/>
              <a:t>7</a:t>
            </a:fld>
            <a:endParaRPr lang="en-US"/>
          </a:p>
        </p:txBody>
      </p:sp>
    </p:spTree>
    <p:extLst>
      <p:ext uri="{BB962C8B-B14F-4D97-AF65-F5344CB8AC3E}">
        <p14:creationId xmlns:p14="http://schemas.microsoft.com/office/powerpoint/2010/main" val="1651669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2441F3-A1F3-480D-B57A-978EED12C07F}" type="slidenum">
              <a:rPr lang="en-US" smtClean="0"/>
              <a:t>8</a:t>
            </a:fld>
            <a:endParaRPr lang="en-US"/>
          </a:p>
        </p:txBody>
      </p:sp>
    </p:spTree>
    <p:extLst>
      <p:ext uri="{BB962C8B-B14F-4D97-AF65-F5344CB8AC3E}">
        <p14:creationId xmlns:p14="http://schemas.microsoft.com/office/powerpoint/2010/main" val="1651669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2441F3-A1F3-480D-B57A-978EED12C07F}" type="slidenum">
              <a:rPr lang="en-US" smtClean="0"/>
              <a:t>9</a:t>
            </a:fld>
            <a:endParaRPr lang="en-US"/>
          </a:p>
        </p:txBody>
      </p:sp>
    </p:spTree>
    <p:extLst>
      <p:ext uri="{BB962C8B-B14F-4D97-AF65-F5344CB8AC3E}">
        <p14:creationId xmlns:p14="http://schemas.microsoft.com/office/powerpoint/2010/main" val="1651669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2441F3-A1F3-480D-B57A-978EED12C07F}" type="slidenum">
              <a:rPr lang="en-US" smtClean="0"/>
              <a:t>10</a:t>
            </a:fld>
            <a:endParaRPr lang="en-US"/>
          </a:p>
        </p:txBody>
      </p:sp>
    </p:spTree>
    <p:extLst>
      <p:ext uri="{BB962C8B-B14F-4D97-AF65-F5344CB8AC3E}">
        <p14:creationId xmlns:p14="http://schemas.microsoft.com/office/powerpoint/2010/main" val="1651669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2441F3-A1F3-480D-B57A-978EED12C07F}" type="slidenum">
              <a:rPr lang="en-US" smtClean="0"/>
              <a:t>11</a:t>
            </a:fld>
            <a:endParaRPr lang="en-US"/>
          </a:p>
        </p:txBody>
      </p:sp>
    </p:spTree>
    <p:extLst>
      <p:ext uri="{BB962C8B-B14F-4D97-AF65-F5344CB8AC3E}">
        <p14:creationId xmlns:p14="http://schemas.microsoft.com/office/powerpoint/2010/main" val="1651669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2441F3-A1F3-480D-B57A-978EED12C07F}" type="slidenum">
              <a:rPr lang="en-US" smtClean="0"/>
              <a:t>12</a:t>
            </a:fld>
            <a:endParaRPr lang="en-US"/>
          </a:p>
        </p:txBody>
      </p:sp>
    </p:spTree>
    <p:extLst>
      <p:ext uri="{BB962C8B-B14F-4D97-AF65-F5344CB8AC3E}">
        <p14:creationId xmlns:p14="http://schemas.microsoft.com/office/powerpoint/2010/main" val="1651669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2441F3-A1F3-480D-B57A-978EED12C07F}" type="slidenum">
              <a:rPr lang="en-US" smtClean="0"/>
              <a:t>13</a:t>
            </a:fld>
            <a:endParaRPr lang="en-US"/>
          </a:p>
        </p:txBody>
      </p:sp>
    </p:spTree>
    <p:extLst>
      <p:ext uri="{BB962C8B-B14F-4D97-AF65-F5344CB8AC3E}">
        <p14:creationId xmlns:p14="http://schemas.microsoft.com/office/powerpoint/2010/main" val="1651669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2441F3-A1F3-480D-B57A-978EED12C07F}" type="slidenum">
              <a:rPr lang="en-US" smtClean="0"/>
              <a:t>14</a:t>
            </a:fld>
            <a:endParaRPr lang="en-US"/>
          </a:p>
        </p:txBody>
      </p:sp>
    </p:spTree>
    <p:extLst>
      <p:ext uri="{BB962C8B-B14F-4D97-AF65-F5344CB8AC3E}">
        <p14:creationId xmlns:p14="http://schemas.microsoft.com/office/powerpoint/2010/main" val="1651669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4BADD5-6E95-493C-A75A-75FB3B06A43D}" type="datetimeFigureOut">
              <a:rPr lang="en-US" smtClean="0"/>
              <a:t>5/26/2013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C74D-9715-4298-9190-2E5969F67374}" type="slidenum">
              <a:rPr lang="en-US" smtClean="0"/>
              <a:t>‹#›</a:t>
            </a:fld>
            <a:endParaRPr lang="en-US"/>
          </a:p>
        </p:txBody>
      </p:sp>
    </p:spTree>
    <p:extLst>
      <p:ext uri="{BB962C8B-B14F-4D97-AF65-F5344CB8AC3E}">
        <p14:creationId xmlns:p14="http://schemas.microsoft.com/office/powerpoint/2010/main" val="17721380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4BADD5-6E95-493C-A75A-75FB3B06A43D}" type="datetimeFigureOut">
              <a:rPr lang="en-US" smtClean="0"/>
              <a:t>5/26/2013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C74D-9715-4298-9190-2E5969F67374}" type="slidenum">
              <a:rPr lang="en-US" smtClean="0"/>
              <a:t>‹#›</a:t>
            </a:fld>
            <a:endParaRPr lang="en-US"/>
          </a:p>
        </p:txBody>
      </p:sp>
    </p:spTree>
    <p:extLst>
      <p:ext uri="{BB962C8B-B14F-4D97-AF65-F5344CB8AC3E}">
        <p14:creationId xmlns:p14="http://schemas.microsoft.com/office/powerpoint/2010/main" val="28582003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4BADD5-6E95-493C-A75A-75FB3B06A43D}" type="datetimeFigureOut">
              <a:rPr lang="en-US" smtClean="0"/>
              <a:t>5/26/2013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C74D-9715-4298-9190-2E5969F67374}" type="slidenum">
              <a:rPr lang="en-US" smtClean="0"/>
              <a:t>‹#›</a:t>
            </a:fld>
            <a:endParaRPr lang="en-US"/>
          </a:p>
        </p:txBody>
      </p:sp>
    </p:spTree>
    <p:extLst>
      <p:ext uri="{BB962C8B-B14F-4D97-AF65-F5344CB8AC3E}">
        <p14:creationId xmlns:p14="http://schemas.microsoft.com/office/powerpoint/2010/main" val="22009208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4BADD5-6E95-493C-A75A-75FB3B06A43D}" type="datetimeFigureOut">
              <a:rPr lang="en-US" smtClean="0"/>
              <a:t>5/26/2013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C74D-9715-4298-9190-2E5969F67374}" type="slidenum">
              <a:rPr lang="en-US" smtClean="0"/>
              <a:t>‹#›</a:t>
            </a:fld>
            <a:endParaRPr lang="en-US"/>
          </a:p>
        </p:txBody>
      </p:sp>
    </p:spTree>
    <p:extLst>
      <p:ext uri="{BB962C8B-B14F-4D97-AF65-F5344CB8AC3E}">
        <p14:creationId xmlns:p14="http://schemas.microsoft.com/office/powerpoint/2010/main" val="17351107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4BADD5-6E95-493C-A75A-75FB3B06A43D}" type="datetimeFigureOut">
              <a:rPr lang="en-US" smtClean="0"/>
              <a:t>5/26/2013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C74D-9715-4298-9190-2E5969F67374}" type="slidenum">
              <a:rPr lang="en-US" smtClean="0"/>
              <a:t>‹#›</a:t>
            </a:fld>
            <a:endParaRPr lang="en-US"/>
          </a:p>
        </p:txBody>
      </p:sp>
    </p:spTree>
    <p:extLst>
      <p:ext uri="{BB962C8B-B14F-4D97-AF65-F5344CB8AC3E}">
        <p14:creationId xmlns:p14="http://schemas.microsoft.com/office/powerpoint/2010/main" val="12951296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4BADD5-6E95-493C-A75A-75FB3B06A43D}" type="datetimeFigureOut">
              <a:rPr lang="en-US" smtClean="0"/>
              <a:t>5/26/2013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8C74D-9715-4298-9190-2E5969F67374}" type="slidenum">
              <a:rPr lang="en-US" smtClean="0"/>
              <a:t>‹#›</a:t>
            </a:fld>
            <a:endParaRPr lang="en-US"/>
          </a:p>
        </p:txBody>
      </p:sp>
    </p:spTree>
    <p:extLst>
      <p:ext uri="{BB962C8B-B14F-4D97-AF65-F5344CB8AC3E}">
        <p14:creationId xmlns:p14="http://schemas.microsoft.com/office/powerpoint/2010/main" val="20390354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4BADD5-6E95-493C-A75A-75FB3B06A43D}" type="datetimeFigureOut">
              <a:rPr lang="en-US" smtClean="0"/>
              <a:t>5/26/2013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38C74D-9715-4298-9190-2E5969F67374}" type="slidenum">
              <a:rPr lang="en-US" smtClean="0"/>
              <a:t>‹#›</a:t>
            </a:fld>
            <a:endParaRPr lang="en-US"/>
          </a:p>
        </p:txBody>
      </p:sp>
    </p:spTree>
    <p:extLst>
      <p:ext uri="{BB962C8B-B14F-4D97-AF65-F5344CB8AC3E}">
        <p14:creationId xmlns:p14="http://schemas.microsoft.com/office/powerpoint/2010/main" val="21539915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4BADD5-6E95-493C-A75A-75FB3B06A43D}" type="datetimeFigureOut">
              <a:rPr lang="en-US" smtClean="0"/>
              <a:t>5/26/2013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38C74D-9715-4298-9190-2E5969F67374}" type="slidenum">
              <a:rPr lang="en-US" smtClean="0"/>
              <a:t>‹#›</a:t>
            </a:fld>
            <a:endParaRPr lang="en-US"/>
          </a:p>
        </p:txBody>
      </p:sp>
    </p:spTree>
    <p:extLst>
      <p:ext uri="{BB962C8B-B14F-4D97-AF65-F5344CB8AC3E}">
        <p14:creationId xmlns:p14="http://schemas.microsoft.com/office/powerpoint/2010/main" val="41248053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4BADD5-6E95-493C-A75A-75FB3B06A43D}" type="datetimeFigureOut">
              <a:rPr lang="en-US" smtClean="0"/>
              <a:t>5/26/2013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38C74D-9715-4298-9190-2E5969F67374}" type="slidenum">
              <a:rPr lang="en-US" smtClean="0"/>
              <a:t>‹#›</a:t>
            </a:fld>
            <a:endParaRPr lang="en-US"/>
          </a:p>
        </p:txBody>
      </p:sp>
    </p:spTree>
    <p:extLst>
      <p:ext uri="{BB962C8B-B14F-4D97-AF65-F5344CB8AC3E}">
        <p14:creationId xmlns:p14="http://schemas.microsoft.com/office/powerpoint/2010/main" val="31033769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4BADD5-6E95-493C-A75A-75FB3B06A43D}" type="datetimeFigureOut">
              <a:rPr lang="en-US" smtClean="0"/>
              <a:t>5/26/2013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8C74D-9715-4298-9190-2E5969F67374}" type="slidenum">
              <a:rPr lang="en-US" smtClean="0"/>
              <a:t>‹#›</a:t>
            </a:fld>
            <a:endParaRPr lang="en-US"/>
          </a:p>
        </p:txBody>
      </p:sp>
    </p:spTree>
    <p:extLst>
      <p:ext uri="{BB962C8B-B14F-4D97-AF65-F5344CB8AC3E}">
        <p14:creationId xmlns:p14="http://schemas.microsoft.com/office/powerpoint/2010/main" val="25282761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4BADD5-6E95-493C-A75A-75FB3B06A43D}" type="datetimeFigureOut">
              <a:rPr lang="en-US" smtClean="0"/>
              <a:t>5/26/2013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8C74D-9715-4298-9190-2E5969F67374}" type="slidenum">
              <a:rPr lang="en-US" smtClean="0"/>
              <a:t>‹#›</a:t>
            </a:fld>
            <a:endParaRPr lang="en-US"/>
          </a:p>
        </p:txBody>
      </p:sp>
    </p:spTree>
    <p:extLst>
      <p:ext uri="{BB962C8B-B14F-4D97-AF65-F5344CB8AC3E}">
        <p14:creationId xmlns:p14="http://schemas.microsoft.com/office/powerpoint/2010/main" val="29859445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4BADD5-6E95-493C-A75A-75FB3B06A43D}" type="datetimeFigureOut">
              <a:rPr lang="en-US" smtClean="0"/>
              <a:t>5/26/2013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38C74D-9715-4298-9190-2E5969F67374}" type="slidenum">
              <a:rPr lang="en-US" smtClean="0"/>
              <a:t>‹#›</a:t>
            </a:fld>
            <a:endParaRPr lang="en-US"/>
          </a:p>
        </p:txBody>
      </p:sp>
    </p:spTree>
    <p:extLst>
      <p:ext uri="{BB962C8B-B14F-4D97-AF65-F5344CB8AC3E}">
        <p14:creationId xmlns:p14="http://schemas.microsoft.com/office/powerpoint/2010/main" val="2123314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hyperlink" Target="http://www.google.com/url?sa=i&amp;rct=j&amp;q=bible&amp;source=images&amp;cd=&amp;cad=rja&amp;docid=qc-uFXTIbJ4ejM&amp;tbnid=N21EQW9i30DCDM:&amp;ved=0CAUQjRw&amp;url=http://searchthebible.com/&amp;ei=uoeWUfXxEIPVyQHI1YDYBw&amp;bvm=bv.46751780,d.aWc&amp;psig=AFQjCNEFFIkYBO5TgbGgvHBMuOi5GperfA&amp;ust=1368906023098610" TargetMode="Externa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4.jpe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4.jpeg"/><Relationship Id="rId5" Type="http://schemas.openxmlformats.org/officeDocument/2006/relationships/hyperlink" Target="http://www.google.com/url?sa=i&amp;rct=j&amp;q=bible&amp;source=images&amp;cd=&amp;cad=rja&amp;docid=qc-uFXTIbJ4ejM&amp;tbnid=N21EQW9i30DCDM:&amp;ved=0CAUQjRw&amp;url=http://searchthebible.com/&amp;ei=uoeWUfXxEIPVyQHI1YDYBw&amp;bvm=bv.46751780,d.aWc&amp;psig=AFQjCNEFFIkYBO5TgbGgvHBMuOi5GperfA&amp;ust=1368906023098610" TargetMode="External"/><Relationship Id="rId10" Type="http://schemas.openxmlformats.org/officeDocument/2006/relationships/image" Target="../media/image23.jpg"/><Relationship Id="rId4" Type="http://schemas.openxmlformats.org/officeDocument/2006/relationships/image" Target="../media/image19.jpg"/><Relationship Id="rId9"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www.google.com/url?sa=i&amp;rct=j&amp;q=man+in+the+water&amp;source=images&amp;cd=&amp;cad=rja&amp;docid=X2V_5VPpX80tpM&amp;tbnid=iUCHYdoTc2OmUM:&amp;ved=0CAUQjRw&amp;url=http://karinachahinmvala.wordpress.com/&amp;ei=XJeXUfqiLOSOyAHZ_4C4AQ&amp;bvm=bv.46751780,d.aWc&amp;psig=AFQjCNGzlmeMmM-dnNoOyuPnNxe3090ndA&amp;ust=1368975541011202"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4.jpe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www.merriam-webster.com/cgi-bin/book.pl?homeoff.htm&amp;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5711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5B5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2756985"/>
          </a:xfrm>
          <a:prstGeom prst="rect">
            <a:avLst/>
          </a:prstGeom>
        </p:spPr>
      </p:pic>
      <p:sp>
        <p:nvSpPr>
          <p:cNvPr id="8" name="Rectangle 7"/>
          <p:cNvSpPr/>
          <p:nvPr/>
        </p:nvSpPr>
        <p:spPr>
          <a:xfrm>
            <a:off x="0" y="7203"/>
            <a:ext cx="4585358" cy="830997"/>
          </a:xfrm>
          <a:prstGeom prst="rect">
            <a:avLst/>
          </a:prstGeom>
          <a:noFill/>
        </p:spPr>
        <p:txBody>
          <a:bodyPr wrap="none" lIns="91440" tIns="45720" rIns="91440" bIns="45720">
            <a:spAutoFit/>
          </a:bodyPr>
          <a:lstStyle/>
          <a:p>
            <a:pPr algn="ctr"/>
            <a:r>
              <a:rPr lang="en-US" sz="4800" b="0" cap="none" spc="0" dirty="0" smtClean="0">
                <a:ln w="10160">
                  <a:noFill/>
                  <a:prstDash val="solid"/>
                </a:ln>
                <a:solidFill>
                  <a:srgbClr val="5A5B5F"/>
                </a:solidFill>
              </a:rPr>
              <a:t>UNDERSTANDING</a:t>
            </a:r>
            <a:endParaRPr lang="en-US" sz="4800" b="0" cap="none" spc="0" dirty="0">
              <a:ln w="10160">
                <a:noFill/>
                <a:prstDash val="solid"/>
              </a:ln>
              <a:solidFill>
                <a:srgbClr val="5A5B5F"/>
              </a:solidFill>
            </a:endParaRPr>
          </a:p>
        </p:txBody>
      </p:sp>
      <p:sp>
        <p:nvSpPr>
          <p:cNvPr id="6" name="TextBox 5"/>
          <p:cNvSpPr txBox="1"/>
          <p:nvPr/>
        </p:nvSpPr>
        <p:spPr>
          <a:xfrm>
            <a:off x="0" y="1981200"/>
            <a:ext cx="4572000" cy="1815882"/>
          </a:xfrm>
          <a:prstGeom prst="rect">
            <a:avLst/>
          </a:prstGeom>
          <a:solidFill>
            <a:srgbClr val="FD9732"/>
          </a:solidFill>
        </p:spPr>
        <p:txBody>
          <a:bodyPr wrap="square" rtlCol="0">
            <a:spAutoFit/>
          </a:bodyPr>
          <a:lstStyle/>
          <a:p>
            <a:pPr algn="ctr"/>
            <a:r>
              <a:rPr lang="en-US" sz="2800" b="1" dirty="0" smtClean="0"/>
              <a:t>“. . . shepherd the church of God which He purchased with His own blood.” </a:t>
            </a:r>
          </a:p>
          <a:p>
            <a:pPr algn="ctr"/>
            <a:r>
              <a:rPr lang="en-US" sz="2800" b="1" dirty="0" smtClean="0"/>
              <a:t>(Acts 20:28)</a:t>
            </a:r>
            <a:endParaRPr lang="en-US" sz="2800" b="1" dirty="0"/>
          </a:p>
        </p:txBody>
      </p:sp>
      <p:sp>
        <p:nvSpPr>
          <p:cNvPr id="7" name="TextBox 6"/>
          <p:cNvSpPr txBox="1"/>
          <p:nvPr/>
        </p:nvSpPr>
        <p:spPr>
          <a:xfrm>
            <a:off x="4585358" y="1981200"/>
            <a:ext cx="4558642" cy="4401205"/>
          </a:xfrm>
          <a:prstGeom prst="rect">
            <a:avLst/>
          </a:prstGeom>
          <a:solidFill>
            <a:srgbClr val="FD9732"/>
          </a:solidFill>
        </p:spPr>
        <p:txBody>
          <a:bodyPr wrap="square" rtlCol="0">
            <a:spAutoFit/>
          </a:bodyPr>
          <a:lstStyle/>
          <a:p>
            <a:pPr algn="ctr"/>
            <a:r>
              <a:rPr lang="en-US" sz="2800" b="1" dirty="0" smtClean="0"/>
              <a:t>“. . . knowing that you were not redeemed with corruptible things, like silver or gold, from your aimless conduct received by tradition from your fathers, but with the precious blood of Christ, as of a lamb without blemish and without spot.” </a:t>
            </a:r>
          </a:p>
          <a:p>
            <a:pPr algn="ctr"/>
            <a:r>
              <a:rPr lang="en-US" sz="2800" b="1" dirty="0" smtClean="0"/>
              <a:t>(1 Pet 1:18-19)</a:t>
            </a:r>
            <a:endParaRPr lang="en-US" sz="2800" b="1" dirty="0"/>
          </a:p>
        </p:txBody>
      </p:sp>
      <p:sp>
        <p:nvSpPr>
          <p:cNvPr id="9" name="Rounded Rectangle 8"/>
          <p:cNvSpPr/>
          <p:nvPr/>
        </p:nvSpPr>
        <p:spPr>
          <a:xfrm>
            <a:off x="2895600" y="2057400"/>
            <a:ext cx="1066800" cy="381000"/>
          </a:xfrm>
          <a:prstGeom prst="round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467600" y="2054612"/>
            <a:ext cx="685800" cy="381000"/>
          </a:xfrm>
          <a:prstGeom prst="round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514600" y="2508141"/>
            <a:ext cx="1676400" cy="381000"/>
          </a:xfrm>
          <a:prstGeom prst="round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943600" y="2497919"/>
            <a:ext cx="1676400" cy="381000"/>
          </a:xfrm>
          <a:prstGeom prst="round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371600" y="2897550"/>
            <a:ext cx="2362200" cy="381000"/>
          </a:xfrm>
          <a:prstGeom prst="round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5257800" y="4648200"/>
            <a:ext cx="3657600" cy="381000"/>
          </a:xfrm>
          <a:prstGeom prst="round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452" y="3797082"/>
            <a:ext cx="4250453" cy="3186112"/>
          </a:xfrm>
          <a:prstGeom prst="rect">
            <a:avLst/>
          </a:prstGeom>
          <a:ln>
            <a:noFill/>
          </a:ln>
          <a:effectLst>
            <a:softEdge rad="112500"/>
          </a:effectLst>
        </p:spPr>
      </p:pic>
    </p:spTree>
    <p:extLst>
      <p:ext uri="{BB962C8B-B14F-4D97-AF65-F5344CB8AC3E}">
        <p14:creationId xmlns:p14="http://schemas.microsoft.com/office/powerpoint/2010/main" val="23897477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2000"/>
                                        <p:tgtEl>
                                          <p:spTgt spid="6"/>
                                        </p:tgtEl>
                                      </p:cBhvr>
                                    </p:animEffect>
                                  </p:childTnLst>
                                </p:cTn>
                              </p:par>
                            </p:childTnLst>
                          </p:cTn>
                        </p:par>
                        <p:par>
                          <p:cTn id="8" fill="hold">
                            <p:stCondLst>
                              <p:cond delay="2000"/>
                            </p:stCondLst>
                            <p:childTnLst>
                              <p:par>
                                <p:cTn id="9" presetID="14" presetClass="entr" presetSubtype="5"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vertical)">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par>
                          <p:cTn id="17" fill="hold">
                            <p:stCondLst>
                              <p:cond delay="2000"/>
                            </p:stCondLst>
                            <p:childTnLst>
                              <p:par>
                                <p:cTn id="18" presetID="6" presetClass="entr" presetSubtype="16"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circle(in)">
                                      <p:cBhvr>
                                        <p:cTn id="20" dur="20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circle(in)">
                                      <p:cBhvr>
                                        <p:cTn id="25" dur="2000"/>
                                        <p:tgtEl>
                                          <p:spTgt spid="20"/>
                                        </p:tgtEl>
                                      </p:cBhvr>
                                    </p:animEffect>
                                  </p:childTnLst>
                                </p:cTn>
                              </p:par>
                            </p:childTnLst>
                          </p:cTn>
                        </p:par>
                        <p:par>
                          <p:cTn id="26" fill="hold">
                            <p:stCondLst>
                              <p:cond delay="2000"/>
                            </p:stCondLst>
                            <p:childTnLst>
                              <p:par>
                                <p:cTn id="27" presetID="6" presetClass="entr" presetSubtype="16"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circle(in)">
                                      <p:cBhvr>
                                        <p:cTn id="29" dur="20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circle(in)">
                                      <p:cBhvr>
                                        <p:cTn id="34" dur="2000"/>
                                        <p:tgtEl>
                                          <p:spTgt spid="22"/>
                                        </p:tgtEl>
                                      </p:cBhvr>
                                    </p:animEffect>
                                  </p:childTnLst>
                                </p:cTn>
                              </p:par>
                            </p:childTnLst>
                          </p:cTn>
                        </p:par>
                        <p:par>
                          <p:cTn id="35" fill="hold">
                            <p:stCondLst>
                              <p:cond delay="2000"/>
                            </p:stCondLst>
                            <p:childTnLst>
                              <p:par>
                                <p:cTn id="36" presetID="6" presetClass="entr" presetSubtype="16"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circle(in)">
                                      <p:cBhvr>
                                        <p:cTn id="38" dur="2000"/>
                                        <p:tgtEl>
                                          <p:spTgt spid="23"/>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9" grpId="0" animBg="1"/>
      <p:bldP spid="20" grpId="0" animBg="1"/>
      <p:bldP spid="21"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5B5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2756985"/>
          </a:xfrm>
          <a:prstGeom prst="rect">
            <a:avLst/>
          </a:prstGeom>
        </p:spPr>
      </p:pic>
      <p:sp>
        <p:nvSpPr>
          <p:cNvPr id="8" name="Rectangle 7"/>
          <p:cNvSpPr/>
          <p:nvPr/>
        </p:nvSpPr>
        <p:spPr>
          <a:xfrm>
            <a:off x="0" y="7203"/>
            <a:ext cx="4585358" cy="830997"/>
          </a:xfrm>
          <a:prstGeom prst="rect">
            <a:avLst/>
          </a:prstGeom>
          <a:noFill/>
        </p:spPr>
        <p:txBody>
          <a:bodyPr wrap="none" lIns="91440" tIns="45720" rIns="91440" bIns="45720">
            <a:spAutoFit/>
          </a:bodyPr>
          <a:lstStyle/>
          <a:p>
            <a:pPr algn="ctr"/>
            <a:r>
              <a:rPr lang="en-US" sz="4800" b="0" cap="none" spc="0" dirty="0" smtClean="0">
                <a:ln w="10160">
                  <a:noFill/>
                  <a:prstDash val="solid"/>
                </a:ln>
                <a:solidFill>
                  <a:srgbClr val="5A5B5F"/>
                </a:solidFill>
              </a:rPr>
              <a:t>UNDERSTANDING</a:t>
            </a:r>
            <a:endParaRPr lang="en-US" sz="4800" b="0" cap="none" spc="0" dirty="0">
              <a:ln w="10160">
                <a:noFill/>
                <a:prstDash val="solid"/>
              </a:ln>
              <a:solidFill>
                <a:srgbClr val="5A5B5F"/>
              </a:solidFill>
            </a:endParaRPr>
          </a:p>
        </p:txBody>
      </p:sp>
      <p:grpSp>
        <p:nvGrpSpPr>
          <p:cNvPr id="11" name="Group 10"/>
          <p:cNvGrpSpPr/>
          <p:nvPr/>
        </p:nvGrpSpPr>
        <p:grpSpPr>
          <a:xfrm>
            <a:off x="0" y="1833562"/>
            <a:ext cx="9144000" cy="5024438"/>
            <a:chOff x="0" y="1833562"/>
            <a:chExt cx="9144000" cy="5024438"/>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33562"/>
              <a:ext cx="9144000" cy="3729038"/>
            </a:xfrm>
            <a:prstGeom prst="rect">
              <a:avLst/>
            </a:prstGeom>
          </p:spPr>
        </p:pic>
        <p:sp>
          <p:nvSpPr>
            <p:cNvPr id="5" name="Rectangle 4"/>
            <p:cNvSpPr/>
            <p:nvPr/>
          </p:nvSpPr>
          <p:spPr>
            <a:xfrm>
              <a:off x="0" y="5562600"/>
              <a:ext cx="91440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descr="http://t0.gstatic.com/images?q=tbn:ANd9GcSTR8QVgMNzr4PMKUUgixhzNF6xAOIBevwF5kNdBs0TjWbU9uid">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5105400"/>
            <a:ext cx="2727206" cy="17172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Rectangular Callout 13"/>
          <p:cNvSpPr/>
          <p:nvPr/>
        </p:nvSpPr>
        <p:spPr>
          <a:xfrm>
            <a:off x="3053361" y="5257800"/>
            <a:ext cx="3063994" cy="1447800"/>
          </a:xfrm>
          <a:prstGeom prst="wedgeRectCallout">
            <a:avLst>
              <a:gd name="adj1" fmla="val -110364"/>
              <a:gd name="adj2" fmla="val 122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itchFamily="34" charset="0"/>
                <a:cs typeface="Arial" pitchFamily="34" charset="0"/>
              </a:rPr>
              <a:t>“He </a:t>
            </a:r>
            <a:r>
              <a:rPr lang="en-US" b="1" u="sng" dirty="0" smtClean="0">
                <a:solidFill>
                  <a:schemeClr val="tx1"/>
                </a:solidFill>
                <a:latin typeface="Arial" pitchFamily="34" charset="0"/>
                <a:cs typeface="Arial" pitchFamily="34" charset="0"/>
              </a:rPr>
              <a:t>called</a:t>
            </a:r>
            <a:r>
              <a:rPr lang="en-US" b="1" dirty="0" smtClean="0">
                <a:solidFill>
                  <a:schemeClr val="tx1"/>
                </a:solidFill>
                <a:latin typeface="Arial" pitchFamily="34" charset="0"/>
                <a:cs typeface="Arial" pitchFamily="34" charset="0"/>
              </a:rPr>
              <a:t> you by our gospel, for the obtaining of the glory of our Lord Jesus Christ.” </a:t>
            </a:r>
          </a:p>
          <a:p>
            <a:pPr algn="ctr"/>
            <a:r>
              <a:rPr lang="en-US" b="1" dirty="0" smtClean="0">
                <a:solidFill>
                  <a:schemeClr val="tx1"/>
                </a:solidFill>
                <a:latin typeface="Arial" pitchFamily="34" charset="0"/>
                <a:cs typeface="Arial" pitchFamily="34" charset="0"/>
              </a:rPr>
              <a:t>(2 Thess 2:14)</a:t>
            </a:r>
            <a:endParaRPr lang="en-US" b="1" dirty="0">
              <a:solidFill>
                <a:schemeClr val="tx1"/>
              </a:solidFill>
              <a:latin typeface="Arial" pitchFamily="34" charset="0"/>
              <a:cs typeface="Arial" pitchFamily="34" charset="0"/>
            </a:endParaRPr>
          </a:p>
        </p:txBody>
      </p:sp>
      <p:sp>
        <p:nvSpPr>
          <p:cNvPr id="24" name="Rectangular Callout 23"/>
          <p:cNvSpPr/>
          <p:nvPr/>
        </p:nvSpPr>
        <p:spPr>
          <a:xfrm>
            <a:off x="3053361" y="5257800"/>
            <a:ext cx="3063994" cy="1447800"/>
          </a:xfrm>
          <a:prstGeom prst="wedgeRectCallout">
            <a:avLst>
              <a:gd name="adj1" fmla="val -110364"/>
              <a:gd name="adj2" fmla="val 122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latin typeface="Arial" pitchFamily="34" charset="0"/>
              <a:cs typeface="Arial" pitchFamily="34" charset="0"/>
            </a:endParaRPr>
          </a:p>
          <a:p>
            <a:pPr algn="ctr"/>
            <a:r>
              <a:rPr lang="en-US" b="1" dirty="0" smtClean="0">
                <a:solidFill>
                  <a:schemeClr val="tx1"/>
                </a:solidFill>
                <a:latin typeface="Arial" pitchFamily="34" charset="0"/>
                <a:cs typeface="Arial" pitchFamily="34" charset="0"/>
              </a:rPr>
              <a:t>“Repent, and let every </a:t>
            </a:r>
            <a:r>
              <a:rPr lang="en-US" b="1" u="sng" dirty="0" smtClean="0">
                <a:solidFill>
                  <a:schemeClr val="tx1"/>
                </a:solidFill>
                <a:latin typeface="Arial" pitchFamily="34" charset="0"/>
                <a:cs typeface="Arial" pitchFamily="34" charset="0"/>
              </a:rPr>
              <a:t>one of you </a:t>
            </a:r>
            <a:r>
              <a:rPr lang="en-US" b="1" dirty="0" smtClean="0">
                <a:solidFill>
                  <a:schemeClr val="tx1"/>
                </a:solidFill>
                <a:latin typeface="Arial" pitchFamily="34" charset="0"/>
                <a:cs typeface="Arial" pitchFamily="34" charset="0"/>
              </a:rPr>
              <a:t>be baptized in the name of Jesus Christ for the remission of sins . . .” (Acts 2:38)</a:t>
            </a:r>
          </a:p>
          <a:p>
            <a:pPr algn="ctr"/>
            <a:endParaRPr lang="en-US" b="1" dirty="0">
              <a:solidFill>
                <a:schemeClr val="tx1"/>
              </a:solidFill>
              <a:latin typeface="Arial" pitchFamily="34" charset="0"/>
              <a:cs typeface="Arial" pitchFamily="34" charset="0"/>
            </a:endParaRPr>
          </a:p>
        </p:txBody>
      </p:sp>
      <p:sp>
        <p:nvSpPr>
          <p:cNvPr id="25" name="Rectangular Callout 24"/>
          <p:cNvSpPr/>
          <p:nvPr/>
        </p:nvSpPr>
        <p:spPr>
          <a:xfrm>
            <a:off x="3053361" y="5254083"/>
            <a:ext cx="3063994" cy="1447800"/>
          </a:xfrm>
          <a:prstGeom prst="wedgeRectCallout">
            <a:avLst>
              <a:gd name="adj1" fmla="val -110364"/>
              <a:gd name="adj2" fmla="val 122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itchFamily="34" charset="0"/>
                <a:cs typeface="Arial" pitchFamily="34" charset="0"/>
              </a:rPr>
              <a:t>“Or do you not know that as many of us as were baptized into Christ Jesus were </a:t>
            </a:r>
            <a:r>
              <a:rPr lang="en-US" b="1" u="sng" dirty="0" smtClean="0">
                <a:solidFill>
                  <a:schemeClr val="tx1"/>
                </a:solidFill>
                <a:latin typeface="Arial" pitchFamily="34" charset="0"/>
                <a:cs typeface="Arial" pitchFamily="34" charset="0"/>
              </a:rPr>
              <a:t>baptized into His death</a:t>
            </a:r>
            <a:r>
              <a:rPr lang="en-US" b="1" dirty="0" smtClean="0">
                <a:solidFill>
                  <a:schemeClr val="tx1"/>
                </a:solidFill>
                <a:latin typeface="Arial" pitchFamily="34" charset="0"/>
                <a:cs typeface="Arial" pitchFamily="34" charset="0"/>
              </a:rPr>
              <a:t>?” (Rom 6:3)</a:t>
            </a:r>
            <a:endParaRPr lang="en-US" b="1" dirty="0">
              <a:solidFill>
                <a:schemeClr val="tx1"/>
              </a:solidFill>
              <a:latin typeface="Arial" pitchFamily="34" charset="0"/>
              <a:cs typeface="Arial" pitchFamily="34" charset="0"/>
            </a:endParaRPr>
          </a:p>
        </p:txBody>
      </p:sp>
      <p:sp>
        <p:nvSpPr>
          <p:cNvPr id="26" name="Rectangular Callout 25"/>
          <p:cNvSpPr/>
          <p:nvPr/>
        </p:nvSpPr>
        <p:spPr>
          <a:xfrm>
            <a:off x="3053361" y="5257800"/>
            <a:ext cx="3063994" cy="1447800"/>
          </a:xfrm>
          <a:prstGeom prst="wedgeRectCallout">
            <a:avLst>
              <a:gd name="adj1" fmla="val -110364"/>
              <a:gd name="adj2" fmla="val 122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itchFamily="34" charset="0"/>
                <a:cs typeface="Arial" pitchFamily="34" charset="0"/>
              </a:rPr>
              <a:t>“And a great many people were added to the Lord . . . and the disciples were first called </a:t>
            </a:r>
            <a:r>
              <a:rPr lang="en-US" b="1" u="sng" dirty="0" smtClean="0">
                <a:solidFill>
                  <a:schemeClr val="tx1"/>
                </a:solidFill>
                <a:latin typeface="Arial" pitchFamily="34" charset="0"/>
                <a:cs typeface="Arial" pitchFamily="34" charset="0"/>
              </a:rPr>
              <a:t>Christians</a:t>
            </a:r>
            <a:r>
              <a:rPr lang="en-US" b="1" dirty="0" smtClean="0">
                <a:solidFill>
                  <a:schemeClr val="tx1"/>
                </a:solidFill>
                <a:latin typeface="Arial" pitchFamily="34" charset="0"/>
                <a:cs typeface="Arial" pitchFamily="34" charset="0"/>
              </a:rPr>
              <a:t> in Antioch” (Acts 11:24-26)</a:t>
            </a:r>
            <a:endParaRPr lang="en-US" b="1" dirty="0">
              <a:solidFill>
                <a:schemeClr val="tx1"/>
              </a:solidFill>
              <a:latin typeface="Arial" pitchFamily="34" charset="0"/>
              <a:cs typeface="Arial" pitchFamily="34" charset="0"/>
            </a:endParaRPr>
          </a:p>
        </p:txBody>
      </p:sp>
      <p:sp>
        <p:nvSpPr>
          <p:cNvPr id="27" name="Rectangular Callout 26"/>
          <p:cNvSpPr/>
          <p:nvPr/>
        </p:nvSpPr>
        <p:spPr>
          <a:xfrm>
            <a:off x="3053361" y="5240144"/>
            <a:ext cx="3063994" cy="1447800"/>
          </a:xfrm>
          <a:prstGeom prst="wedgeRectCallout">
            <a:avLst>
              <a:gd name="adj1" fmla="val -110364"/>
              <a:gd name="adj2" fmla="val 122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Arial" pitchFamily="34" charset="0"/>
                <a:cs typeface="Arial" pitchFamily="34" charset="0"/>
              </a:rPr>
              <a:t>“And the Lord added to the </a:t>
            </a:r>
            <a:r>
              <a:rPr lang="en-US" b="1" u="sng" dirty="0" smtClean="0">
                <a:solidFill>
                  <a:schemeClr val="tx1"/>
                </a:solidFill>
                <a:latin typeface="Arial" pitchFamily="34" charset="0"/>
                <a:cs typeface="Arial" pitchFamily="34" charset="0"/>
              </a:rPr>
              <a:t>church</a:t>
            </a:r>
            <a:r>
              <a:rPr lang="en-US" b="1" dirty="0" smtClean="0">
                <a:solidFill>
                  <a:schemeClr val="tx1"/>
                </a:solidFill>
                <a:latin typeface="Arial" pitchFamily="34" charset="0"/>
                <a:cs typeface="Arial" pitchFamily="34" charset="0"/>
              </a:rPr>
              <a:t> daily those who were being saved.”</a:t>
            </a:r>
          </a:p>
          <a:p>
            <a:pPr algn="ctr"/>
            <a:r>
              <a:rPr lang="en-US" b="1" dirty="0" smtClean="0">
                <a:solidFill>
                  <a:schemeClr val="tx1"/>
                </a:solidFill>
                <a:latin typeface="Arial" pitchFamily="34" charset="0"/>
                <a:cs typeface="Arial" pitchFamily="34" charset="0"/>
              </a:rPr>
              <a:t>(Acts 2:47)</a:t>
            </a:r>
            <a:endParaRPr lang="en-US" b="1" dirty="0">
              <a:solidFill>
                <a:schemeClr val="tx1"/>
              </a:solidFill>
              <a:latin typeface="Arial" pitchFamily="34" charset="0"/>
              <a:cs typeface="Arial" pitchFamily="34" charset="0"/>
            </a:endParaRPr>
          </a:p>
        </p:txBody>
      </p:sp>
      <p:sp>
        <p:nvSpPr>
          <p:cNvPr id="15" name="Rounded Rectangular Callout 14"/>
          <p:cNvSpPr/>
          <p:nvPr/>
        </p:nvSpPr>
        <p:spPr>
          <a:xfrm>
            <a:off x="3886200" y="2590800"/>
            <a:ext cx="1447800" cy="2362200"/>
          </a:xfrm>
          <a:prstGeom prst="wedgeRoundRectCallout">
            <a:avLst>
              <a:gd name="adj1" fmla="val 198679"/>
              <a:gd name="adj2" fmla="val 65427"/>
              <a:gd name="adj3" fmla="val 16667"/>
            </a:avLst>
          </a:prstGeom>
          <a:noFill/>
          <a:ln w="76200">
            <a:solidFill>
              <a:srgbClr val="D50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506629" y="5103541"/>
            <a:ext cx="1447800" cy="707886"/>
          </a:xfrm>
          <a:prstGeom prst="rect">
            <a:avLst/>
          </a:prstGeom>
          <a:solidFill>
            <a:srgbClr val="D50038"/>
          </a:solidFill>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rPr>
              <a:t>Individually</a:t>
            </a:r>
          </a:p>
          <a:p>
            <a:r>
              <a:rPr lang="en-US" sz="2000" b="1" dirty="0" smtClean="0">
                <a:solidFill>
                  <a:schemeClr val="bg1"/>
                </a:solidFill>
                <a:effectLst>
                  <a:outerShdw blurRad="38100" dist="38100" dir="2700000" algn="tl">
                    <a:srgbClr val="000000">
                      <a:alpha val="43137"/>
                    </a:srgbClr>
                  </a:outerShdw>
                </a:effectLst>
              </a:rPr>
              <a:t>“Christian”</a:t>
            </a:r>
            <a:endParaRPr lang="en-US" sz="2000" b="1" dirty="0">
              <a:solidFill>
                <a:schemeClr val="bg1"/>
              </a:solidFill>
              <a:effectLst>
                <a:outerShdw blurRad="38100" dist="38100" dir="2700000" algn="tl">
                  <a:srgbClr val="000000">
                    <a:alpha val="43137"/>
                  </a:srgbClr>
                </a:outerShdw>
              </a:effectLst>
            </a:endParaRPr>
          </a:p>
        </p:txBody>
      </p:sp>
      <p:sp>
        <p:nvSpPr>
          <p:cNvPr id="17" name="Rounded Rectangular Callout 16"/>
          <p:cNvSpPr/>
          <p:nvPr/>
        </p:nvSpPr>
        <p:spPr>
          <a:xfrm>
            <a:off x="588593" y="1943100"/>
            <a:ext cx="7924800" cy="2971800"/>
          </a:xfrm>
          <a:prstGeom prst="wedgeRoundRectCallout">
            <a:avLst>
              <a:gd name="adj1" fmla="val 37000"/>
              <a:gd name="adj2" fmla="val 63251"/>
              <a:gd name="adj3" fmla="val 16667"/>
            </a:avLst>
          </a:prstGeom>
          <a:noFill/>
          <a:ln w="76200">
            <a:solidFill>
              <a:srgbClr val="D50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06629" y="5105400"/>
            <a:ext cx="1447800" cy="707886"/>
          </a:xfrm>
          <a:prstGeom prst="rect">
            <a:avLst/>
          </a:prstGeom>
          <a:solidFill>
            <a:srgbClr val="D50038"/>
          </a:solidFill>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rPr>
              <a:t>Collectively</a:t>
            </a:r>
          </a:p>
          <a:p>
            <a:pPr algn="ctr"/>
            <a:r>
              <a:rPr lang="en-US" sz="2000" b="1" dirty="0" smtClean="0">
                <a:solidFill>
                  <a:schemeClr val="bg1"/>
                </a:solidFill>
                <a:effectLst>
                  <a:outerShdw blurRad="38100" dist="38100" dir="2700000" algn="tl">
                    <a:srgbClr val="000000">
                      <a:alpha val="43137"/>
                    </a:srgbClr>
                  </a:outerShdw>
                </a:effectLst>
              </a:rPr>
              <a:t>“Church”</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93884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20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xit" presetSubtype="32" fill="hold" grpId="1" nodeType="clickEffect">
                                  <p:stCondLst>
                                    <p:cond delay="0"/>
                                  </p:stCondLst>
                                  <p:childTnLst>
                                    <p:animEffect transition="out" filter="circle(out)">
                                      <p:cBhvr>
                                        <p:cTn id="15" dur="2000"/>
                                        <p:tgtEl>
                                          <p:spTgt spid="14"/>
                                        </p:tgtEl>
                                      </p:cBhvr>
                                    </p:animEffect>
                                    <p:set>
                                      <p:cBhvr>
                                        <p:cTn id="16" dur="1" fill="hold">
                                          <p:stCondLst>
                                            <p:cond delay="1999"/>
                                          </p:stCondLst>
                                        </p:cTn>
                                        <p:tgtEl>
                                          <p:spTgt spid="14"/>
                                        </p:tgtEl>
                                        <p:attrNameLst>
                                          <p:attrName>style.visibility</p:attrName>
                                        </p:attrNameLst>
                                      </p:cBhvr>
                                      <p:to>
                                        <p:strVal val="hidden"/>
                                      </p:to>
                                    </p:set>
                                  </p:childTnLst>
                                </p:cTn>
                              </p:par>
                              <p:par>
                                <p:cTn id="17" presetID="6" presetClass="entr" presetSubtype="16"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circle(in)">
                                      <p:cBhvr>
                                        <p:cTn id="19" dur="20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xit" presetSubtype="32" fill="hold" grpId="1" nodeType="clickEffect">
                                  <p:stCondLst>
                                    <p:cond delay="0"/>
                                  </p:stCondLst>
                                  <p:childTnLst>
                                    <p:animEffect transition="out" filter="circle(out)">
                                      <p:cBhvr>
                                        <p:cTn id="23" dur="2000"/>
                                        <p:tgtEl>
                                          <p:spTgt spid="24"/>
                                        </p:tgtEl>
                                      </p:cBhvr>
                                    </p:animEffect>
                                    <p:set>
                                      <p:cBhvr>
                                        <p:cTn id="24" dur="1" fill="hold">
                                          <p:stCondLst>
                                            <p:cond delay="1999"/>
                                          </p:stCondLst>
                                        </p:cTn>
                                        <p:tgtEl>
                                          <p:spTgt spid="24"/>
                                        </p:tgtEl>
                                        <p:attrNameLst>
                                          <p:attrName>style.visibility</p:attrName>
                                        </p:attrNameLst>
                                      </p:cBhvr>
                                      <p:to>
                                        <p:strVal val="hidden"/>
                                      </p:to>
                                    </p:set>
                                  </p:childTnLst>
                                </p:cTn>
                              </p:par>
                              <p:par>
                                <p:cTn id="25" presetID="6" presetClass="entr" presetSubtype="16"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circle(in)">
                                      <p:cBhvr>
                                        <p:cTn id="27" dur="20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xit" presetSubtype="32" fill="hold" grpId="1" nodeType="clickEffect">
                                  <p:stCondLst>
                                    <p:cond delay="0"/>
                                  </p:stCondLst>
                                  <p:childTnLst>
                                    <p:animEffect transition="out" filter="circle(out)">
                                      <p:cBhvr>
                                        <p:cTn id="31" dur="2000"/>
                                        <p:tgtEl>
                                          <p:spTgt spid="25"/>
                                        </p:tgtEl>
                                      </p:cBhvr>
                                    </p:animEffect>
                                    <p:set>
                                      <p:cBhvr>
                                        <p:cTn id="32" dur="1" fill="hold">
                                          <p:stCondLst>
                                            <p:cond delay="1999"/>
                                          </p:stCondLst>
                                        </p:cTn>
                                        <p:tgtEl>
                                          <p:spTgt spid="25"/>
                                        </p:tgtEl>
                                        <p:attrNameLst>
                                          <p:attrName>style.visibility</p:attrName>
                                        </p:attrNameLst>
                                      </p:cBhvr>
                                      <p:to>
                                        <p:strVal val="hidden"/>
                                      </p:to>
                                    </p:set>
                                  </p:childTnLst>
                                </p:cTn>
                              </p:par>
                              <p:par>
                                <p:cTn id="33" presetID="6" presetClass="entr" presetSubtype="16"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circle(in)">
                                      <p:cBhvr>
                                        <p:cTn id="35" dur="20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xit" presetSubtype="32" fill="hold" grpId="1" nodeType="clickEffect">
                                  <p:stCondLst>
                                    <p:cond delay="0"/>
                                  </p:stCondLst>
                                  <p:childTnLst>
                                    <p:animEffect transition="out" filter="circle(out)">
                                      <p:cBhvr>
                                        <p:cTn id="39" dur="2000"/>
                                        <p:tgtEl>
                                          <p:spTgt spid="26"/>
                                        </p:tgtEl>
                                      </p:cBhvr>
                                    </p:animEffect>
                                    <p:set>
                                      <p:cBhvr>
                                        <p:cTn id="40" dur="1" fill="hold">
                                          <p:stCondLst>
                                            <p:cond delay="1999"/>
                                          </p:stCondLst>
                                        </p:cTn>
                                        <p:tgtEl>
                                          <p:spTgt spid="26"/>
                                        </p:tgtEl>
                                        <p:attrNameLst>
                                          <p:attrName>style.visibility</p:attrName>
                                        </p:attrNameLst>
                                      </p:cBhvr>
                                      <p:to>
                                        <p:strVal val="hidden"/>
                                      </p:to>
                                    </p:set>
                                  </p:childTnLst>
                                </p:cTn>
                              </p:par>
                              <p:par>
                                <p:cTn id="41" presetID="6" presetClass="entr" presetSubtype="16"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circle(in)">
                                      <p:cBhvr>
                                        <p:cTn id="43" dur="20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2000"/>
                                        <p:tgtEl>
                                          <p:spTgt spid="15"/>
                                        </p:tgtEl>
                                      </p:cBhvr>
                                    </p:animEffect>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20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xit" presetSubtype="32" fill="hold" grpId="1" nodeType="clickEffect">
                                  <p:stCondLst>
                                    <p:cond delay="0"/>
                                  </p:stCondLst>
                                  <p:childTnLst>
                                    <p:animEffect transition="out" filter="circle(out)">
                                      <p:cBhvr>
                                        <p:cTn id="56" dur="2000"/>
                                        <p:tgtEl>
                                          <p:spTgt spid="15"/>
                                        </p:tgtEl>
                                      </p:cBhvr>
                                    </p:animEffect>
                                    <p:set>
                                      <p:cBhvr>
                                        <p:cTn id="57" dur="1" fill="hold">
                                          <p:stCondLst>
                                            <p:cond delay="1999"/>
                                          </p:stCondLst>
                                        </p:cTn>
                                        <p:tgtEl>
                                          <p:spTgt spid="15"/>
                                        </p:tgtEl>
                                        <p:attrNameLst>
                                          <p:attrName>style.visibility</p:attrName>
                                        </p:attrNameLst>
                                      </p:cBhvr>
                                      <p:to>
                                        <p:strVal val="hidden"/>
                                      </p:to>
                                    </p:set>
                                  </p:childTnLst>
                                </p:cTn>
                              </p:par>
                              <p:par>
                                <p:cTn id="58" presetID="6" presetClass="exit" presetSubtype="32" fill="hold" grpId="1" nodeType="withEffect">
                                  <p:stCondLst>
                                    <p:cond delay="0"/>
                                  </p:stCondLst>
                                  <p:childTnLst>
                                    <p:animEffect transition="out" filter="circle(out)">
                                      <p:cBhvr>
                                        <p:cTn id="59" dur="2000"/>
                                        <p:tgtEl>
                                          <p:spTgt spid="16"/>
                                        </p:tgtEl>
                                      </p:cBhvr>
                                    </p:animEffect>
                                    <p:set>
                                      <p:cBhvr>
                                        <p:cTn id="60" dur="1" fill="hold">
                                          <p:stCondLst>
                                            <p:cond delay="1999"/>
                                          </p:stCondLst>
                                        </p:cTn>
                                        <p:tgtEl>
                                          <p:spTgt spid="16"/>
                                        </p:tgtEl>
                                        <p:attrNameLst>
                                          <p:attrName>style.visibility</p:attrName>
                                        </p:attrNameLst>
                                      </p:cBhvr>
                                      <p:to>
                                        <p:strVal val="hidden"/>
                                      </p:to>
                                    </p:set>
                                  </p:childTnLst>
                                </p:cTn>
                              </p:par>
                            </p:childTnLst>
                          </p:cTn>
                        </p:par>
                        <p:par>
                          <p:cTn id="61" fill="hold">
                            <p:stCondLst>
                              <p:cond delay="2000"/>
                            </p:stCondLst>
                            <p:childTnLst>
                              <p:par>
                                <p:cTn id="62" presetID="6" presetClass="entr" presetSubtype="16"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circle(in)">
                                      <p:cBhvr>
                                        <p:cTn id="64" dur="2000"/>
                                        <p:tgtEl>
                                          <p:spTgt spid="17"/>
                                        </p:tgtEl>
                                      </p:cBhvr>
                                    </p:animEffect>
                                  </p:childTnLst>
                                </p:cTn>
                              </p:par>
                            </p:childTnLst>
                          </p:cTn>
                        </p:par>
                        <p:par>
                          <p:cTn id="65" fill="hold">
                            <p:stCondLst>
                              <p:cond delay="4000"/>
                            </p:stCondLst>
                            <p:childTnLst>
                              <p:par>
                                <p:cTn id="66" presetID="2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24" grpId="0" animBg="1"/>
      <p:bldP spid="24" grpId="1" animBg="1"/>
      <p:bldP spid="25" grpId="0" animBg="1"/>
      <p:bldP spid="25" grpId="1" animBg="1"/>
      <p:bldP spid="26" grpId="0" animBg="1"/>
      <p:bldP spid="26" grpId="1" animBg="1"/>
      <p:bldP spid="27" grpId="0" animBg="1"/>
      <p:bldP spid="15" grpId="0" animBg="1"/>
      <p:bldP spid="15" grpId="1" animBg="1"/>
      <p:bldP spid="16" grpId="0" animBg="1"/>
      <p:bldP spid="16" grpId="1" animBg="1"/>
      <p:bldP spid="1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A5B5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2756985"/>
          </a:xfrm>
          <a:prstGeom prst="rect">
            <a:avLst/>
          </a:prstGeom>
        </p:spPr>
      </p:pic>
      <p:sp>
        <p:nvSpPr>
          <p:cNvPr id="8" name="Rectangle 7"/>
          <p:cNvSpPr/>
          <p:nvPr/>
        </p:nvSpPr>
        <p:spPr>
          <a:xfrm>
            <a:off x="0" y="7203"/>
            <a:ext cx="4585358" cy="830997"/>
          </a:xfrm>
          <a:prstGeom prst="rect">
            <a:avLst/>
          </a:prstGeom>
          <a:noFill/>
        </p:spPr>
        <p:txBody>
          <a:bodyPr wrap="none" lIns="91440" tIns="45720" rIns="91440" bIns="45720">
            <a:spAutoFit/>
          </a:bodyPr>
          <a:lstStyle/>
          <a:p>
            <a:pPr algn="ctr"/>
            <a:r>
              <a:rPr lang="en-US" sz="4800" b="0" cap="none" spc="0" dirty="0" smtClean="0">
                <a:ln w="10160">
                  <a:noFill/>
                  <a:prstDash val="solid"/>
                </a:ln>
                <a:solidFill>
                  <a:srgbClr val="5A5B5F"/>
                </a:solidFill>
              </a:rPr>
              <a:t>UNDERSTANDING</a:t>
            </a:r>
            <a:endParaRPr lang="en-US" sz="4800" b="0" cap="none" spc="0" dirty="0">
              <a:ln w="10160">
                <a:noFill/>
                <a:prstDash val="solid"/>
              </a:ln>
              <a:solidFill>
                <a:srgbClr val="5A5B5F"/>
              </a:solidFill>
            </a:endParaRPr>
          </a:p>
        </p:txBody>
      </p:sp>
      <p:grpSp>
        <p:nvGrpSpPr>
          <p:cNvPr id="7" name="Group 6"/>
          <p:cNvGrpSpPr/>
          <p:nvPr/>
        </p:nvGrpSpPr>
        <p:grpSpPr>
          <a:xfrm>
            <a:off x="0" y="1825540"/>
            <a:ext cx="9150520" cy="5032460"/>
            <a:chOff x="0" y="1825540"/>
            <a:chExt cx="9150520" cy="5032460"/>
          </a:xfrm>
        </p:grpSpPr>
        <p:sp>
          <p:nvSpPr>
            <p:cNvPr id="6" name="Rectangle 5"/>
            <p:cNvSpPr/>
            <p:nvPr/>
          </p:nvSpPr>
          <p:spPr>
            <a:xfrm>
              <a:off x="0" y="1825540"/>
              <a:ext cx="9144000" cy="931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82740"/>
              <a:ext cx="9150520" cy="4575260"/>
            </a:xfrm>
            <a:prstGeom prst="rect">
              <a:avLst/>
            </a:prstGeom>
          </p:spPr>
        </p:pic>
      </p:grpSp>
      <p:grpSp>
        <p:nvGrpSpPr>
          <p:cNvPr id="10" name="Group 9"/>
          <p:cNvGrpSpPr/>
          <p:nvPr/>
        </p:nvGrpSpPr>
        <p:grpSpPr>
          <a:xfrm>
            <a:off x="-8926" y="1833654"/>
            <a:ext cx="8848126" cy="1477328"/>
            <a:chOff x="-8926" y="1833654"/>
            <a:chExt cx="8848126" cy="1477328"/>
          </a:xfrm>
        </p:grpSpPr>
        <p:sp>
          <p:nvSpPr>
            <p:cNvPr id="9" name="TextBox 8"/>
            <p:cNvSpPr txBox="1"/>
            <p:nvPr/>
          </p:nvSpPr>
          <p:spPr>
            <a:xfrm>
              <a:off x="0" y="1833654"/>
              <a:ext cx="8839200" cy="646331"/>
            </a:xfrm>
            <a:prstGeom prst="rect">
              <a:avLst/>
            </a:prstGeom>
            <a:noFill/>
          </p:spPr>
          <p:txBody>
            <a:bodyPr wrap="square" rtlCol="0">
              <a:spAutoFit/>
            </a:bodyPr>
            <a:lstStyle/>
            <a:p>
              <a:r>
                <a:rPr lang="en-US" b="1" dirty="0" smtClean="0">
                  <a:latin typeface="Arial" pitchFamily="34" charset="0"/>
                  <a:cs typeface="Arial" pitchFamily="34" charset="0"/>
                </a:rPr>
                <a:t>“To </a:t>
              </a:r>
              <a:r>
                <a:rPr lang="en-US" b="1" dirty="0">
                  <a:latin typeface="Arial" pitchFamily="34" charset="0"/>
                  <a:cs typeface="Arial" pitchFamily="34" charset="0"/>
                </a:rPr>
                <a:t>the church of God which is at Corinth, to those who are sanctified in Christ Jesus, called to be saints, </a:t>
              </a:r>
              <a:r>
                <a:rPr lang="en-US" b="1" dirty="0" smtClean="0">
                  <a:latin typeface="Arial" pitchFamily="34" charset="0"/>
                  <a:cs typeface="Arial" pitchFamily="34" charset="0"/>
                </a:rPr>
                <a:t>with</a:t>
              </a:r>
              <a:endParaRPr lang="en-US" b="1" dirty="0">
                <a:latin typeface="Arial" pitchFamily="34" charset="0"/>
                <a:cs typeface="Arial" pitchFamily="34" charset="0"/>
              </a:endParaRPr>
            </a:p>
          </p:txBody>
        </p:sp>
        <p:sp>
          <p:nvSpPr>
            <p:cNvPr id="21" name="TextBox 20"/>
            <p:cNvSpPr txBox="1"/>
            <p:nvPr/>
          </p:nvSpPr>
          <p:spPr>
            <a:xfrm>
              <a:off x="-8926" y="2387652"/>
              <a:ext cx="3437926" cy="923330"/>
            </a:xfrm>
            <a:prstGeom prst="rect">
              <a:avLst/>
            </a:prstGeom>
            <a:noFill/>
          </p:spPr>
          <p:txBody>
            <a:bodyPr wrap="square" rtlCol="0">
              <a:spAutoFit/>
            </a:bodyPr>
            <a:lstStyle/>
            <a:p>
              <a:r>
                <a:rPr lang="en-US" b="1" dirty="0" smtClean="0">
                  <a:latin typeface="Arial" pitchFamily="34" charset="0"/>
                  <a:cs typeface="Arial" pitchFamily="34" charset="0"/>
                </a:rPr>
                <a:t>all </a:t>
              </a:r>
              <a:r>
                <a:rPr lang="en-US" b="1" dirty="0">
                  <a:latin typeface="Arial" pitchFamily="34" charset="0"/>
                  <a:cs typeface="Arial" pitchFamily="34" charset="0"/>
                </a:rPr>
                <a:t>who in every place call on the name of Jesus Christ </a:t>
              </a:r>
              <a:endParaRPr lang="en-US" b="1" dirty="0" smtClean="0">
                <a:latin typeface="Arial" pitchFamily="34" charset="0"/>
                <a:cs typeface="Arial" pitchFamily="34" charset="0"/>
              </a:endParaRPr>
            </a:p>
            <a:p>
              <a:r>
                <a:rPr lang="en-US" b="1" dirty="0" smtClean="0">
                  <a:latin typeface="Arial" pitchFamily="34" charset="0"/>
                  <a:cs typeface="Arial" pitchFamily="34" charset="0"/>
                </a:rPr>
                <a:t>our Lord” (1 Cor 1:2).</a:t>
              </a:r>
              <a:endParaRPr lang="en-US" b="1" dirty="0">
                <a:latin typeface="Arial" pitchFamily="34" charset="0"/>
                <a:cs typeface="Arial" pitchFamily="34" charset="0"/>
              </a:endParaRPr>
            </a:p>
          </p:txBody>
        </p:sp>
      </p:grpSp>
      <p:sp>
        <p:nvSpPr>
          <p:cNvPr id="12" name="Rounded Rectangle 11"/>
          <p:cNvSpPr/>
          <p:nvPr/>
        </p:nvSpPr>
        <p:spPr>
          <a:xfrm>
            <a:off x="838200" y="2161401"/>
            <a:ext cx="2057400" cy="27699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1143000" y="2466201"/>
            <a:ext cx="1371600" cy="27699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696200" y="3377625"/>
            <a:ext cx="1287532" cy="584775"/>
          </a:xfrm>
          <a:prstGeom prst="rect">
            <a:avLst/>
          </a:prstGeom>
          <a:noFill/>
        </p:spPr>
        <p:txBody>
          <a:bodyPr wrap="none" lIns="91440" tIns="45720" rIns="91440" bIns="45720">
            <a:spAutoFit/>
          </a:bodyPr>
          <a:lstStyle/>
          <a:p>
            <a:pPr algn="ctr"/>
            <a:r>
              <a:rPr lang="en-US" sz="3200" b="1" cap="none" spc="0" dirty="0" smtClean="0">
                <a:ln w="1905">
                  <a:solidFill>
                    <a:schemeClr val="tx1"/>
                  </a:solidFill>
                </a:ln>
                <a:solidFill>
                  <a:srgbClr val="FD9732"/>
                </a:solidFill>
                <a:effectLst>
                  <a:outerShdw blurRad="38100" dist="38100" dir="2700000" algn="tl">
                    <a:srgbClr val="000000">
                      <a:alpha val="43137"/>
                    </a:srgbClr>
                  </a:outerShdw>
                </a:effectLst>
                <a:latin typeface="Monotype Corsiva" pitchFamily="66" charset="0"/>
              </a:rPr>
              <a:t>Corinth</a:t>
            </a:r>
            <a:endParaRPr lang="en-US" sz="3200" b="1" cap="none" spc="0" dirty="0">
              <a:ln w="1905">
                <a:solidFill>
                  <a:schemeClr val="tx1"/>
                </a:solidFill>
              </a:ln>
              <a:solidFill>
                <a:srgbClr val="FD9732"/>
              </a:solidFill>
              <a:effectLst>
                <a:outerShdw blurRad="38100" dist="38100" dir="2700000" algn="tl">
                  <a:srgbClr val="000000">
                    <a:alpha val="43137"/>
                  </a:srgbClr>
                </a:outerShdw>
              </a:effectLst>
              <a:latin typeface="Monotype Corsiva" pitchFamily="66" charset="0"/>
            </a:endParaRPr>
          </a:p>
        </p:txBody>
      </p:sp>
      <p:sp>
        <p:nvSpPr>
          <p:cNvPr id="30" name="Rectangle 29"/>
          <p:cNvSpPr/>
          <p:nvPr/>
        </p:nvSpPr>
        <p:spPr>
          <a:xfrm>
            <a:off x="7636888" y="3960021"/>
            <a:ext cx="1346844" cy="584775"/>
          </a:xfrm>
          <a:prstGeom prst="rect">
            <a:avLst/>
          </a:prstGeom>
          <a:noFill/>
        </p:spPr>
        <p:txBody>
          <a:bodyPr wrap="none" lIns="91440" tIns="45720" rIns="91440" bIns="45720">
            <a:spAutoFit/>
          </a:bodyPr>
          <a:lstStyle/>
          <a:p>
            <a:pPr algn="ctr"/>
            <a:r>
              <a:rPr lang="en-US" sz="3200" b="1" cap="none" spc="0" dirty="0" smtClean="0">
                <a:ln w="1905">
                  <a:solidFill>
                    <a:schemeClr val="tx1"/>
                  </a:solidFill>
                </a:ln>
                <a:solidFill>
                  <a:srgbClr val="FD9732"/>
                </a:solidFill>
                <a:effectLst>
                  <a:outerShdw blurRad="38100" dist="38100" dir="2700000" algn="tl">
                    <a:srgbClr val="000000">
                      <a:alpha val="43137"/>
                    </a:srgbClr>
                  </a:outerShdw>
                </a:effectLst>
                <a:latin typeface="Monotype Corsiva" pitchFamily="66" charset="0"/>
              </a:rPr>
              <a:t>Philippi</a:t>
            </a:r>
            <a:endParaRPr lang="en-US" sz="3200" b="1" cap="none" spc="0" dirty="0">
              <a:ln w="1905">
                <a:solidFill>
                  <a:schemeClr val="tx1"/>
                </a:solidFill>
              </a:ln>
              <a:solidFill>
                <a:srgbClr val="FD9732"/>
              </a:solidFill>
              <a:effectLst>
                <a:outerShdw blurRad="38100" dist="38100" dir="2700000" algn="tl">
                  <a:srgbClr val="000000">
                    <a:alpha val="43137"/>
                  </a:srgbClr>
                </a:outerShdw>
              </a:effectLst>
              <a:latin typeface="Monotype Corsiva" pitchFamily="66" charset="0"/>
            </a:endParaRPr>
          </a:p>
        </p:txBody>
      </p:sp>
      <p:sp>
        <p:nvSpPr>
          <p:cNvPr id="31" name="Rectangle 30"/>
          <p:cNvSpPr/>
          <p:nvPr/>
        </p:nvSpPr>
        <p:spPr>
          <a:xfrm>
            <a:off x="7608035" y="4520625"/>
            <a:ext cx="1345241" cy="584775"/>
          </a:xfrm>
          <a:prstGeom prst="rect">
            <a:avLst/>
          </a:prstGeom>
          <a:noFill/>
        </p:spPr>
        <p:txBody>
          <a:bodyPr wrap="none" lIns="91440" tIns="45720" rIns="91440" bIns="45720">
            <a:spAutoFit/>
          </a:bodyPr>
          <a:lstStyle/>
          <a:p>
            <a:pPr algn="ctr"/>
            <a:r>
              <a:rPr lang="en-US" sz="3200" b="1" cap="none" spc="0" dirty="0" smtClean="0">
                <a:ln w="1905">
                  <a:solidFill>
                    <a:schemeClr val="tx1"/>
                  </a:solidFill>
                </a:ln>
                <a:solidFill>
                  <a:srgbClr val="FD9732"/>
                </a:solidFill>
                <a:effectLst>
                  <a:outerShdw blurRad="38100" dist="38100" dir="2700000" algn="tl">
                    <a:srgbClr val="000000">
                      <a:alpha val="43137"/>
                    </a:srgbClr>
                  </a:outerShdw>
                </a:effectLst>
                <a:latin typeface="Monotype Corsiva" pitchFamily="66" charset="0"/>
              </a:rPr>
              <a:t>Antioch</a:t>
            </a:r>
            <a:endParaRPr lang="en-US" sz="3200" b="1" cap="none" spc="0" dirty="0">
              <a:ln w="1905">
                <a:solidFill>
                  <a:schemeClr val="tx1"/>
                </a:solidFill>
              </a:ln>
              <a:solidFill>
                <a:srgbClr val="FD9732"/>
              </a:solidFill>
              <a:effectLst>
                <a:outerShdw blurRad="38100" dist="38100" dir="2700000" algn="tl">
                  <a:srgbClr val="000000">
                    <a:alpha val="43137"/>
                  </a:srgbClr>
                </a:outerShdw>
              </a:effectLst>
              <a:latin typeface="Monotype Corsiva" pitchFamily="66" charset="0"/>
            </a:endParaRPr>
          </a:p>
        </p:txBody>
      </p:sp>
      <p:sp>
        <p:nvSpPr>
          <p:cNvPr id="32" name="Rectangle 31"/>
          <p:cNvSpPr/>
          <p:nvPr/>
        </p:nvSpPr>
        <p:spPr>
          <a:xfrm>
            <a:off x="7383614" y="5080574"/>
            <a:ext cx="1600118" cy="584775"/>
          </a:xfrm>
          <a:prstGeom prst="rect">
            <a:avLst/>
          </a:prstGeom>
          <a:noFill/>
        </p:spPr>
        <p:txBody>
          <a:bodyPr wrap="none" lIns="91440" tIns="45720" rIns="91440" bIns="45720">
            <a:spAutoFit/>
          </a:bodyPr>
          <a:lstStyle/>
          <a:p>
            <a:pPr algn="ctr"/>
            <a:r>
              <a:rPr lang="en-US" sz="3200" b="1" cap="none" spc="0" dirty="0" smtClean="0">
                <a:ln w="1905">
                  <a:solidFill>
                    <a:schemeClr val="tx1"/>
                  </a:solidFill>
                </a:ln>
                <a:solidFill>
                  <a:srgbClr val="FD9732"/>
                </a:solidFill>
                <a:effectLst>
                  <a:outerShdw blurRad="38100" dist="38100" dir="2700000" algn="tl">
                    <a:srgbClr val="000000">
                      <a:alpha val="43137"/>
                    </a:srgbClr>
                  </a:outerShdw>
                </a:effectLst>
                <a:latin typeface="Monotype Corsiva" pitchFamily="66" charset="0"/>
              </a:rPr>
              <a:t>Jerusalem</a:t>
            </a:r>
            <a:endParaRPr lang="en-US" sz="3200" b="1" cap="none" spc="0" dirty="0">
              <a:ln w="1905">
                <a:solidFill>
                  <a:schemeClr val="tx1"/>
                </a:solidFill>
              </a:ln>
              <a:solidFill>
                <a:srgbClr val="FD9732"/>
              </a:solidFill>
              <a:effectLst>
                <a:outerShdw blurRad="38100" dist="38100" dir="2700000" algn="tl">
                  <a:srgbClr val="000000">
                    <a:alpha val="43137"/>
                  </a:srgbClr>
                </a:outerShdw>
              </a:effectLst>
              <a:latin typeface="Monotype Corsiva" pitchFamily="66" charset="0"/>
            </a:endParaRPr>
          </a:p>
        </p:txBody>
      </p:sp>
      <p:sp>
        <p:nvSpPr>
          <p:cNvPr id="33" name="Rectangle 32"/>
          <p:cNvSpPr/>
          <p:nvPr/>
        </p:nvSpPr>
        <p:spPr>
          <a:xfrm>
            <a:off x="7552396" y="5638800"/>
            <a:ext cx="1393330" cy="584775"/>
          </a:xfrm>
          <a:prstGeom prst="rect">
            <a:avLst/>
          </a:prstGeom>
          <a:noFill/>
        </p:spPr>
        <p:txBody>
          <a:bodyPr wrap="none" lIns="91440" tIns="45720" rIns="91440" bIns="45720">
            <a:spAutoFit/>
          </a:bodyPr>
          <a:lstStyle/>
          <a:p>
            <a:pPr algn="ctr"/>
            <a:r>
              <a:rPr lang="en-US" sz="3200" b="1" cap="none" spc="0" dirty="0" smtClean="0">
                <a:ln w="1905">
                  <a:solidFill>
                    <a:schemeClr val="tx1"/>
                  </a:solidFill>
                </a:ln>
                <a:solidFill>
                  <a:srgbClr val="FD9732"/>
                </a:solidFill>
                <a:effectLst>
                  <a:outerShdw blurRad="38100" dist="38100" dir="2700000" algn="tl">
                    <a:srgbClr val="000000">
                      <a:alpha val="43137"/>
                    </a:srgbClr>
                  </a:outerShdw>
                </a:effectLst>
                <a:latin typeface="Monotype Corsiva" pitchFamily="66" charset="0"/>
              </a:rPr>
              <a:t>Ephesus</a:t>
            </a:r>
            <a:endParaRPr lang="en-US" sz="3200" b="1" cap="none" spc="0" dirty="0">
              <a:ln w="1905">
                <a:solidFill>
                  <a:schemeClr val="tx1"/>
                </a:solidFill>
              </a:ln>
              <a:solidFill>
                <a:srgbClr val="FD9732"/>
              </a:solidFill>
              <a:effectLst>
                <a:outerShdw blurRad="38100" dist="38100" dir="2700000" algn="tl">
                  <a:srgbClr val="000000">
                    <a:alpha val="43137"/>
                  </a:srgbClr>
                </a:outerShdw>
              </a:effectLst>
              <a:latin typeface="Monotype Corsiva" pitchFamily="66" charset="0"/>
            </a:endParaRPr>
          </a:p>
        </p:txBody>
      </p:sp>
      <p:sp>
        <p:nvSpPr>
          <p:cNvPr id="34" name="Rectangle 33"/>
          <p:cNvSpPr/>
          <p:nvPr/>
        </p:nvSpPr>
        <p:spPr>
          <a:xfrm>
            <a:off x="7531090" y="6223574"/>
            <a:ext cx="1452642" cy="584775"/>
          </a:xfrm>
          <a:prstGeom prst="rect">
            <a:avLst/>
          </a:prstGeom>
          <a:noFill/>
        </p:spPr>
        <p:txBody>
          <a:bodyPr wrap="none" lIns="91440" tIns="45720" rIns="91440" bIns="45720">
            <a:spAutoFit/>
          </a:bodyPr>
          <a:lstStyle/>
          <a:p>
            <a:pPr algn="ctr"/>
            <a:r>
              <a:rPr lang="en-US" sz="3200" b="1" cap="none" spc="0" dirty="0" smtClean="0">
                <a:ln w="1905">
                  <a:solidFill>
                    <a:schemeClr val="tx1"/>
                  </a:solidFill>
                </a:ln>
                <a:solidFill>
                  <a:srgbClr val="FD9732"/>
                </a:solidFill>
                <a:effectLst>
                  <a:outerShdw blurRad="38100" dist="38100" dir="2700000" algn="tl">
                    <a:srgbClr val="000000">
                      <a:alpha val="43137"/>
                    </a:srgbClr>
                  </a:outerShdw>
                </a:effectLst>
                <a:latin typeface="Monotype Corsiva" pitchFamily="66" charset="0"/>
              </a:rPr>
              <a:t>Danville</a:t>
            </a:r>
            <a:endParaRPr lang="en-US" sz="3200" b="1" cap="none" spc="0" dirty="0">
              <a:ln w="1905">
                <a:solidFill>
                  <a:schemeClr val="tx1"/>
                </a:solidFill>
              </a:ln>
              <a:solidFill>
                <a:srgbClr val="FD9732"/>
              </a:solidFill>
              <a:effectLst>
                <a:outerShdw blurRad="38100" dist="38100" dir="2700000" algn="tl">
                  <a:srgbClr val="000000">
                    <a:alpha val="43137"/>
                  </a:srgbClr>
                </a:outerShdw>
              </a:effectLst>
              <a:latin typeface="Monotype Corsiva" pitchFamily="66" charset="0"/>
            </a:endParaRPr>
          </a:p>
        </p:txBody>
      </p:sp>
    </p:spTree>
    <p:extLst>
      <p:ext uri="{BB962C8B-B14F-4D97-AF65-F5344CB8AC3E}">
        <p14:creationId xmlns:p14="http://schemas.microsoft.com/office/powerpoint/2010/main" val="30172961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2000"/>
                                        <p:tgtEl>
                                          <p:spTgt spid="10"/>
                                        </p:tgtEl>
                                      </p:cBhvr>
                                    </p:animEffect>
                                  </p:childTnLst>
                                </p:cTn>
                              </p:par>
                            </p:childTnLst>
                          </p:cTn>
                        </p:par>
                        <p:par>
                          <p:cTn id="8" fill="hold">
                            <p:stCondLst>
                              <p:cond delay="2000"/>
                            </p:stCondLst>
                            <p:childTnLst>
                              <p:par>
                                <p:cTn id="9" presetID="6" presetClass="entr" presetSubtype="16" fill="hold" grpId="0"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2000"/>
                                        <p:tgtEl>
                                          <p:spTgt spid="12"/>
                                        </p:tgtEl>
                                      </p:cBhvr>
                                    </p:animEffect>
                                  </p:childTnLst>
                                </p:cTn>
                              </p:par>
                            </p:childTnLst>
                          </p:cTn>
                        </p:par>
                        <p:par>
                          <p:cTn id="12" fill="hold">
                            <p:stCondLst>
                              <p:cond delay="6000"/>
                            </p:stCondLst>
                            <p:childTnLst>
                              <p:par>
                                <p:cTn id="13" presetID="6" presetClass="entr" presetSubtype="16" fill="hold" grpId="0" nodeType="afterEffect">
                                  <p:stCondLst>
                                    <p:cond delay="2000"/>
                                  </p:stCondLst>
                                  <p:childTnLst>
                                    <p:set>
                                      <p:cBhvr>
                                        <p:cTn id="14" dur="1" fill="hold">
                                          <p:stCondLst>
                                            <p:cond delay="0"/>
                                          </p:stCondLst>
                                        </p:cTn>
                                        <p:tgtEl>
                                          <p:spTgt spid="29"/>
                                        </p:tgtEl>
                                        <p:attrNameLst>
                                          <p:attrName>style.visibility</p:attrName>
                                        </p:attrNameLst>
                                      </p:cBhvr>
                                      <p:to>
                                        <p:strVal val="visible"/>
                                      </p:to>
                                    </p:set>
                                    <p:animEffect transition="in" filter="circle(in)">
                                      <p:cBhvr>
                                        <p:cTn id="15" dur="20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52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2000" fill="hold"/>
                                        <p:tgtEl>
                                          <p:spTgt spid="13"/>
                                        </p:tgtEl>
                                        <p:attrNameLst>
                                          <p:attrName>ppt_w</p:attrName>
                                        </p:attrNameLst>
                                      </p:cBhvr>
                                      <p:tavLst>
                                        <p:tav tm="0">
                                          <p:val>
                                            <p:fltVal val="0"/>
                                          </p:val>
                                        </p:tav>
                                        <p:tav tm="100000">
                                          <p:val>
                                            <p:strVal val="#ppt_w"/>
                                          </p:val>
                                        </p:tav>
                                      </p:tavLst>
                                    </p:anim>
                                    <p:anim calcmode="lin" valueType="num">
                                      <p:cBhvr>
                                        <p:cTn id="21" dur="2000" fill="hold"/>
                                        <p:tgtEl>
                                          <p:spTgt spid="13"/>
                                        </p:tgtEl>
                                        <p:attrNameLst>
                                          <p:attrName>ppt_h</p:attrName>
                                        </p:attrNameLst>
                                      </p:cBhvr>
                                      <p:tavLst>
                                        <p:tav tm="0">
                                          <p:val>
                                            <p:fltVal val="0"/>
                                          </p:val>
                                        </p:tav>
                                        <p:tav tm="100000">
                                          <p:val>
                                            <p:strVal val="#ppt_h"/>
                                          </p:val>
                                        </p:tav>
                                      </p:tavLst>
                                    </p:anim>
                                    <p:animEffect transition="in" filter="fade">
                                      <p:cBhvr>
                                        <p:cTn id="22" dur="2000"/>
                                        <p:tgtEl>
                                          <p:spTgt spid="13"/>
                                        </p:tgtEl>
                                      </p:cBhvr>
                                    </p:animEffect>
                                    <p:anim calcmode="lin" valueType="num">
                                      <p:cBhvr>
                                        <p:cTn id="23" dur="2000" fill="hold"/>
                                        <p:tgtEl>
                                          <p:spTgt spid="13"/>
                                        </p:tgtEl>
                                        <p:attrNameLst>
                                          <p:attrName>ppt_x</p:attrName>
                                        </p:attrNameLst>
                                      </p:cBhvr>
                                      <p:tavLst>
                                        <p:tav tm="0">
                                          <p:val>
                                            <p:fltVal val="0.5"/>
                                          </p:val>
                                        </p:tav>
                                        <p:tav tm="100000">
                                          <p:val>
                                            <p:strVal val="#ppt_x"/>
                                          </p:val>
                                        </p:tav>
                                      </p:tavLst>
                                    </p:anim>
                                    <p:anim calcmode="lin" valueType="num">
                                      <p:cBhvr>
                                        <p:cTn id="24" dur="2000" fill="hold"/>
                                        <p:tgtEl>
                                          <p:spTgt spid="13"/>
                                        </p:tgtEl>
                                        <p:attrNameLst>
                                          <p:attrName>ppt_y</p:attrName>
                                        </p:attrNameLst>
                                      </p:cBhvr>
                                      <p:tavLst>
                                        <p:tav tm="0">
                                          <p:val>
                                            <p:fltVal val="0.5"/>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2000" fill="hold"/>
                                        <p:tgtEl>
                                          <p:spTgt spid="30"/>
                                        </p:tgtEl>
                                        <p:attrNameLst>
                                          <p:attrName>ppt_w</p:attrName>
                                        </p:attrNameLst>
                                      </p:cBhvr>
                                      <p:tavLst>
                                        <p:tav tm="0">
                                          <p:val>
                                            <p:fltVal val="0"/>
                                          </p:val>
                                        </p:tav>
                                        <p:tav tm="100000">
                                          <p:val>
                                            <p:strVal val="#ppt_w"/>
                                          </p:val>
                                        </p:tav>
                                      </p:tavLst>
                                    </p:anim>
                                    <p:anim calcmode="lin" valueType="num">
                                      <p:cBhvr>
                                        <p:cTn id="29" dur="2000" fill="hold"/>
                                        <p:tgtEl>
                                          <p:spTgt spid="30"/>
                                        </p:tgtEl>
                                        <p:attrNameLst>
                                          <p:attrName>ppt_h</p:attrName>
                                        </p:attrNameLst>
                                      </p:cBhvr>
                                      <p:tavLst>
                                        <p:tav tm="0">
                                          <p:val>
                                            <p:fltVal val="0"/>
                                          </p:val>
                                        </p:tav>
                                        <p:tav tm="100000">
                                          <p:val>
                                            <p:strVal val="#ppt_h"/>
                                          </p:val>
                                        </p:tav>
                                      </p:tavLst>
                                    </p:anim>
                                    <p:animEffect transition="in" filter="fade">
                                      <p:cBhvr>
                                        <p:cTn id="30" dur="2000"/>
                                        <p:tgtEl>
                                          <p:spTgt spid="30"/>
                                        </p:tgtEl>
                                      </p:cBhvr>
                                    </p:animEffect>
                                    <p:anim calcmode="lin" valueType="num">
                                      <p:cBhvr>
                                        <p:cTn id="31" dur="2000" fill="hold"/>
                                        <p:tgtEl>
                                          <p:spTgt spid="30"/>
                                        </p:tgtEl>
                                        <p:attrNameLst>
                                          <p:attrName>ppt_x</p:attrName>
                                        </p:attrNameLst>
                                      </p:cBhvr>
                                      <p:tavLst>
                                        <p:tav tm="0">
                                          <p:val>
                                            <p:fltVal val="0.5"/>
                                          </p:val>
                                        </p:tav>
                                        <p:tav tm="100000">
                                          <p:val>
                                            <p:strVal val="#ppt_x"/>
                                          </p:val>
                                        </p:tav>
                                      </p:tavLst>
                                    </p:anim>
                                    <p:anim calcmode="lin" valueType="num">
                                      <p:cBhvr>
                                        <p:cTn id="32" dur="2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53" presetClass="entr" presetSubtype="528"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2000" fill="hold"/>
                                        <p:tgtEl>
                                          <p:spTgt spid="31"/>
                                        </p:tgtEl>
                                        <p:attrNameLst>
                                          <p:attrName>ppt_w</p:attrName>
                                        </p:attrNameLst>
                                      </p:cBhvr>
                                      <p:tavLst>
                                        <p:tav tm="0">
                                          <p:val>
                                            <p:fltVal val="0"/>
                                          </p:val>
                                        </p:tav>
                                        <p:tav tm="100000">
                                          <p:val>
                                            <p:strVal val="#ppt_w"/>
                                          </p:val>
                                        </p:tav>
                                      </p:tavLst>
                                    </p:anim>
                                    <p:anim calcmode="lin" valueType="num">
                                      <p:cBhvr>
                                        <p:cTn id="37" dur="2000" fill="hold"/>
                                        <p:tgtEl>
                                          <p:spTgt spid="31"/>
                                        </p:tgtEl>
                                        <p:attrNameLst>
                                          <p:attrName>ppt_h</p:attrName>
                                        </p:attrNameLst>
                                      </p:cBhvr>
                                      <p:tavLst>
                                        <p:tav tm="0">
                                          <p:val>
                                            <p:fltVal val="0"/>
                                          </p:val>
                                        </p:tav>
                                        <p:tav tm="100000">
                                          <p:val>
                                            <p:strVal val="#ppt_h"/>
                                          </p:val>
                                        </p:tav>
                                      </p:tavLst>
                                    </p:anim>
                                    <p:animEffect transition="in" filter="fade">
                                      <p:cBhvr>
                                        <p:cTn id="38" dur="2000"/>
                                        <p:tgtEl>
                                          <p:spTgt spid="31"/>
                                        </p:tgtEl>
                                      </p:cBhvr>
                                    </p:animEffect>
                                    <p:anim calcmode="lin" valueType="num">
                                      <p:cBhvr>
                                        <p:cTn id="39" dur="2000" fill="hold"/>
                                        <p:tgtEl>
                                          <p:spTgt spid="31"/>
                                        </p:tgtEl>
                                        <p:attrNameLst>
                                          <p:attrName>ppt_x</p:attrName>
                                        </p:attrNameLst>
                                      </p:cBhvr>
                                      <p:tavLst>
                                        <p:tav tm="0">
                                          <p:val>
                                            <p:fltVal val="0.5"/>
                                          </p:val>
                                        </p:tav>
                                        <p:tav tm="100000">
                                          <p:val>
                                            <p:strVal val="#ppt_x"/>
                                          </p:val>
                                        </p:tav>
                                      </p:tavLst>
                                    </p:anim>
                                    <p:anim calcmode="lin" valueType="num">
                                      <p:cBhvr>
                                        <p:cTn id="40" dur="2000" fill="hold"/>
                                        <p:tgtEl>
                                          <p:spTgt spid="31"/>
                                        </p:tgtEl>
                                        <p:attrNameLst>
                                          <p:attrName>ppt_y</p:attrName>
                                        </p:attrNameLst>
                                      </p:cBhvr>
                                      <p:tavLst>
                                        <p:tav tm="0">
                                          <p:val>
                                            <p:fltVal val="0.5"/>
                                          </p:val>
                                        </p:tav>
                                        <p:tav tm="100000">
                                          <p:val>
                                            <p:strVal val="#ppt_y"/>
                                          </p:val>
                                        </p:tav>
                                      </p:tavLst>
                                    </p:anim>
                                  </p:childTnLst>
                                </p:cTn>
                              </p:par>
                            </p:childTnLst>
                          </p:cTn>
                        </p:par>
                        <p:par>
                          <p:cTn id="41" fill="hold">
                            <p:stCondLst>
                              <p:cond delay="6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2000" fill="hold"/>
                                        <p:tgtEl>
                                          <p:spTgt spid="32"/>
                                        </p:tgtEl>
                                        <p:attrNameLst>
                                          <p:attrName>ppt_w</p:attrName>
                                        </p:attrNameLst>
                                      </p:cBhvr>
                                      <p:tavLst>
                                        <p:tav tm="0">
                                          <p:val>
                                            <p:fltVal val="0"/>
                                          </p:val>
                                        </p:tav>
                                        <p:tav tm="100000">
                                          <p:val>
                                            <p:strVal val="#ppt_w"/>
                                          </p:val>
                                        </p:tav>
                                      </p:tavLst>
                                    </p:anim>
                                    <p:anim calcmode="lin" valueType="num">
                                      <p:cBhvr>
                                        <p:cTn id="45" dur="2000" fill="hold"/>
                                        <p:tgtEl>
                                          <p:spTgt spid="32"/>
                                        </p:tgtEl>
                                        <p:attrNameLst>
                                          <p:attrName>ppt_h</p:attrName>
                                        </p:attrNameLst>
                                      </p:cBhvr>
                                      <p:tavLst>
                                        <p:tav tm="0">
                                          <p:val>
                                            <p:fltVal val="0"/>
                                          </p:val>
                                        </p:tav>
                                        <p:tav tm="100000">
                                          <p:val>
                                            <p:strVal val="#ppt_h"/>
                                          </p:val>
                                        </p:tav>
                                      </p:tavLst>
                                    </p:anim>
                                    <p:animEffect transition="in" filter="fade">
                                      <p:cBhvr>
                                        <p:cTn id="46" dur="2000"/>
                                        <p:tgtEl>
                                          <p:spTgt spid="32"/>
                                        </p:tgtEl>
                                      </p:cBhvr>
                                    </p:animEffect>
                                    <p:anim calcmode="lin" valueType="num">
                                      <p:cBhvr>
                                        <p:cTn id="47" dur="2000" fill="hold"/>
                                        <p:tgtEl>
                                          <p:spTgt spid="32"/>
                                        </p:tgtEl>
                                        <p:attrNameLst>
                                          <p:attrName>ppt_x</p:attrName>
                                        </p:attrNameLst>
                                      </p:cBhvr>
                                      <p:tavLst>
                                        <p:tav tm="0">
                                          <p:val>
                                            <p:fltVal val="0.5"/>
                                          </p:val>
                                        </p:tav>
                                        <p:tav tm="100000">
                                          <p:val>
                                            <p:strVal val="#ppt_x"/>
                                          </p:val>
                                        </p:tav>
                                      </p:tavLst>
                                    </p:anim>
                                    <p:anim calcmode="lin" valueType="num">
                                      <p:cBhvr>
                                        <p:cTn id="48" dur="20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8000"/>
                            </p:stCondLst>
                            <p:childTnLst>
                              <p:par>
                                <p:cTn id="50" presetID="53" presetClass="entr" presetSubtype="528" fill="hold" grpId="0" nodeType="after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p:cTn id="52" dur="2000" fill="hold"/>
                                        <p:tgtEl>
                                          <p:spTgt spid="33"/>
                                        </p:tgtEl>
                                        <p:attrNameLst>
                                          <p:attrName>ppt_w</p:attrName>
                                        </p:attrNameLst>
                                      </p:cBhvr>
                                      <p:tavLst>
                                        <p:tav tm="0">
                                          <p:val>
                                            <p:fltVal val="0"/>
                                          </p:val>
                                        </p:tav>
                                        <p:tav tm="100000">
                                          <p:val>
                                            <p:strVal val="#ppt_w"/>
                                          </p:val>
                                        </p:tav>
                                      </p:tavLst>
                                    </p:anim>
                                    <p:anim calcmode="lin" valueType="num">
                                      <p:cBhvr>
                                        <p:cTn id="53" dur="2000" fill="hold"/>
                                        <p:tgtEl>
                                          <p:spTgt spid="33"/>
                                        </p:tgtEl>
                                        <p:attrNameLst>
                                          <p:attrName>ppt_h</p:attrName>
                                        </p:attrNameLst>
                                      </p:cBhvr>
                                      <p:tavLst>
                                        <p:tav tm="0">
                                          <p:val>
                                            <p:fltVal val="0"/>
                                          </p:val>
                                        </p:tav>
                                        <p:tav tm="100000">
                                          <p:val>
                                            <p:strVal val="#ppt_h"/>
                                          </p:val>
                                        </p:tav>
                                      </p:tavLst>
                                    </p:anim>
                                    <p:animEffect transition="in" filter="fade">
                                      <p:cBhvr>
                                        <p:cTn id="54" dur="2000"/>
                                        <p:tgtEl>
                                          <p:spTgt spid="33"/>
                                        </p:tgtEl>
                                      </p:cBhvr>
                                    </p:animEffect>
                                    <p:anim calcmode="lin" valueType="num">
                                      <p:cBhvr>
                                        <p:cTn id="55" dur="2000" fill="hold"/>
                                        <p:tgtEl>
                                          <p:spTgt spid="33"/>
                                        </p:tgtEl>
                                        <p:attrNameLst>
                                          <p:attrName>ppt_x</p:attrName>
                                        </p:attrNameLst>
                                      </p:cBhvr>
                                      <p:tavLst>
                                        <p:tav tm="0">
                                          <p:val>
                                            <p:fltVal val="0.5"/>
                                          </p:val>
                                        </p:tav>
                                        <p:tav tm="100000">
                                          <p:val>
                                            <p:strVal val="#ppt_x"/>
                                          </p:val>
                                        </p:tav>
                                      </p:tavLst>
                                    </p:anim>
                                    <p:anim calcmode="lin" valueType="num">
                                      <p:cBhvr>
                                        <p:cTn id="56" dur="2000" fill="hold"/>
                                        <p:tgtEl>
                                          <p:spTgt spid="33"/>
                                        </p:tgtEl>
                                        <p:attrNameLst>
                                          <p:attrName>ppt_y</p:attrName>
                                        </p:attrNameLst>
                                      </p:cBhvr>
                                      <p:tavLst>
                                        <p:tav tm="0">
                                          <p:val>
                                            <p:fltVal val="0.5"/>
                                          </p:val>
                                        </p:tav>
                                        <p:tav tm="100000">
                                          <p:val>
                                            <p:strVal val="#ppt_y"/>
                                          </p:val>
                                        </p:tav>
                                      </p:tavLst>
                                    </p:anim>
                                  </p:childTnLst>
                                </p:cTn>
                              </p:par>
                            </p:childTnLst>
                          </p:cTn>
                        </p:par>
                        <p:par>
                          <p:cTn id="57" fill="hold">
                            <p:stCondLst>
                              <p:cond delay="10000"/>
                            </p:stCondLst>
                            <p:childTnLst>
                              <p:par>
                                <p:cTn id="58" presetID="53" presetClass="entr" presetSubtype="528" fill="hold" grpId="0" nodeType="after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2000" fill="hold"/>
                                        <p:tgtEl>
                                          <p:spTgt spid="34"/>
                                        </p:tgtEl>
                                        <p:attrNameLst>
                                          <p:attrName>ppt_w</p:attrName>
                                        </p:attrNameLst>
                                      </p:cBhvr>
                                      <p:tavLst>
                                        <p:tav tm="0">
                                          <p:val>
                                            <p:fltVal val="0"/>
                                          </p:val>
                                        </p:tav>
                                        <p:tav tm="100000">
                                          <p:val>
                                            <p:strVal val="#ppt_w"/>
                                          </p:val>
                                        </p:tav>
                                      </p:tavLst>
                                    </p:anim>
                                    <p:anim calcmode="lin" valueType="num">
                                      <p:cBhvr>
                                        <p:cTn id="61" dur="2000" fill="hold"/>
                                        <p:tgtEl>
                                          <p:spTgt spid="34"/>
                                        </p:tgtEl>
                                        <p:attrNameLst>
                                          <p:attrName>ppt_h</p:attrName>
                                        </p:attrNameLst>
                                      </p:cBhvr>
                                      <p:tavLst>
                                        <p:tav tm="0">
                                          <p:val>
                                            <p:fltVal val="0"/>
                                          </p:val>
                                        </p:tav>
                                        <p:tav tm="100000">
                                          <p:val>
                                            <p:strVal val="#ppt_h"/>
                                          </p:val>
                                        </p:tav>
                                      </p:tavLst>
                                    </p:anim>
                                    <p:animEffect transition="in" filter="fade">
                                      <p:cBhvr>
                                        <p:cTn id="62" dur="2000"/>
                                        <p:tgtEl>
                                          <p:spTgt spid="34"/>
                                        </p:tgtEl>
                                      </p:cBhvr>
                                    </p:animEffect>
                                    <p:anim calcmode="lin" valueType="num">
                                      <p:cBhvr>
                                        <p:cTn id="63" dur="2000" fill="hold"/>
                                        <p:tgtEl>
                                          <p:spTgt spid="34"/>
                                        </p:tgtEl>
                                        <p:attrNameLst>
                                          <p:attrName>ppt_x</p:attrName>
                                        </p:attrNameLst>
                                      </p:cBhvr>
                                      <p:tavLst>
                                        <p:tav tm="0">
                                          <p:val>
                                            <p:fltVal val="0.5"/>
                                          </p:val>
                                        </p:tav>
                                        <p:tav tm="100000">
                                          <p:val>
                                            <p:strVal val="#ppt_x"/>
                                          </p:val>
                                        </p:tav>
                                      </p:tavLst>
                                    </p:anim>
                                    <p:anim calcmode="lin" valueType="num">
                                      <p:cBhvr>
                                        <p:cTn id="64" dur="2000" fill="hold"/>
                                        <p:tgtEl>
                                          <p:spTgt spid="3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9" grpId="0" animBg="1"/>
      <p:bldP spid="13" grpId="0"/>
      <p:bldP spid="30" grpId="0"/>
      <p:bldP spid="31" grpId="0"/>
      <p:bldP spid="32" grpId="0"/>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5B5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2756985"/>
          </a:xfrm>
          <a:prstGeom prst="rect">
            <a:avLst/>
          </a:prstGeom>
        </p:spPr>
      </p:pic>
      <p:sp>
        <p:nvSpPr>
          <p:cNvPr id="8" name="Rectangle 7"/>
          <p:cNvSpPr/>
          <p:nvPr/>
        </p:nvSpPr>
        <p:spPr>
          <a:xfrm>
            <a:off x="0" y="7203"/>
            <a:ext cx="4585358" cy="830997"/>
          </a:xfrm>
          <a:prstGeom prst="rect">
            <a:avLst/>
          </a:prstGeom>
          <a:noFill/>
        </p:spPr>
        <p:txBody>
          <a:bodyPr wrap="none" lIns="91440" tIns="45720" rIns="91440" bIns="45720">
            <a:spAutoFit/>
          </a:bodyPr>
          <a:lstStyle/>
          <a:p>
            <a:pPr algn="ctr"/>
            <a:r>
              <a:rPr lang="en-US" sz="4800" b="0" cap="none" spc="0" dirty="0" smtClean="0">
                <a:ln w="10160">
                  <a:noFill/>
                  <a:prstDash val="solid"/>
                </a:ln>
                <a:solidFill>
                  <a:srgbClr val="5A5B5F"/>
                </a:solidFill>
              </a:rPr>
              <a:t>UNDERSTANDING</a:t>
            </a:r>
            <a:endParaRPr lang="en-US" sz="4800" b="0" cap="none" spc="0" dirty="0">
              <a:ln w="10160">
                <a:noFill/>
                <a:prstDash val="solid"/>
              </a:ln>
              <a:solidFill>
                <a:srgbClr val="5A5B5F"/>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838739"/>
            <a:ext cx="4572000" cy="3180521"/>
          </a:xfrm>
          <a:prstGeom prst="rect">
            <a:avLst/>
          </a:prstGeom>
        </p:spPr>
      </p:pic>
      <p:sp>
        <p:nvSpPr>
          <p:cNvPr id="6" name="TextBox 5"/>
          <p:cNvSpPr txBox="1"/>
          <p:nvPr/>
        </p:nvSpPr>
        <p:spPr>
          <a:xfrm>
            <a:off x="4572000" y="1838739"/>
            <a:ext cx="4572000" cy="3170099"/>
          </a:xfrm>
          <a:prstGeom prst="rect">
            <a:avLst/>
          </a:prstGeom>
          <a:solidFill>
            <a:srgbClr val="F8F4F1"/>
          </a:solidFill>
        </p:spPr>
        <p:txBody>
          <a:bodyPr wrap="square" rtlCol="0">
            <a:spAutoFit/>
          </a:bodyPr>
          <a:lstStyle/>
          <a:p>
            <a:r>
              <a:rPr lang="en-US" sz="2000" b="1" baseline="30000" dirty="0" smtClean="0">
                <a:latin typeface="Arial" pitchFamily="34" charset="0"/>
                <a:cs typeface="Arial" pitchFamily="34" charset="0"/>
              </a:rPr>
              <a:t>20 </a:t>
            </a:r>
            <a:r>
              <a:rPr lang="en-US" sz="2000" b="1" dirty="0" smtClean="0">
                <a:latin typeface="Arial" pitchFamily="34" charset="0"/>
                <a:cs typeface="Arial" pitchFamily="34" charset="0"/>
              </a:rPr>
              <a:t>But . . . when they had come to Antioch, spoke to the Hellenists, </a:t>
            </a:r>
            <a:r>
              <a:rPr lang="en-US" sz="2000" b="1" u="sng"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preaching the Lord Jesus</a:t>
            </a:r>
            <a:r>
              <a:rPr lang="en-US" sz="2000" b="1" dirty="0" smtClean="0">
                <a:latin typeface="Arial" pitchFamily="34" charset="0"/>
                <a:cs typeface="Arial" pitchFamily="34" charset="0"/>
              </a:rPr>
              <a:t>. </a:t>
            </a:r>
            <a:r>
              <a:rPr lang="en-US" sz="2000" b="1" baseline="30000" dirty="0" smtClean="0">
                <a:latin typeface="Arial" pitchFamily="34" charset="0"/>
                <a:cs typeface="Arial" pitchFamily="34" charset="0"/>
              </a:rPr>
              <a:t>21 </a:t>
            </a:r>
            <a:r>
              <a:rPr lang="en-US" sz="2000" b="1" dirty="0" smtClean="0">
                <a:latin typeface="Arial" pitchFamily="34" charset="0"/>
                <a:cs typeface="Arial" pitchFamily="34" charset="0"/>
              </a:rPr>
              <a:t>And the hand of the Lord was with them, and a great number </a:t>
            </a:r>
            <a:r>
              <a:rPr lang="en-US" sz="2000" b="1" u="sng"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believed and turned </a:t>
            </a:r>
            <a:r>
              <a:rPr lang="en-US" sz="2000" b="1" dirty="0" smtClean="0">
                <a:latin typeface="Arial" pitchFamily="34" charset="0"/>
                <a:cs typeface="Arial" pitchFamily="34" charset="0"/>
              </a:rPr>
              <a:t>to the Lord. </a:t>
            </a:r>
            <a:r>
              <a:rPr lang="en-US" sz="2000" b="1" baseline="30000" dirty="0" smtClean="0">
                <a:latin typeface="Arial" pitchFamily="34" charset="0"/>
                <a:cs typeface="Arial" pitchFamily="34" charset="0"/>
              </a:rPr>
              <a:t>22 </a:t>
            </a:r>
            <a:r>
              <a:rPr lang="en-US" sz="2000" b="1" dirty="0" smtClean="0">
                <a:latin typeface="Arial" pitchFamily="34" charset="0"/>
                <a:cs typeface="Arial" pitchFamily="34" charset="0"/>
              </a:rPr>
              <a:t>Then news of these things came to the ears of the church in Jerusalem, and they sent out Barnabas to go as far as Antioch. </a:t>
            </a:r>
            <a:r>
              <a:rPr lang="en-US" sz="2000" b="1" baseline="30000" dirty="0" smtClean="0">
                <a:latin typeface="Arial" pitchFamily="34" charset="0"/>
                <a:cs typeface="Arial" pitchFamily="34" charset="0"/>
              </a:rPr>
              <a:t>23 </a:t>
            </a:r>
            <a:r>
              <a:rPr lang="en-US" sz="2000" b="1" dirty="0" smtClean="0">
                <a:latin typeface="Arial" pitchFamily="34" charset="0"/>
                <a:cs typeface="Arial" pitchFamily="34" charset="0"/>
              </a:rPr>
              <a:t>When he came and had</a:t>
            </a:r>
            <a:endParaRPr lang="en-US" sz="2000" b="1" dirty="0">
              <a:latin typeface="Arial" pitchFamily="34" charset="0"/>
              <a:cs typeface="Arial" pitchFamily="34" charset="0"/>
            </a:endParaRPr>
          </a:p>
        </p:txBody>
      </p:sp>
      <p:sp>
        <p:nvSpPr>
          <p:cNvPr id="19" name="TextBox 18"/>
          <p:cNvSpPr txBox="1"/>
          <p:nvPr/>
        </p:nvSpPr>
        <p:spPr>
          <a:xfrm>
            <a:off x="0" y="4919008"/>
            <a:ext cx="9144000" cy="1938992"/>
          </a:xfrm>
          <a:prstGeom prst="rect">
            <a:avLst/>
          </a:prstGeom>
          <a:solidFill>
            <a:srgbClr val="F8F4F1"/>
          </a:solidFill>
        </p:spPr>
        <p:txBody>
          <a:bodyPr wrap="square" rtlCol="0">
            <a:spAutoFit/>
          </a:bodyPr>
          <a:lstStyle/>
          <a:p>
            <a:r>
              <a:rPr lang="en-US" sz="2000" b="1" dirty="0" smtClean="0">
                <a:latin typeface="Arial" pitchFamily="34" charset="0"/>
                <a:cs typeface="Arial" pitchFamily="34" charset="0"/>
              </a:rPr>
              <a:t>seen the grace of God, he was glad, and encouraged them all that with purpose of heart they should continue with the Lord . . . </a:t>
            </a:r>
            <a:r>
              <a:rPr lang="en-US" sz="2000" b="1" baseline="30000" dirty="0" smtClean="0">
                <a:latin typeface="Arial" pitchFamily="34" charset="0"/>
                <a:cs typeface="Arial" pitchFamily="34" charset="0"/>
              </a:rPr>
              <a:t>25 </a:t>
            </a:r>
            <a:r>
              <a:rPr lang="en-US" sz="2000" b="1" dirty="0" smtClean="0">
                <a:latin typeface="Arial" pitchFamily="34" charset="0"/>
                <a:cs typeface="Arial" pitchFamily="34" charset="0"/>
              </a:rPr>
              <a:t>Then Barnabas departed for Tarsus to seek Saul. </a:t>
            </a:r>
            <a:r>
              <a:rPr lang="en-US" sz="2000" b="1" baseline="30000" dirty="0" smtClean="0">
                <a:latin typeface="Arial" pitchFamily="34" charset="0"/>
                <a:cs typeface="Arial" pitchFamily="34" charset="0"/>
              </a:rPr>
              <a:t>26 </a:t>
            </a:r>
            <a:r>
              <a:rPr lang="en-US" sz="2000" b="1" dirty="0" smtClean="0">
                <a:latin typeface="Arial" pitchFamily="34" charset="0"/>
                <a:cs typeface="Arial" pitchFamily="34" charset="0"/>
              </a:rPr>
              <a:t>And when he had found him, he brought him to Antioch. So it was that for a whole year </a:t>
            </a:r>
            <a:r>
              <a:rPr lang="en-US" sz="2000" b="1" u="sng"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they assembled with the church</a:t>
            </a:r>
            <a:r>
              <a:rPr lang="en-US" sz="2000" b="1" dirty="0" smtClean="0">
                <a:latin typeface="Arial" pitchFamily="34" charset="0"/>
                <a:cs typeface="Arial" pitchFamily="34" charset="0"/>
              </a:rPr>
              <a:t> and taught a great many people. And the disciples were first called </a:t>
            </a:r>
            <a:r>
              <a:rPr lang="en-US" sz="2000" b="1" u="sng"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Christians</a:t>
            </a:r>
            <a:r>
              <a:rPr lang="en-US" sz="2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2000" b="1" dirty="0" smtClean="0">
                <a:latin typeface="Arial" pitchFamily="34" charset="0"/>
                <a:cs typeface="Arial" pitchFamily="34" charset="0"/>
              </a:rPr>
              <a:t>in Antioch. </a:t>
            </a:r>
            <a:r>
              <a:rPr lang="en-US" sz="2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(Acts 11:20-26)</a:t>
            </a:r>
          </a:p>
        </p:txBody>
      </p:sp>
    </p:spTree>
    <p:extLst>
      <p:ext uri="{BB962C8B-B14F-4D97-AF65-F5344CB8AC3E}">
        <p14:creationId xmlns:p14="http://schemas.microsoft.com/office/powerpoint/2010/main" val="29719985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A5B5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2756985"/>
          </a:xfrm>
          <a:prstGeom prst="rect">
            <a:avLst/>
          </a:prstGeom>
        </p:spPr>
      </p:pic>
      <p:sp>
        <p:nvSpPr>
          <p:cNvPr id="7" name="Rectangle 6"/>
          <p:cNvSpPr/>
          <p:nvPr/>
        </p:nvSpPr>
        <p:spPr>
          <a:xfrm>
            <a:off x="76200" y="304800"/>
            <a:ext cx="9067800" cy="800219"/>
          </a:xfrm>
          <a:prstGeom prst="rect">
            <a:avLst/>
          </a:prstGeom>
          <a:solidFill>
            <a:srgbClr val="FD9732"/>
          </a:solidFill>
        </p:spPr>
        <p:txBody>
          <a:bodyPr wrap="square" lIns="91440" tIns="45720" rIns="91440" bIns="45720">
            <a:spAutoFit/>
          </a:bodyPr>
          <a:lstStyle/>
          <a:p>
            <a:pPr algn="r"/>
            <a:r>
              <a:rPr lang="en-US" sz="4600" dirty="0" smtClean="0">
                <a:ln w="10160">
                  <a:noFill/>
                  <a:prstDash val="solid"/>
                </a:ln>
                <a:solidFill>
                  <a:srgbClr val="5A5B5F"/>
                </a:solidFill>
              </a:rPr>
              <a:t>THE ONLY </a:t>
            </a:r>
            <a:r>
              <a:rPr lang="en-US" sz="4600" b="0" cap="none" spc="0" dirty="0" smtClean="0">
                <a:ln w="10160">
                  <a:noFill/>
                  <a:prstDash val="solid"/>
                </a:ln>
                <a:solidFill>
                  <a:srgbClr val="5A5B5F"/>
                </a:solidFill>
              </a:rPr>
              <a:t>GUIDE FOR THE</a:t>
            </a:r>
            <a:endParaRPr lang="en-US" sz="4600" b="0" cap="none" spc="0" dirty="0">
              <a:ln w="10160">
                <a:noFill/>
                <a:prstDash val="solid"/>
              </a:ln>
              <a:solidFill>
                <a:srgbClr val="5A5B5F"/>
              </a:solidFill>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2971"/>
          <a:stretch/>
        </p:blipFill>
        <p:spPr>
          <a:xfrm>
            <a:off x="-76200" y="2667000"/>
            <a:ext cx="3724507" cy="4191000"/>
          </a:xfrm>
          <a:prstGeom prst="rect">
            <a:avLst/>
          </a:prstGeom>
          <a:ln>
            <a:noFill/>
          </a:ln>
          <a:effectLst>
            <a:softEdge rad="112500"/>
          </a:effectLst>
        </p:spPr>
      </p:pic>
      <p:sp>
        <p:nvSpPr>
          <p:cNvPr id="10" name="Rectangular Callout 9"/>
          <p:cNvSpPr/>
          <p:nvPr/>
        </p:nvSpPr>
        <p:spPr>
          <a:xfrm>
            <a:off x="4572000" y="2057400"/>
            <a:ext cx="4419600" cy="2209800"/>
          </a:xfrm>
          <a:prstGeom prst="wedgeRectCallout">
            <a:avLst>
              <a:gd name="adj1" fmla="val -116964"/>
              <a:gd name="adj2" fmla="val 67643"/>
            </a:avLst>
          </a:prstGeom>
          <a:solidFill>
            <a:schemeClr val="bg1"/>
          </a:solidFill>
          <a:ln w="38100">
            <a:solidFill>
              <a:srgbClr val="FD97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pitchFamily="34" charset="0"/>
                <a:cs typeface="Arial" pitchFamily="34" charset="0"/>
              </a:rPr>
              <a:t>So now, brethren, I commend you to </a:t>
            </a:r>
            <a:r>
              <a:rPr lang="en-US" sz="2000" b="1" u="sng" dirty="0">
                <a:solidFill>
                  <a:schemeClr val="tx1"/>
                </a:solidFill>
                <a:latin typeface="Arial" pitchFamily="34" charset="0"/>
                <a:cs typeface="Arial" pitchFamily="34" charset="0"/>
              </a:rPr>
              <a:t>God and to the word of His grace</a:t>
            </a:r>
            <a:r>
              <a:rPr lang="en-US" sz="2000" b="1" dirty="0">
                <a:solidFill>
                  <a:schemeClr val="tx1"/>
                </a:solidFill>
                <a:latin typeface="Arial" pitchFamily="34" charset="0"/>
                <a:cs typeface="Arial" pitchFamily="34" charset="0"/>
              </a:rPr>
              <a:t>, which is able to build you up and give you an inheritance among all those who are sanctified</a:t>
            </a:r>
            <a:r>
              <a:rPr lang="en-US" sz="2000" b="1" dirty="0" smtClean="0">
                <a:solidFill>
                  <a:schemeClr val="tx1"/>
                </a:solidFill>
                <a:latin typeface="Arial" pitchFamily="34" charset="0"/>
                <a:cs typeface="Arial" pitchFamily="34" charset="0"/>
              </a:rPr>
              <a:t>. (Acts 20:32)</a:t>
            </a:r>
            <a:endParaRPr lang="en-US" sz="2000" b="1" dirty="0">
              <a:solidFill>
                <a:schemeClr val="tx1"/>
              </a:solidFill>
              <a:latin typeface="Arial" pitchFamily="34" charset="0"/>
              <a:cs typeface="Arial" pitchFamily="34" charset="0"/>
            </a:endParaRPr>
          </a:p>
        </p:txBody>
      </p:sp>
      <p:pic>
        <p:nvPicPr>
          <p:cNvPr id="12" name="Picture 2" descr="http://t0.gstatic.com/images?q=tbn:ANd9GcSTR8QVgMNzr4PMKUUgixhzNF6xAOIBevwF5kNdBs0TjWbU9uid">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4525395"/>
            <a:ext cx="3648307" cy="229729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Rectangular Callout 12"/>
          <p:cNvSpPr/>
          <p:nvPr/>
        </p:nvSpPr>
        <p:spPr>
          <a:xfrm>
            <a:off x="4590585" y="2057400"/>
            <a:ext cx="4419600" cy="3200400"/>
          </a:xfrm>
          <a:prstGeom prst="wedgeRectCallout">
            <a:avLst>
              <a:gd name="adj1" fmla="val -116964"/>
              <a:gd name="adj2" fmla="val 67643"/>
            </a:avLst>
          </a:prstGeom>
          <a:solidFill>
            <a:schemeClr val="bg1"/>
          </a:solidFill>
          <a:ln w="38100">
            <a:solidFill>
              <a:srgbClr val="FD97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itchFamily="34" charset="0"/>
                <a:cs typeface="Arial" pitchFamily="34" charset="0"/>
              </a:rPr>
              <a:t>“. . . you </a:t>
            </a:r>
            <a:r>
              <a:rPr lang="en-US" sz="2000" b="1" dirty="0">
                <a:solidFill>
                  <a:schemeClr val="tx1"/>
                </a:solidFill>
                <a:latin typeface="Arial" pitchFamily="34" charset="0"/>
                <a:cs typeface="Arial" pitchFamily="34" charset="0"/>
              </a:rPr>
              <a:t>may learn in us not to think </a:t>
            </a:r>
            <a:r>
              <a:rPr lang="en-US" sz="2000" b="1" u="sng" dirty="0">
                <a:solidFill>
                  <a:schemeClr val="tx1"/>
                </a:solidFill>
                <a:latin typeface="Arial" pitchFamily="34" charset="0"/>
                <a:cs typeface="Arial" pitchFamily="34" charset="0"/>
              </a:rPr>
              <a:t>beyond what is </a:t>
            </a:r>
            <a:r>
              <a:rPr lang="en-US" sz="2000" b="1" u="sng" dirty="0" smtClean="0">
                <a:solidFill>
                  <a:schemeClr val="tx1"/>
                </a:solidFill>
                <a:latin typeface="Arial" pitchFamily="34" charset="0"/>
                <a:cs typeface="Arial" pitchFamily="34" charset="0"/>
              </a:rPr>
              <a:t>written </a:t>
            </a:r>
            <a:r>
              <a:rPr lang="en-US" sz="2000" b="1" dirty="0" smtClean="0">
                <a:solidFill>
                  <a:schemeClr val="tx1"/>
                </a:solidFill>
                <a:latin typeface="Arial" pitchFamily="34" charset="0"/>
                <a:cs typeface="Arial" pitchFamily="34" charset="0"/>
              </a:rPr>
              <a:t>. . </a:t>
            </a:r>
            <a:r>
              <a:rPr lang="en-US" sz="2000" b="1" dirty="0">
                <a:solidFill>
                  <a:schemeClr val="tx1"/>
                </a:solidFill>
                <a:latin typeface="Arial" pitchFamily="34" charset="0"/>
                <a:cs typeface="Arial" pitchFamily="34" charset="0"/>
              </a:rPr>
              <a:t>. </a:t>
            </a:r>
            <a:endParaRPr lang="en-US" sz="2000" b="1" dirty="0" smtClean="0">
              <a:solidFill>
                <a:schemeClr val="tx1"/>
              </a:solidFill>
              <a:latin typeface="Arial" pitchFamily="34" charset="0"/>
              <a:cs typeface="Arial" pitchFamily="34" charset="0"/>
            </a:endParaRPr>
          </a:p>
          <a:p>
            <a:pPr algn="ctr"/>
            <a:endParaRPr lang="en-US" sz="2000" b="1" dirty="0">
              <a:solidFill>
                <a:schemeClr val="tx1"/>
              </a:solidFill>
              <a:latin typeface="Arial" pitchFamily="34" charset="0"/>
              <a:cs typeface="Arial" pitchFamily="34" charset="0"/>
            </a:endParaRPr>
          </a:p>
          <a:p>
            <a:pPr algn="ctr"/>
            <a:r>
              <a:rPr lang="en-US" sz="2000" b="1" dirty="0" smtClean="0">
                <a:solidFill>
                  <a:schemeClr val="tx1"/>
                </a:solidFill>
                <a:latin typeface="Arial" pitchFamily="34" charset="0"/>
                <a:cs typeface="Arial" pitchFamily="34" charset="0"/>
              </a:rPr>
              <a:t>For </a:t>
            </a:r>
            <a:r>
              <a:rPr lang="en-US" sz="2000" b="1" dirty="0">
                <a:solidFill>
                  <a:schemeClr val="tx1"/>
                </a:solidFill>
                <a:latin typeface="Arial" pitchFamily="34" charset="0"/>
                <a:cs typeface="Arial" pitchFamily="34" charset="0"/>
              </a:rPr>
              <a:t>this reason I have sent Timothy to you, who is my beloved and faithful son in the Lord, who will remind you of my ways in Christ, </a:t>
            </a:r>
            <a:r>
              <a:rPr lang="en-US" sz="2000" b="1" u="sng" dirty="0">
                <a:solidFill>
                  <a:schemeClr val="tx1"/>
                </a:solidFill>
                <a:latin typeface="Arial" pitchFamily="34" charset="0"/>
                <a:cs typeface="Arial" pitchFamily="34" charset="0"/>
              </a:rPr>
              <a:t>as I teach everywhere in every </a:t>
            </a:r>
            <a:r>
              <a:rPr lang="en-US" sz="2000" b="1" u="sng" dirty="0" smtClean="0">
                <a:solidFill>
                  <a:schemeClr val="tx1"/>
                </a:solidFill>
                <a:latin typeface="Arial" pitchFamily="34" charset="0"/>
                <a:cs typeface="Arial" pitchFamily="34" charset="0"/>
              </a:rPr>
              <a:t>church</a:t>
            </a:r>
            <a:r>
              <a:rPr lang="en-US" sz="2000" b="1" dirty="0" smtClean="0">
                <a:solidFill>
                  <a:schemeClr val="tx1"/>
                </a:solidFill>
                <a:latin typeface="Arial" pitchFamily="34" charset="0"/>
                <a:cs typeface="Arial" pitchFamily="34" charset="0"/>
              </a:rPr>
              <a:t>” </a:t>
            </a:r>
          </a:p>
          <a:p>
            <a:pPr algn="ctr"/>
            <a:r>
              <a:rPr lang="en-US" sz="2000" b="1" dirty="0" smtClean="0">
                <a:solidFill>
                  <a:schemeClr val="tx1"/>
                </a:solidFill>
                <a:latin typeface="Arial" pitchFamily="34" charset="0"/>
                <a:cs typeface="Arial" pitchFamily="34" charset="0"/>
              </a:rPr>
              <a:t>(1 Cor 4:6, 17)</a:t>
            </a:r>
            <a:endParaRPr lang="en-US" sz="2000" b="1" dirty="0">
              <a:solidFill>
                <a:schemeClr val="tx1"/>
              </a:solidFill>
              <a:latin typeface="Arial" pitchFamily="34" charset="0"/>
              <a:cs typeface="Arial" pitchFamily="34" charset="0"/>
            </a:endParaRPr>
          </a:p>
        </p:txBody>
      </p:sp>
      <p:grpSp>
        <p:nvGrpSpPr>
          <p:cNvPr id="23" name="Group 22"/>
          <p:cNvGrpSpPr/>
          <p:nvPr/>
        </p:nvGrpSpPr>
        <p:grpSpPr>
          <a:xfrm>
            <a:off x="626327" y="1993125"/>
            <a:ext cx="7369996" cy="2880422"/>
            <a:chOff x="609600" y="273979"/>
            <a:chExt cx="7369996" cy="2880422"/>
          </a:xfrm>
        </p:grpSpPr>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62973" y="277851"/>
              <a:ext cx="1816623" cy="2857500"/>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57973" y="277851"/>
              <a:ext cx="1905000" cy="2876550"/>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57450" y="273979"/>
              <a:ext cx="1800523" cy="2861372"/>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9600" y="277851"/>
              <a:ext cx="1847850" cy="2857500"/>
            </a:xfrm>
            <a:prstGeom prst="rect">
              <a:avLst/>
            </a:prstGeom>
          </p:spPr>
        </p:pic>
      </p:grpSp>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65863" y="4020371"/>
            <a:ext cx="12273" cy="17258"/>
          </a:xfrm>
          <a:prstGeom prst="rect">
            <a:avLst/>
          </a:prstGeom>
        </p:spPr>
      </p:pic>
    </p:spTree>
    <p:extLst>
      <p:ext uri="{BB962C8B-B14F-4D97-AF65-F5344CB8AC3E}">
        <p14:creationId xmlns:p14="http://schemas.microsoft.com/office/powerpoint/2010/main" val="4827843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3000" fill="hold"/>
                                        <p:tgtEl>
                                          <p:spTgt spid="23"/>
                                        </p:tgtEl>
                                        <p:attrNameLst>
                                          <p:attrName>ppt_w</p:attrName>
                                        </p:attrNameLst>
                                      </p:cBhvr>
                                      <p:tavLst>
                                        <p:tav tm="0">
                                          <p:val>
                                            <p:fltVal val="0"/>
                                          </p:val>
                                        </p:tav>
                                        <p:tav tm="100000">
                                          <p:val>
                                            <p:strVal val="#ppt_w"/>
                                          </p:val>
                                        </p:tav>
                                      </p:tavLst>
                                    </p:anim>
                                    <p:anim calcmode="lin" valueType="num">
                                      <p:cBhvr>
                                        <p:cTn id="8" dur="3000" fill="hold"/>
                                        <p:tgtEl>
                                          <p:spTgt spid="23"/>
                                        </p:tgtEl>
                                        <p:attrNameLst>
                                          <p:attrName>ppt_h</p:attrName>
                                        </p:attrNameLst>
                                      </p:cBhvr>
                                      <p:tavLst>
                                        <p:tav tm="0">
                                          <p:val>
                                            <p:fltVal val="0"/>
                                          </p:val>
                                        </p:tav>
                                        <p:tav tm="100000">
                                          <p:val>
                                            <p:strVal val="#ppt_h"/>
                                          </p:val>
                                        </p:tav>
                                      </p:tavLst>
                                    </p:anim>
                                    <p:animEffect transition="in" filter="fade">
                                      <p:cBhvr>
                                        <p:cTn id="9" dur="3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nodeType="clickEffect">
                                  <p:stCondLst>
                                    <p:cond delay="0"/>
                                  </p:stCondLst>
                                  <p:childTnLst>
                                    <p:animEffect transition="out" filter="dissolve">
                                      <p:cBhvr>
                                        <p:cTn id="13" dur="2000"/>
                                        <p:tgtEl>
                                          <p:spTgt spid="23"/>
                                        </p:tgtEl>
                                      </p:cBhvr>
                                    </p:animEffect>
                                    <p:set>
                                      <p:cBhvr>
                                        <p:cTn id="14" dur="1" fill="hold">
                                          <p:stCondLst>
                                            <p:cond delay="1999"/>
                                          </p:stCondLst>
                                        </p:cTn>
                                        <p:tgtEl>
                                          <p:spTgt spid="23"/>
                                        </p:tgtEl>
                                        <p:attrNameLst>
                                          <p:attrName>style.visibility</p:attrName>
                                        </p:attrNameLst>
                                      </p:cBhvr>
                                      <p:to>
                                        <p:strVal val="hidden"/>
                                      </p:to>
                                    </p:set>
                                  </p:childTnLst>
                                </p:cTn>
                              </p:par>
                              <p:par>
                                <p:cTn id="15" presetID="6"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xit" presetSubtype="10" fill="hold" nodeType="clickEffect">
                                  <p:stCondLst>
                                    <p:cond delay="0"/>
                                  </p:stCondLst>
                                  <p:childTnLst>
                                    <p:animEffect transition="out" filter="randombar(horizontal)">
                                      <p:cBhvr>
                                        <p:cTn id="25" dur="2000"/>
                                        <p:tgtEl>
                                          <p:spTgt spid="4"/>
                                        </p:tgtEl>
                                      </p:cBhvr>
                                    </p:animEffect>
                                    <p:set>
                                      <p:cBhvr>
                                        <p:cTn id="26" dur="1" fill="hold">
                                          <p:stCondLst>
                                            <p:cond delay="1999"/>
                                          </p:stCondLst>
                                        </p:cTn>
                                        <p:tgtEl>
                                          <p:spTgt spid="4"/>
                                        </p:tgtEl>
                                        <p:attrNameLst>
                                          <p:attrName>style.visibility</p:attrName>
                                        </p:attrNameLst>
                                      </p:cBhvr>
                                      <p:to>
                                        <p:strVal val="hidden"/>
                                      </p:to>
                                    </p:set>
                                  </p:childTnLst>
                                </p:cTn>
                              </p:par>
                              <p:par>
                                <p:cTn id="27" presetID="14" presetClass="exit" presetSubtype="10" fill="hold" grpId="1" nodeType="withEffect">
                                  <p:stCondLst>
                                    <p:cond delay="0"/>
                                  </p:stCondLst>
                                  <p:childTnLst>
                                    <p:animEffect transition="out" filter="randombar(horizontal)">
                                      <p:cBhvr>
                                        <p:cTn id="28" dur="2000"/>
                                        <p:tgtEl>
                                          <p:spTgt spid="10"/>
                                        </p:tgtEl>
                                      </p:cBhvr>
                                    </p:animEffect>
                                    <p:set>
                                      <p:cBhvr>
                                        <p:cTn id="29" dur="1" fill="hold">
                                          <p:stCondLst>
                                            <p:cond delay="1999"/>
                                          </p:stCondLst>
                                        </p:cTn>
                                        <p:tgtEl>
                                          <p:spTgt spid="10"/>
                                        </p:tgtEl>
                                        <p:attrNameLst>
                                          <p:attrName>style.visibility</p:attrName>
                                        </p:attrNameLst>
                                      </p:cBhvr>
                                      <p:to>
                                        <p:strVal val="hidden"/>
                                      </p:to>
                                    </p:set>
                                  </p:childTnLst>
                                </p:cTn>
                              </p:par>
                              <p:par>
                                <p:cTn id="30" presetID="14" presetClass="entr" presetSubtype="1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2000"/>
                                        <p:tgtEl>
                                          <p:spTgt spid="12"/>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5B5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2756985"/>
          </a:xfrm>
          <a:prstGeom prst="rect">
            <a:avLst/>
          </a:prstGeom>
        </p:spPr>
      </p:pic>
      <p:sp>
        <p:nvSpPr>
          <p:cNvPr id="7" name="Rectangle 6"/>
          <p:cNvSpPr/>
          <p:nvPr/>
        </p:nvSpPr>
        <p:spPr>
          <a:xfrm>
            <a:off x="0" y="304800"/>
            <a:ext cx="9144000" cy="800219"/>
          </a:xfrm>
          <a:prstGeom prst="rect">
            <a:avLst/>
          </a:prstGeom>
          <a:solidFill>
            <a:srgbClr val="FD9732"/>
          </a:solidFill>
        </p:spPr>
        <p:txBody>
          <a:bodyPr wrap="square" lIns="91440" tIns="45720" rIns="91440" bIns="45720">
            <a:spAutoFit/>
          </a:bodyPr>
          <a:lstStyle/>
          <a:p>
            <a:pPr algn="r"/>
            <a:r>
              <a:rPr lang="en-US" sz="4600" dirty="0" smtClean="0">
                <a:ln w="10160">
                  <a:noFill/>
                  <a:prstDash val="solid"/>
                </a:ln>
                <a:solidFill>
                  <a:srgbClr val="5A5B5F"/>
                </a:solidFill>
              </a:rPr>
              <a:t>THE </a:t>
            </a:r>
            <a:r>
              <a:rPr lang="en-US" sz="4600" b="0" cap="none" spc="0" dirty="0" smtClean="0">
                <a:ln w="10160">
                  <a:noFill/>
                  <a:prstDash val="solid"/>
                </a:ln>
                <a:solidFill>
                  <a:srgbClr val="5A5B5F"/>
                </a:solidFill>
              </a:rPr>
              <a:t>ORGANIZATION FOR A LOCAL</a:t>
            </a:r>
            <a:endParaRPr lang="en-US" sz="4600" b="0" cap="none" spc="0" dirty="0">
              <a:ln w="10160">
                <a:noFill/>
                <a:prstDash val="solid"/>
              </a:ln>
              <a:solidFill>
                <a:srgbClr val="5A5B5F"/>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729648"/>
            <a:ext cx="3864738" cy="4065704"/>
          </a:xfrm>
          <a:prstGeom prst="rect">
            <a:avLst/>
          </a:prstGeom>
          <a:ln>
            <a:noFill/>
          </a:ln>
          <a:effectLst>
            <a:softEdge rad="112500"/>
          </a:effectLst>
        </p:spPr>
      </p:pic>
      <p:sp>
        <p:nvSpPr>
          <p:cNvPr id="5" name="TextBox 4"/>
          <p:cNvSpPr txBox="1"/>
          <p:nvPr/>
        </p:nvSpPr>
        <p:spPr>
          <a:xfrm>
            <a:off x="4572000" y="1981200"/>
            <a:ext cx="4267200" cy="2554545"/>
          </a:xfrm>
          <a:prstGeom prst="rect">
            <a:avLst/>
          </a:prstGeom>
          <a:solidFill>
            <a:schemeClr val="bg1"/>
          </a:solidFill>
        </p:spPr>
        <p:txBody>
          <a:bodyPr wrap="square" rtlCol="0">
            <a:spAutoFit/>
          </a:bodyPr>
          <a:lstStyle/>
          <a:p>
            <a:r>
              <a:rPr lang="en-US" sz="2000" b="1" dirty="0" smtClean="0">
                <a:latin typeface="Arial" pitchFamily="34" charset="0"/>
                <a:cs typeface="Arial" pitchFamily="34" charset="0"/>
              </a:rPr>
              <a:t>“From </a:t>
            </a:r>
            <a:r>
              <a:rPr lang="en-US" sz="2000" b="1" dirty="0">
                <a:latin typeface="Arial" pitchFamily="34" charset="0"/>
                <a:cs typeface="Arial" pitchFamily="34" charset="0"/>
              </a:rPr>
              <a:t>Miletus he </a:t>
            </a:r>
            <a:r>
              <a:rPr lang="en-US" sz="2000" b="1" dirty="0" smtClean="0">
                <a:latin typeface="Arial" pitchFamily="34" charset="0"/>
                <a:cs typeface="Arial" pitchFamily="34" charset="0"/>
              </a:rPr>
              <a:t>(Paul) sent </a:t>
            </a:r>
            <a:r>
              <a:rPr lang="en-US" sz="2000" b="1" dirty="0">
                <a:latin typeface="Arial" pitchFamily="34" charset="0"/>
                <a:cs typeface="Arial" pitchFamily="34" charset="0"/>
              </a:rPr>
              <a:t>to Ephesus and called for the </a:t>
            </a:r>
            <a:r>
              <a:rPr lang="en-US" sz="2000" b="1" u="sng" dirty="0">
                <a:latin typeface="Arial" pitchFamily="34" charset="0"/>
                <a:cs typeface="Arial" pitchFamily="34" charset="0"/>
              </a:rPr>
              <a:t>elders</a:t>
            </a:r>
            <a:r>
              <a:rPr lang="en-US" sz="2000" b="1" dirty="0">
                <a:latin typeface="Arial" pitchFamily="34" charset="0"/>
                <a:cs typeface="Arial" pitchFamily="34" charset="0"/>
              </a:rPr>
              <a:t> of the </a:t>
            </a:r>
            <a:r>
              <a:rPr lang="en-US" sz="2000" b="1" dirty="0" smtClean="0">
                <a:latin typeface="Arial" pitchFamily="34" charset="0"/>
                <a:cs typeface="Arial" pitchFamily="34" charset="0"/>
              </a:rPr>
              <a:t>church</a:t>
            </a:r>
            <a:r>
              <a:rPr lang="en-US" sz="2000" b="1" dirty="0">
                <a:latin typeface="Arial" pitchFamily="34" charset="0"/>
                <a:cs typeface="Arial" pitchFamily="34" charset="0"/>
              </a:rPr>
              <a:t> </a:t>
            </a:r>
            <a:r>
              <a:rPr lang="en-US" sz="2000" b="1" dirty="0" smtClean="0">
                <a:latin typeface="Arial" pitchFamily="34" charset="0"/>
                <a:cs typeface="Arial" pitchFamily="34" charset="0"/>
              </a:rPr>
              <a:t>. . </a:t>
            </a:r>
            <a:r>
              <a:rPr lang="en-US" sz="2000" b="1" dirty="0">
                <a:latin typeface="Arial" pitchFamily="34" charset="0"/>
                <a:cs typeface="Arial" pitchFamily="34" charset="0"/>
              </a:rPr>
              <a:t>. Therefore take heed to yourselves and to all the flock, among which the Holy Spirit has made you </a:t>
            </a:r>
            <a:r>
              <a:rPr lang="en-US" sz="2000" b="1" u="sng" dirty="0">
                <a:latin typeface="Arial" pitchFamily="34" charset="0"/>
                <a:cs typeface="Arial" pitchFamily="34" charset="0"/>
              </a:rPr>
              <a:t>overseers</a:t>
            </a:r>
            <a:r>
              <a:rPr lang="en-US" sz="2000" b="1" dirty="0">
                <a:latin typeface="Arial" pitchFamily="34" charset="0"/>
                <a:cs typeface="Arial" pitchFamily="34" charset="0"/>
              </a:rPr>
              <a:t>, to </a:t>
            </a:r>
            <a:r>
              <a:rPr lang="en-US" sz="2000" b="1" u="sng" dirty="0">
                <a:latin typeface="Arial" pitchFamily="34" charset="0"/>
                <a:cs typeface="Arial" pitchFamily="34" charset="0"/>
              </a:rPr>
              <a:t>shepherd</a:t>
            </a:r>
            <a:r>
              <a:rPr lang="en-US" sz="2000" b="1" dirty="0">
                <a:latin typeface="Arial" pitchFamily="34" charset="0"/>
                <a:cs typeface="Arial" pitchFamily="34" charset="0"/>
              </a:rPr>
              <a:t> the church of </a:t>
            </a:r>
            <a:r>
              <a:rPr lang="en-US" sz="2000" b="1" dirty="0" smtClean="0">
                <a:latin typeface="Arial" pitchFamily="34" charset="0"/>
                <a:cs typeface="Arial" pitchFamily="34" charset="0"/>
              </a:rPr>
              <a:t>God”</a:t>
            </a:r>
          </a:p>
          <a:p>
            <a:r>
              <a:rPr lang="en-US" sz="2000" b="1" dirty="0" smtClean="0">
                <a:latin typeface="Arial" pitchFamily="34" charset="0"/>
                <a:cs typeface="Arial" pitchFamily="34" charset="0"/>
              </a:rPr>
              <a:t>(Acts 20:17, 28).</a:t>
            </a:r>
            <a:endParaRPr lang="en-US" sz="2000" b="1" dirty="0">
              <a:latin typeface="Arial" pitchFamily="34" charset="0"/>
              <a:cs typeface="Arial" pitchFamily="34" charset="0"/>
            </a:endParaRPr>
          </a:p>
        </p:txBody>
      </p:sp>
      <p:sp>
        <p:nvSpPr>
          <p:cNvPr id="11" name="TextBox 10"/>
          <p:cNvSpPr txBox="1"/>
          <p:nvPr/>
        </p:nvSpPr>
        <p:spPr>
          <a:xfrm>
            <a:off x="4572000" y="4762500"/>
            <a:ext cx="4267200" cy="1323439"/>
          </a:xfrm>
          <a:prstGeom prst="rect">
            <a:avLst/>
          </a:prstGeom>
          <a:solidFill>
            <a:schemeClr val="bg1"/>
          </a:solidFill>
        </p:spPr>
        <p:txBody>
          <a:bodyPr wrap="square" rtlCol="0">
            <a:spAutoFit/>
          </a:bodyPr>
          <a:lstStyle/>
          <a:p>
            <a:r>
              <a:rPr lang="en-US" sz="2000" b="1" dirty="0" smtClean="0">
                <a:latin typeface="Arial" pitchFamily="34" charset="0"/>
                <a:cs typeface="Arial" pitchFamily="34" charset="0"/>
              </a:rPr>
              <a:t>“To </a:t>
            </a:r>
            <a:r>
              <a:rPr lang="en-US" sz="2000" b="1" dirty="0">
                <a:latin typeface="Arial" pitchFamily="34" charset="0"/>
                <a:cs typeface="Arial" pitchFamily="34" charset="0"/>
              </a:rPr>
              <a:t>all the </a:t>
            </a:r>
            <a:r>
              <a:rPr lang="en-US" sz="2000" b="1" u="sng" dirty="0">
                <a:latin typeface="Arial" pitchFamily="34" charset="0"/>
                <a:cs typeface="Arial" pitchFamily="34" charset="0"/>
              </a:rPr>
              <a:t>saints</a:t>
            </a:r>
            <a:r>
              <a:rPr lang="en-US" sz="2000" b="1" dirty="0">
                <a:latin typeface="Arial" pitchFamily="34" charset="0"/>
                <a:cs typeface="Arial" pitchFamily="34" charset="0"/>
              </a:rPr>
              <a:t> in Christ Jesus who are in Philippi, with the </a:t>
            </a:r>
            <a:r>
              <a:rPr lang="en-US" sz="2000" b="1" u="sng" dirty="0" smtClean="0">
                <a:latin typeface="Arial" pitchFamily="34" charset="0"/>
                <a:cs typeface="Arial" pitchFamily="34" charset="0"/>
              </a:rPr>
              <a:t>bishops</a:t>
            </a:r>
            <a:r>
              <a:rPr lang="en-US" sz="2000" b="1" dirty="0" smtClean="0">
                <a:latin typeface="Arial" pitchFamily="34" charset="0"/>
                <a:cs typeface="Arial" pitchFamily="34" charset="0"/>
              </a:rPr>
              <a:t> </a:t>
            </a:r>
            <a:r>
              <a:rPr lang="en-US" sz="2000" b="1" dirty="0">
                <a:latin typeface="Arial" pitchFamily="34" charset="0"/>
                <a:cs typeface="Arial" pitchFamily="34" charset="0"/>
              </a:rPr>
              <a:t>and </a:t>
            </a:r>
            <a:r>
              <a:rPr lang="en-US" sz="2000" b="1" u="sng" dirty="0" smtClean="0">
                <a:latin typeface="Arial" pitchFamily="34" charset="0"/>
                <a:cs typeface="Arial" pitchFamily="34" charset="0"/>
              </a:rPr>
              <a:t>deacons</a:t>
            </a:r>
            <a:r>
              <a:rPr lang="en-US" sz="2000" b="1" dirty="0" smtClean="0">
                <a:latin typeface="Arial" pitchFamily="34" charset="0"/>
                <a:cs typeface="Arial" pitchFamily="34" charset="0"/>
              </a:rPr>
              <a:t> . . . </a:t>
            </a:r>
          </a:p>
          <a:p>
            <a:r>
              <a:rPr lang="en-US" sz="2000" b="1" dirty="0" smtClean="0">
                <a:latin typeface="Arial" pitchFamily="34" charset="0"/>
                <a:cs typeface="Arial" pitchFamily="34" charset="0"/>
              </a:rPr>
              <a:t>(Phil 1:1)</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4227253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2000"/>
                                        <p:tgtEl>
                                          <p:spTgt spid="9"/>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vertical)">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vertical)">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995678"/>
            <a:ext cx="9144000" cy="2862322"/>
          </a:xfrm>
          <a:prstGeom prst="rect">
            <a:avLst/>
          </a:prstGeom>
          <a:solidFill>
            <a:schemeClr val="bg1"/>
          </a:solidFill>
        </p:spPr>
        <p:txBody>
          <a:bodyPr wrap="square" rtlCol="0">
            <a:spAutoFit/>
          </a:bodyPr>
          <a:lstStyle/>
          <a:p>
            <a:pPr marL="342900" indent="-342900">
              <a:buAutoNum type="arabicPeriod"/>
            </a:pPr>
            <a:r>
              <a:rPr lang="en-US" sz="2000" b="1" dirty="0" smtClean="0"/>
              <a:t>Men and women called by the gospel into fellowship with Christ</a:t>
            </a:r>
          </a:p>
          <a:p>
            <a:pPr marL="342900" indent="-342900">
              <a:buAutoNum type="arabicPeriod"/>
            </a:pPr>
            <a:endParaRPr lang="en-US" sz="2000" b="1" dirty="0" smtClean="0"/>
          </a:p>
          <a:p>
            <a:pPr marL="342900" indent="-342900">
              <a:buAutoNum type="arabicPeriod"/>
            </a:pPr>
            <a:r>
              <a:rPr lang="en-US" sz="2000" b="1" dirty="0" smtClean="0"/>
              <a:t>Men and women answering the call were baptized into the death of Christ</a:t>
            </a:r>
          </a:p>
          <a:p>
            <a:pPr marL="342900" indent="-342900">
              <a:buAutoNum type="arabicPeriod"/>
            </a:pPr>
            <a:endParaRPr lang="en-US" sz="2000" b="1" dirty="0" smtClean="0"/>
          </a:p>
          <a:p>
            <a:pPr marL="342900" indent="-342900">
              <a:buAutoNum type="arabicPeriod"/>
            </a:pPr>
            <a:r>
              <a:rPr lang="en-US" sz="2000" b="1" dirty="0" smtClean="0"/>
              <a:t>Men and women who are purchased by the saving blood of Christ</a:t>
            </a:r>
          </a:p>
          <a:p>
            <a:pPr marL="342900" indent="-342900">
              <a:buAutoNum type="arabicPeriod"/>
            </a:pPr>
            <a:endParaRPr lang="en-US" sz="2000" b="1" dirty="0" smtClean="0"/>
          </a:p>
          <a:p>
            <a:pPr marL="342900" indent="-342900">
              <a:buAutoNum type="arabicPeriod"/>
            </a:pPr>
            <a:r>
              <a:rPr lang="en-US" sz="2000" b="1" dirty="0" smtClean="0"/>
              <a:t>Men and women in a certain location working within a local organized body</a:t>
            </a:r>
          </a:p>
          <a:p>
            <a:pPr marL="342900" indent="-342900">
              <a:buAutoNum type="arabicPeriod"/>
            </a:pPr>
            <a:endParaRPr lang="en-US" sz="2000" b="1" dirty="0" smtClean="0"/>
          </a:p>
          <a:p>
            <a:pPr marL="342900" indent="-342900">
              <a:buAutoNum type="arabicPeriod"/>
            </a:pPr>
            <a:r>
              <a:rPr lang="en-US" sz="2000" b="1" dirty="0" smtClean="0"/>
              <a:t>Men and women who have entrusted themselves to following the scriptures</a:t>
            </a:r>
            <a:endParaRPr lang="en-US" sz="2000" b="1" dirty="0"/>
          </a:p>
        </p:txBody>
      </p:sp>
    </p:spTree>
    <p:extLst>
      <p:ext uri="{BB962C8B-B14F-4D97-AF65-F5344CB8AC3E}">
        <p14:creationId xmlns:p14="http://schemas.microsoft.com/office/powerpoint/2010/main" val="36279802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up)">
                                      <p:cBhvr>
                                        <p:cTn id="7" dur="2000"/>
                                        <p:tgtEl>
                                          <p:spTgt spid="2">
                                            <p:bg/>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20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20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wipe(left)">
                                      <p:cBhvr>
                                        <p:cTn id="21" dur="20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wipe(left)">
                                      <p:cBhvr>
                                        <p:cTn id="26" dur="2000"/>
                                        <p:tgtEl>
                                          <p:spTgt spid="2">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left)">
                                      <p:cBhvr>
                                        <p:cTn id="31"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5"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3013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29" y="990600"/>
            <a:ext cx="9144000" cy="5632311"/>
          </a:xfrm>
          <a:prstGeom prst="rect">
            <a:avLst/>
          </a:prstGeom>
          <a:noFill/>
        </p:spPr>
        <p:txBody>
          <a:bodyPr wrap="square" rtlCol="0">
            <a:spAutoFit/>
          </a:bodyPr>
          <a:lstStyle/>
          <a:p>
            <a:r>
              <a:rPr lang="en-US" sz="2400" b="1" i="1" baseline="30000" dirty="0" smtClean="0">
                <a:solidFill>
                  <a:srgbClr val="FF0000"/>
                </a:solidFill>
                <a:latin typeface="Arial" pitchFamily="34" charset="0"/>
                <a:cs typeface="Arial" pitchFamily="34" charset="0"/>
              </a:rPr>
              <a:t>26</a:t>
            </a:r>
            <a:r>
              <a:rPr lang="en-US" sz="2400" b="1" baseline="30000" dirty="0" smtClean="0">
                <a:latin typeface="Arial" pitchFamily="34" charset="0"/>
                <a:cs typeface="Arial" pitchFamily="34" charset="0"/>
              </a:rPr>
              <a:t> </a:t>
            </a:r>
            <a:r>
              <a:rPr lang="en-US" sz="2400" b="1" dirty="0" smtClean="0">
                <a:latin typeface="Arial" pitchFamily="34" charset="0"/>
                <a:cs typeface="Arial" pitchFamily="34" charset="0"/>
              </a:rPr>
              <a:t>Therefore I testify to you this day that I am innocent of the blood of all men. </a:t>
            </a:r>
            <a:r>
              <a:rPr lang="en-US" sz="2400" b="1" i="1" baseline="30000" dirty="0" smtClean="0">
                <a:solidFill>
                  <a:srgbClr val="FF0000"/>
                </a:solidFill>
                <a:latin typeface="Arial" pitchFamily="34" charset="0"/>
                <a:cs typeface="Arial" pitchFamily="34" charset="0"/>
              </a:rPr>
              <a:t>27</a:t>
            </a:r>
            <a:r>
              <a:rPr lang="en-US" sz="2400" b="1" baseline="30000" dirty="0" smtClean="0">
                <a:latin typeface="Arial" pitchFamily="34" charset="0"/>
                <a:cs typeface="Arial" pitchFamily="34" charset="0"/>
              </a:rPr>
              <a:t> </a:t>
            </a:r>
            <a:r>
              <a:rPr lang="en-US" sz="2400" b="1" dirty="0" smtClean="0">
                <a:latin typeface="Arial" pitchFamily="34" charset="0"/>
                <a:cs typeface="Arial" pitchFamily="34" charset="0"/>
              </a:rPr>
              <a:t>For I have not shunned to declare to you the whole counsel of God. </a:t>
            </a:r>
            <a:r>
              <a:rPr lang="en-US" sz="2400" b="1" i="1" baseline="30000" dirty="0" smtClean="0">
                <a:solidFill>
                  <a:srgbClr val="FF0000"/>
                </a:solidFill>
                <a:latin typeface="Arial" pitchFamily="34" charset="0"/>
                <a:cs typeface="Arial" pitchFamily="34" charset="0"/>
              </a:rPr>
              <a:t>28</a:t>
            </a:r>
            <a:r>
              <a:rPr lang="en-US" sz="2400" b="1" baseline="30000" dirty="0" smtClean="0">
                <a:latin typeface="Arial" pitchFamily="34" charset="0"/>
                <a:cs typeface="Arial" pitchFamily="34" charset="0"/>
              </a:rPr>
              <a:t> </a:t>
            </a:r>
            <a:r>
              <a:rPr lang="en-US" sz="2400" b="1" dirty="0" smtClean="0">
                <a:latin typeface="Arial" pitchFamily="34" charset="0"/>
                <a:cs typeface="Arial" pitchFamily="34" charset="0"/>
              </a:rPr>
              <a:t>Therefore take heed to yourselves and to all the flock, among which the Holy Spirit has made you overseers, to shepherd the church of God which He purchased with His own blood. </a:t>
            </a:r>
            <a:r>
              <a:rPr lang="en-US" sz="2400" b="1" i="1" baseline="30000" dirty="0" smtClean="0">
                <a:solidFill>
                  <a:srgbClr val="FF0000"/>
                </a:solidFill>
                <a:latin typeface="Arial" pitchFamily="34" charset="0"/>
                <a:cs typeface="Arial" pitchFamily="34" charset="0"/>
              </a:rPr>
              <a:t>29</a:t>
            </a:r>
            <a:r>
              <a:rPr lang="en-US" sz="2400" b="1" baseline="30000" dirty="0" smtClean="0">
                <a:latin typeface="Arial" pitchFamily="34" charset="0"/>
                <a:cs typeface="Arial" pitchFamily="34" charset="0"/>
              </a:rPr>
              <a:t> </a:t>
            </a:r>
            <a:r>
              <a:rPr lang="en-US" sz="2400" b="1" dirty="0" smtClean="0">
                <a:latin typeface="Arial" pitchFamily="34" charset="0"/>
                <a:cs typeface="Arial" pitchFamily="34" charset="0"/>
              </a:rPr>
              <a:t>For I know this, that after my departure savage wolves will come in among you, not sparing the flock. </a:t>
            </a:r>
            <a:r>
              <a:rPr lang="en-US" sz="2400" b="1" i="1" baseline="30000" dirty="0" smtClean="0">
                <a:solidFill>
                  <a:srgbClr val="FF0000"/>
                </a:solidFill>
                <a:latin typeface="Arial" pitchFamily="34" charset="0"/>
                <a:cs typeface="Arial" pitchFamily="34" charset="0"/>
              </a:rPr>
              <a:t>30 </a:t>
            </a:r>
            <a:r>
              <a:rPr lang="en-US" sz="2400" b="1" dirty="0" smtClean="0">
                <a:latin typeface="Arial" pitchFamily="34" charset="0"/>
                <a:cs typeface="Arial" pitchFamily="34" charset="0"/>
              </a:rPr>
              <a:t>Also from among yourselves men will rise up, speaking perverse things, to draw away the disciples after themselves. </a:t>
            </a:r>
            <a:r>
              <a:rPr lang="en-US" sz="2400" b="1" i="1" baseline="30000" dirty="0" smtClean="0">
                <a:solidFill>
                  <a:srgbClr val="FF0000"/>
                </a:solidFill>
                <a:latin typeface="Arial" pitchFamily="34" charset="0"/>
                <a:cs typeface="Arial" pitchFamily="34" charset="0"/>
              </a:rPr>
              <a:t>31 </a:t>
            </a:r>
            <a:r>
              <a:rPr lang="en-US" sz="2400" b="1" dirty="0" smtClean="0">
                <a:latin typeface="Arial" pitchFamily="34" charset="0"/>
                <a:cs typeface="Arial" pitchFamily="34" charset="0"/>
              </a:rPr>
              <a:t>Therefore watch, and remember that for three years I did not cease to warn everyone night and day with tears. </a:t>
            </a:r>
            <a:r>
              <a:rPr lang="en-US" sz="2400" b="1" i="1" baseline="30000" dirty="0" smtClean="0">
                <a:solidFill>
                  <a:srgbClr val="FF0000"/>
                </a:solidFill>
                <a:latin typeface="Arial" pitchFamily="34" charset="0"/>
                <a:cs typeface="Arial" pitchFamily="34" charset="0"/>
              </a:rPr>
              <a:t>32 </a:t>
            </a:r>
            <a:r>
              <a:rPr lang="en-US" sz="2400" b="1" dirty="0" smtClean="0">
                <a:latin typeface="Arial" pitchFamily="34" charset="0"/>
                <a:cs typeface="Arial" pitchFamily="34" charset="0"/>
              </a:rPr>
              <a:t>So now, brethren, I commend you to God and to the word of His grace, which is able to build you up and give you an inheritance among all those who are sanctified.</a:t>
            </a:r>
          </a:p>
        </p:txBody>
      </p:sp>
      <p:sp>
        <p:nvSpPr>
          <p:cNvPr id="3" name="Rectangle 2"/>
          <p:cNvSpPr/>
          <p:nvPr/>
        </p:nvSpPr>
        <p:spPr>
          <a:xfrm>
            <a:off x="2022255" y="86414"/>
            <a:ext cx="507703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solidFill>
                  <a:srgbClr val="FF0000"/>
                </a:solidFill>
                <a:effectLst>
                  <a:outerShdw blurRad="50800" dist="39000" dir="5460000" algn="tl">
                    <a:srgbClr val="000000">
                      <a:alpha val="38000"/>
                    </a:srgbClr>
                  </a:outerShdw>
                </a:effectLst>
              </a:rPr>
              <a:t>Acts 20:26-32</a:t>
            </a:r>
            <a:endParaRPr lang="en-US" sz="5400" b="1" cap="none" spc="60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2794153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1982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2135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621" t="25705" r="9305" b="42309"/>
          <a:stretch/>
        </p:blipFill>
        <p:spPr>
          <a:xfrm>
            <a:off x="871085" y="0"/>
            <a:ext cx="7401829" cy="1511168"/>
          </a:xfrm>
          <a:prstGeom prst="rect">
            <a:avLst/>
          </a:prstGeom>
          <a:effectLst>
            <a:softEdge rad="317500"/>
          </a:effectLst>
        </p:spPr>
      </p:pic>
      <p:pic>
        <p:nvPicPr>
          <p:cNvPr id="1026" name="Picture 2" descr="http://karinachahinmvala.files.wordpress.com/2013/01/unknown1.jpeg">
            <a:hlinkClick r:id="rId4"/>
          </p:cNvPr>
          <p:cNvPicPr>
            <a:picLocks noChangeAspect="1" noChangeArrowheads="1"/>
          </p:cNvPicPr>
          <p:nvPr/>
        </p:nvPicPr>
        <p:blipFill rotWithShape="1">
          <a:blip r:embed="rId5">
            <a:duotone>
              <a:schemeClr val="accent5">
                <a:shade val="45000"/>
                <a:satMod val="135000"/>
              </a:schemeClr>
              <a:prstClr val="white"/>
            </a:duotone>
            <a:extLst>
              <a:ext uri="{28A0092B-C50C-407E-A947-70E740481C1C}">
                <a14:useLocalDpi xmlns:a14="http://schemas.microsoft.com/office/drawing/2010/main" val="0"/>
              </a:ext>
            </a:extLst>
          </a:blip>
          <a:srcRect l="20430"/>
          <a:stretch/>
        </p:blipFill>
        <p:spPr bwMode="auto">
          <a:xfrm>
            <a:off x="-95238" y="3124200"/>
            <a:ext cx="1932646" cy="188595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Oval 2"/>
          <p:cNvSpPr/>
          <p:nvPr/>
        </p:nvSpPr>
        <p:spPr>
          <a:xfrm>
            <a:off x="0" y="3429000"/>
            <a:ext cx="1676400" cy="1752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a:stCxn id="3" idx="6"/>
          </p:cNvCxnSpPr>
          <p:nvPr/>
        </p:nvCxnSpPr>
        <p:spPr>
          <a:xfrm flipV="1">
            <a:off x="1676400" y="3810000"/>
            <a:ext cx="1295400" cy="4953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5859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A5B5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2756985"/>
          </a:xfrm>
          <a:prstGeom prst="rect">
            <a:avLst/>
          </a:prstGeom>
        </p:spPr>
      </p:pic>
      <p:pic>
        <p:nvPicPr>
          <p:cNvPr id="1028" name="Picture 4" descr="http://www.merriam-webster.com/images/shop/products/books/homeoff.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1524000"/>
            <a:ext cx="1428750" cy="21145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ular Callout 2"/>
          <p:cNvSpPr/>
          <p:nvPr/>
        </p:nvSpPr>
        <p:spPr>
          <a:xfrm>
            <a:off x="2286000" y="2285999"/>
            <a:ext cx="4038600" cy="1295401"/>
          </a:xfrm>
          <a:prstGeom prst="wedgeRectCallout">
            <a:avLst>
              <a:gd name="adj1" fmla="val -72156"/>
              <a:gd name="adj2" fmla="val -17511"/>
            </a:avLst>
          </a:prstGeom>
          <a:solidFill>
            <a:srgbClr val="D500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en-US" sz="2000" b="1" dirty="0" smtClean="0">
                <a:effectLst>
                  <a:outerShdw blurRad="38100" dist="38100" dir="2700000" algn="tl">
                    <a:srgbClr val="000000">
                      <a:alpha val="43137"/>
                    </a:srgbClr>
                  </a:outerShdw>
                </a:effectLst>
              </a:rPr>
              <a:t>A building for public worship</a:t>
            </a:r>
          </a:p>
          <a:p>
            <a:pPr marL="342900" indent="-342900" algn="ctr">
              <a:buAutoNum type="arabicPeriod"/>
            </a:pPr>
            <a:r>
              <a:rPr lang="en-US" sz="2000" b="1" dirty="0" smtClean="0">
                <a:effectLst>
                  <a:outerShdw blurRad="38100" dist="38100" dir="2700000" algn="tl">
                    <a:srgbClr val="000000">
                      <a:alpha val="43137"/>
                    </a:srgbClr>
                  </a:outerShdw>
                </a:effectLst>
              </a:rPr>
              <a:t>A public divine worship</a:t>
            </a:r>
          </a:p>
          <a:p>
            <a:pPr marL="342900" indent="-342900" algn="ctr">
              <a:buAutoNum type="arabicPeriod"/>
            </a:pPr>
            <a:r>
              <a:rPr lang="en-US" sz="2000" b="1" dirty="0" smtClean="0">
                <a:effectLst>
                  <a:outerShdw blurRad="38100" dist="38100" dir="2700000" algn="tl">
                    <a:srgbClr val="000000">
                      <a:alpha val="43137"/>
                    </a:srgbClr>
                  </a:outerShdw>
                </a:effectLst>
              </a:rPr>
              <a:t>A Denomination</a:t>
            </a:r>
            <a:endParaRPr lang="en-US" sz="2000"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4400" y="1300065"/>
            <a:ext cx="4172027" cy="2662335"/>
          </a:xfrm>
          <a:prstGeom prst="rect">
            <a:avLst/>
          </a:prstGeom>
        </p:spPr>
      </p:pic>
      <p:pic>
        <p:nvPicPr>
          <p:cNvPr id="6" name="Picture 5"/>
          <p:cNvPicPr>
            <a:picLocks noChangeAspect="1"/>
          </p:cNvPicPr>
          <p:nvPr/>
        </p:nvPicPr>
        <p:blipFill rotWithShape="1">
          <a:blip r:embed="rId7">
            <a:extLst>
              <a:ext uri="{28A0092B-C50C-407E-A947-70E740481C1C}">
                <a14:useLocalDpi xmlns:a14="http://schemas.microsoft.com/office/drawing/2010/main" val="0"/>
              </a:ext>
            </a:extLst>
          </a:blip>
          <a:srcRect l="5380" t="22155"/>
          <a:stretch/>
        </p:blipFill>
        <p:spPr>
          <a:xfrm>
            <a:off x="1" y="4119465"/>
            <a:ext cx="4172026" cy="2662335"/>
          </a:xfrm>
          <a:prstGeom prst="rect">
            <a:avLst/>
          </a:prstGeom>
        </p:spPr>
      </p:pic>
      <p:pic>
        <p:nvPicPr>
          <p:cNvPr id="8" name="Picture 7"/>
          <p:cNvPicPr>
            <a:picLocks noChangeAspect="1"/>
          </p:cNvPicPr>
          <p:nvPr/>
        </p:nvPicPr>
        <p:blipFill rotWithShape="1">
          <a:blip r:embed="rId8">
            <a:extLst>
              <a:ext uri="{28A0092B-C50C-407E-A947-70E740481C1C}">
                <a14:useLocalDpi xmlns:a14="http://schemas.microsoft.com/office/drawing/2010/main" val="0"/>
              </a:ext>
            </a:extLst>
          </a:blip>
          <a:srcRect b="3743"/>
          <a:stretch/>
        </p:blipFill>
        <p:spPr>
          <a:xfrm>
            <a:off x="4995216" y="4119465"/>
            <a:ext cx="4148784" cy="2662335"/>
          </a:xfrm>
          <a:prstGeom prst="rect">
            <a:avLst/>
          </a:prstGeom>
        </p:spPr>
      </p:pic>
    </p:spTree>
    <p:extLst>
      <p:ext uri="{BB962C8B-B14F-4D97-AF65-F5344CB8AC3E}">
        <p14:creationId xmlns:p14="http://schemas.microsoft.com/office/powerpoint/2010/main" val="35704254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xit" presetSubtype="32" fill="hold" nodeType="clickEffect">
                                  <p:stCondLst>
                                    <p:cond delay="0"/>
                                  </p:stCondLst>
                                  <p:childTnLst>
                                    <p:animEffect transition="out" filter="circle(out)">
                                      <p:cBhvr>
                                        <p:cTn id="15" dur="2000"/>
                                        <p:tgtEl>
                                          <p:spTgt spid="1028"/>
                                        </p:tgtEl>
                                      </p:cBhvr>
                                    </p:animEffect>
                                    <p:set>
                                      <p:cBhvr>
                                        <p:cTn id="16" dur="1" fill="hold">
                                          <p:stCondLst>
                                            <p:cond delay="1999"/>
                                          </p:stCondLst>
                                        </p:cTn>
                                        <p:tgtEl>
                                          <p:spTgt spid="1028"/>
                                        </p:tgtEl>
                                        <p:attrNameLst>
                                          <p:attrName>style.visibility</p:attrName>
                                        </p:attrNameLst>
                                      </p:cBhvr>
                                      <p:to>
                                        <p:strVal val="hidden"/>
                                      </p:to>
                                    </p:set>
                                  </p:childTnLst>
                                </p:cTn>
                              </p:par>
                              <p:par>
                                <p:cTn id="17" presetID="6" presetClass="exit" presetSubtype="32" fill="hold" grpId="1" nodeType="withEffect">
                                  <p:stCondLst>
                                    <p:cond delay="0"/>
                                  </p:stCondLst>
                                  <p:childTnLst>
                                    <p:animEffect transition="out" filter="circle(out)">
                                      <p:cBhvr>
                                        <p:cTn id="18" dur="2000"/>
                                        <p:tgtEl>
                                          <p:spTgt spid="3"/>
                                        </p:tgtEl>
                                      </p:cBhvr>
                                    </p:animEffect>
                                    <p:set>
                                      <p:cBhvr>
                                        <p:cTn id="19" dur="1" fill="hold">
                                          <p:stCondLst>
                                            <p:cond delay="1999"/>
                                          </p:stCondLst>
                                        </p:cTn>
                                        <p:tgtEl>
                                          <p:spTgt spid="3"/>
                                        </p:tgtEl>
                                        <p:attrNameLst>
                                          <p:attrName>style.visibility</p:attrName>
                                        </p:attrNameLst>
                                      </p:cBhvr>
                                      <p:to>
                                        <p:strVal val="hidden"/>
                                      </p:to>
                                    </p:set>
                                  </p:childTnLst>
                                </p:cTn>
                              </p:par>
                              <p:par>
                                <p:cTn id="20" presetID="6"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A5B5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2756985"/>
          </a:xfrm>
          <a:prstGeom prst="rect">
            <a:avLst/>
          </a:prstGeom>
        </p:spPr>
      </p:pic>
      <p:sp>
        <p:nvSpPr>
          <p:cNvPr id="5" name="Rectangle 4"/>
          <p:cNvSpPr/>
          <p:nvPr/>
        </p:nvSpPr>
        <p:spPr>
          <a:xfrm>
            <a:off x="0" y="7203"/>
            <a:ext cx="4585358" cy="830997"/>
          </a:xfrm>
          <a:prstGeom prst="rect">
            <a:avLst/>
          </a:prstGeom>
          <a:noFill/>
        </p:spPr>
        <p:txBody>
          <a:bodyPr wrap="none" lIns="91440" tIns="45720" rIns="91440" bIns="45720">
            <a:spAutoFit/>
          </a:bodyPr>
          <a:lstStyle/>
          <a:p>
            <a:pPr algn="ctr"/>
            <a:r>
              <a:rPr lang="en-US" sz="4800" b="0" cap="none" spc="0" dirty="0" smtClean="0">
                <a:ln w="10160">
                  <a:noFill/>
                  <a:prstDash val="solid"/>
                </a:ln>
                <a:solidFill>
                  <a:srgbClr val="5A5B5F"/>
                </a:solidFill>
              </a:rPr>
              <a:t>UNDERSTANDING</a:t>
            </a:r>
            <a:endParaRPr lang="en-US" sz="4800" b="0" cap="none" spc="0" dirty="0">
              <a:ln w="10160">
                <a:noFill/>
                <a:prstDash val="solid"/>
              </a:ln>
              <a:solidFill>
                <a:srgbClr val="5A5B5F"/>
              </a:solidFill>
            </a:endParaRPr>
          </a:p>
        </p:txBody>
      </p:sp>
      <p:sp>
        <p:nvSpPr>
          <p:cNvPr id="9" name="Rectangle 8"/>
          <p:cNvSpPr/>
          <p:nvPr/>
        </p:nvSpPr>
        <p:spPr>
          <a:xfrm>
            <a:off x="3039208" y="2341485"/>
            <a:ext cx="3065584" cy="830997"/>
          </a:xfrm>
          <a:prstGeom prst="rect">
            <a:avLst/>
          </a:prstGeom>
          <a:noFill/>
        </p:spPr>
        <p:txBody>
          <a:bodyPr wrap="none" lIns="91440" tIns="45720" rIns="91440" bIns="45720">
            <a:spAutoFit/>
          </a:bodyPr>
          <a:lstStyle/>
          <a:p>
            <a:pPr algn="ctr"/>
            <a:r>
              <a:rPr lang="en-US" sz="4800" b="0" cap="none" spc="600" dirty="0" smtClean="0">
                <a:ln w="10160">
                  <a:noFill/>
                  <a:prstDash val="solid"/>
                </a:ln>
                <a:solidFill>
                  <a:srgbClr val="FD9732"/>
                </a:solidFill>
              </a:rPr>
              <a:t>TRACTOR</a:t>
            </a:r>
            <a:endParaRPr lang="en-US" sz="4800" b="0" cap="none" spc="600" dirty="0">
              <a:ln w="10160">
                <a:noFill/>
                <a:prstDash val="solid"/>
              </a:ln>
              <a:solidFill>
                <a:srgbClr val="FD9732"/>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54" y="3048000"/>
            <a:ext cx="4462346" cy="3659124"/>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532" r="1627"/>
          <a:stretch/>
        </p:blipFill>
        <p:spPr>
          <a:xfrm>
            <a:off x="4648200" y="3031272"/>
            <a:ext cx="4454021" cy="3675852"/>
          </a:xfrm>
          <a:prstGeom prst="rect">
            <a:avLst/>
          </a:prstGeom>
        </p:spPr>
      </p:pic>
      <p:sp>
        <p:nvSpPr>
          <p:cNvPr id="12" name="Rectangle 11"/>
          <p:cNvSpPr/>
          <p:nvPr/>
        </p:nvSpPr>
        <p:spPr>
          <a:xfrm>
            <a:off x="2870552" y="2339163"/>
            <a:ext cx="3377848" cy="830997"/>
          </a:xfrm>
          <a:prstGeom prst="rect">
            <a:avLst/>
          </a:prstGeom>
          <a:noFill/>
        </p:spPr>
        <p:txBody>
          <a:bodyPr wrap="none" lIns="91440" tIns="45720" rIns="91440" bIns="45720">
            <a:spAutoFit/>
          </a:bodyPr>
          <a:lstStyle/>
          <a:p>
            <a:pPr algn="ctr"/>
            <a:r>
              <a:rPr lang="en-US" sz="4800" b="0" cap="none" spc="600" dirty="0" smtClean="0">
                <a:ln w="10160">
                  <a:noFill/>
                  <a:prstDash val="solid"/>
                </a:ln>
                <a:solidFill>
                  <a:srgbClr val="FD9732"/>
                </a:solidFill>
              </a:rPr>
              <a:t>ENGINEER</a:t>
            </a:r>
            <a:endParaRPr lang="en-US" sz="4800" b="0" cap="none" spc="600" dirty="0">
              <a:ln w="10160">
                <a:noFill/>
                <a:prstDash val="solid"/>
              </a:ln>
              <a:solidFill>
                <a:srgbClr val="FD9732"/>
              </a:solidFill>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753" y="3016984"/>
            <a:ext cx="3675852" cy="3675852"/>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3865" r="29588"/>
          <a:stretch/>
        </p:blipFill>
        <p:spPr>
          <a:xfrm>
            <a:off x="5044427" y="3038474"/>
            <a:ext cx="3661566" cy="3654362"/>
          </a:xfrm>
          <a:prstGeom prst="rect">
            <a:avLst/>
          </a:prstGeom>
        </p:spPr>
      </p:pic>
    </p:spTree>
    <p:extLst>
      <p:ext uri="{BB962C8B-B14F-4D97-AF65-F5344CB8AC3E}">
        <p14:creationId xmlns:p14="http://schemas.microsoft.com/office/powerpoint/2010/main" val="10744896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0" fill="hold"/>
                                        <p:tgtEl>
                                          <p:spTgt spid="9"/>
                                        </p:tgtEl>
                                        <p:attrNameLst>
                                          <p:attrName>ppt_w</p:attrName>
                                        </p:attrNameLst>
                                      </p:cBhvr>
                                      <p:tavLst>
                                        <p:tav tm="0">
                                          <p:val>
                                            <p:fltVal val="0"/>
                                          </p:val>
                                        </p:tav>
                                        <p:tav tm="100000">
                                          <p:val>
                                            <p:strVal val="#ppt_w"/>
                                          </p:val>
                                        </p:tav>
                                      </p:tavLst>
                                    </p:anim>
                                    <p:anim calcmode="lin" valueType="num">
                                      <p:cBhvr>
                                        <p:cTn id="8" dur="3000" fill="hold"/>
                                        <p:tgtEl>
                                          <p:spTgt spid="9"/>
                                        </p:tgtEl>
                                        <p:attrNameLst>
                                          <p:attrName>ppt_h</p:attrName>
                                        </p:attrNameLst>
                                      </p:cBhvr>
                                      <p:tavLst>
                                        <p:tav tm="0">
                                          <p:val>
                                            <p:fltVal val="0"/>
                                          </p:val>
                                        </p:tav>
                                        <p:tav tm="100000">
                                          <p:val>
                                            <p:strVal val="#ppt_h"/>
                                          </p:val>
                                        </p:tav>
                                      </p:tavLst>
                                    </p:anim>
                                    <p:animEffect transition="in" filter="fade">
                                      <p:cBhvr>
                                        <p:cTn id="9" dur="3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grpId="1" nodeType="clickEffect">
                                  <p:stCondLst>
                                    <p:cond delay="0"/>
                                  </p:stCondLst>
                                  <p:childTnLst>
                                    <p:animEffect transition="out" filter="dissolve">
                                      <p:cBhvr>
                                        <p:cTn id="23" dur="2000"/>
                                        <p:tgtEl>
                                          <p:spTgt spid="9"/>
                                        </p:tgtEl>
                                      </p:cBhvr>
                                    </p:animEffect>
                                    <p:set>
                                      <p:cBhvr>
                                        <p:cTn id="24" dur="1" fill="hold">
                                          <p:stCondLst>
                                            <p:cond delay="1999"/>
                                          </p:stCondLst>
                                        </p:cTn>
                                        <p:tgtEl>
                                          <p:spTgt spid="9"/>
                                        </p:tgtEl>
                                        <p:attrNameLst>
                                          <p:attrName>style.visibility</p:attrName>
                                        </p:attrNameLst>
                                      </p:cBhvr>
                                      <p:to>
                                        <p:strVal val="hidden"/>
                                      </p:to>
                                    </p:set>
                                  </p:childTnLst>
                                </p:cTn>
                              </p:par>
                              <p:par>
                                <p:cTn id="25" presetID="9" presetClass="exit" presetSubtype="0" fill="hold" nodeType="withEffect">
                                  <p:stCondLst>
                                    <p:cond delay="0"/>
                                  </p:stCondLst>
                                  <p:childTnLst>
                                    <p:animEffect transition="out" filter="dissolve">
                                      <p:cBhvr>
                                        <p:cTn id="26" dur="2000"/>
                                        <p:tgtEl>
                                          <p:spTgt spid="8"/>
                                        </p:tgtEl>
                                      </p:cBhvr>
                                    </p:animEffect>
                                    <p:set>
                                      <p:cBhvr>
                                        <p:cTn id="27" dur="1" fill="hold">
                                          <p:stCondLst>
                                            <p:cond delay="1999"/>
                                          </p:stCondLst>
                                        </p:cTn>
                                        <p:tgtEl>
                                          <p:spTgt spid="8"/>
                                        </p:tgtEl>
                                        <p:attrNameLst>
                                          <p:attrName>style.visibility</p:attrName>
                                        </p:attrNameLst>
                                      </p:cBhvr>
                                      <p:to>
                                        <p:strVal val="hidden"/>
                                      </p:to>
                                    </p:set>
                                  </p:childTnLst>
                                </p:cTn>
                              </p:par>
                              <p:par>
                                <p:cTn id="28" presetID="9" presetClass="exit" presetSubtype="0" fill="hold" nodeType="withEffect">
                                  <p:stCondLst>
                                    <p:cond delay="0"/>
                                  </p:stCondLst>
                                  <p:childTnLst>
                                    <p:animEffect transition="out" filter="dissolve">
                                      <p:cBhvr>
                                        <p:cTn id="29" dur="2000"/>
                                        <p:tgtEl>
                                          <p:spTgt spid="10"/>
                                        </p:tgtEl>
                                      </p:cBhvr>
                                    </p:animEffect>
                                    <p:set>
                                      <p:cBhvr>
                                        <p:cTn id="30" dur="1" fill="hold">
                                          <p:stCondLst>
                                            <p:cond delay="1999"/>
                                          </p:stCondLst>
                                        </p:cTn>
                                        <p:tgtEl>
                                          <p:spTgt spid="10"/>
                                        </p:tgtEl>
                                        <p:attrNameLst>
                                          <p:attrName>style.visibility</p:attrName>
                                        </p:attrNameLst>
                                      </p:cBhvr>
                                      <p:to>
                                        <p:strVal val="hidden"/>
                                      </p:to>
                                    </p:set>
                                  </p:childTnLst>
                                </p:cTn>
                              </p:par>
                              <p:par>
                                <p:cTn id="31" presetID="9"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dissolve">
                                      <p:cBhvr>
                                        <p:cTn id="33" dur="20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ircle(in)">
                                      <p:cBhvr>
                                        <p:cTn id="38" dur="2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circle(in)">
                                      <p:cBhvr>
                                        <p:cTn id="4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A5B5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275698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1425816"/>
            <a:ext cx="4172027" cy="2662335"/>
          </a:xfrm>
          <a:prstGeom prst="ellipse">
            <a:avLst/>
          </a:prstGeom>
          <a:ln>
            <a:noFill/>
          </a:ln>
          <a:effectLst>
            <a:softEdge rad="112500"/>
          </a:effectLst>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5380" t="22155"/>
          <a:stretch/>
        </p:blipFill>
        <p:spPr>
          <a:xfrm>
            <a:off x="1905000" y="4195665"/>
            <a:ext cx="4172026" cy="2662335"/>
          </a:xfrm>
          <a:prstGeom prst="ellipse">
            <a:avLst/>
          </a:prstGeom>
          <a:ln>
            <a:noFill/>
          </a:ln>
          <a:effectLst>
            <a:softEdge rad="112500"/>
          </a:effectLst>
        </p:spPr>
      </p:pic>
      <p:sp>
        <p:nvSpPr>
          <p:cNvPr id="8" name="Rectangle 7"/>
          <p:cNvSpPr/>
          <p:nvPr/>
        </p:nvSpPr>
        <p:spPr>
          <a:xfrm>
            <a:off x="0" y="7203"/>
            <a:ext cx="4585358" cy="830997"/>
          </a:xfrm>
          <a:prstGeom prst="rect">
            <a:avLst/>
          </a:prstGeom>
          <a:noFill/>
        </p:spPr>
        <p:txBody>
          <a:bodyPr wrap="none" lIns="91440" tIns="45720" rIns="91440" bIns="45720">
            <a:spAutoFit/>
          </a:bodyPr>
          <a:lstStyle/>
          <a:p>
            <a:pPr algn="ctr"/>
            <a:r>
              <a:rPr lang="en-US" sz="4800" b="0" cap="none" spc="0" dirty="0" smtClean="0">
                <a:ln w="10160">
                  <a:noFill/>
                  <a:prstDash val="solid"/>
                </a:ln>
                <a:solidFill>
                  <a:srgbClr val="5A5B5F"/>
                </a:solidFill>
              </a:rPr>
              <a:t>UNDERSTANDING</a:t>
            </a:r>
            <a:endParaRPr lang="en-US" sz="4800" b="0" cap="none" spc="0" dirty="0">
              <a:ln w="10160">
                <a:noFill/>
                <a:prstDash val="solid"/>
              </a:ln>
              <a:solidFill>
                <a:srgbClr val="5A5B5F"/>
              </a:solidFill>
            </a:endParaRPr>
          </a:p>
        </p:txBody>
      </p:sp>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b="3743"/>
          <a:stretch/>
        </p:blipFill>
        <p:spPr>
          <a:xfrm>
            <a:off x="4965479" y="2286000"/>
            <a:ext cx="4148784" cy="2662335"/>
          </a:xfrm>
          <a:prstGeom prst="ellipse">
            <a:avLst/>
          </a:prstGeom>
          <a:ln>
            <a:noFill/>
          </a:ln>
          <a:effectLst>
            <a:softEdge rad="112500"/>
          </a:effectLst>
        </p:spPr>
      </p:pic>
      <p:cxnSp>
        <p:nvCxnSpPr>
          <p:cNvPr id="11" name="Straight Connector 10"/>
          <p:cNvCxnSpPr/>
          <p:nvPr/>
        </p:nvCxnSpPr>
        <p:spPr>
          <a:xfrm flipH="1">
            <a:off x="0" y="1143000"/>
            <a:ext cx="9144000" cy="57150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143000"/>
            <a:ext cx="9144000" cy="57150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35504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3000"/>
                                        <p:tgtEl>
                                          <p:spTgt spid="9"/>
                                        </p:tgtEl>
                                      </p:cBhvr>
                                    </p:animEffect>
                                  </p:childTnLst>
                                </p:cTn>
                              </p:par>
                            </p:childTnLst>
                          </p:cTn>
                        </p:par>
                        <p:par>
                          <p:cTn id="8" fill="hold">
                            <p:stCondLst>
                              <p:cond delay="30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A5B5F"/>
        </a:solidFill>
        <a:effectLst/>
      </p:bgPr>
    </p:bg>
    <p:spTree>
      <p:nvGrpSpPr>
        <p:cNvPr id="1" name=""/>
        <p:cNvGrpSpPr/>
        <p:nvPr/>
      </p:nvGrpSpPr>
      <p:grpSpPr>
        <a:xfrm>
          <a:off x="0" y="0"/>
          <a:ext cx="0" cy="0"/>
          <a:chOff x="0" y="0"/>
          <a:chExt cx="0" cy="0"/>
        </a:xfrm>
      </p:grpSpPr>
      <p:sp>
        <p:nvSpPr>
          <p:cNvPr id="3" name="Rectangle 2"/>
          <p:cNvSpPr/>
          <p:nvPr/>
        </p:nvSpPr>
        <p:spPr>
          <a:xfrm>
            <a:off x="0" y="5711283"/>
            <a:ext cx="4800609" cy="11311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2756985"/>
          </a:xfrm>
          <a:prstGeom prst="rect">
            <a:avLst/>
          </a:prstGeom>
        </p:spPr>
      </p:pic>
      <p:sp>
        <p:nvSpPr>
          <p:cNvPr id="8" name="Rectangle 7"/>
          <p:cNvSpPr/>
          <p:nvPr/>
        </p:nvSpPr>
        <p:spPr>
          <a:xfrm>
            <a:off x="0" y="7203"/>
            <a:ext cx="4585358" cy="830997"/>
          </a:xfrm>
          <a:prstGeom prst="rect">
            <a:avLst/>
          </a:prstGeom>
          <a:noFill/>
        </p:spPr>
        <p:txBody>
          <a:bodyPr wrap="none" lIns="91440" tIns="45720" rIns="91440" bIns="45720">
            <a:spAutoFit/>
          </a:bodyPr>
          <a:lstStyle/>
          <a:p>
            <a:pPr algn="ctr"/>
            <a:r>
              <a:rPr lang="en-US" sz="4800" b="0" cap="none" spc="0" dirty="0" smtClean="0">
                <a:ln w="10160">
                  <a:noFill/>
                  <a:prstDash val="solid"/>
                </a:ln>
                <a:solidFill>
                  <a:srgbClr val="5A5B5F"/>
                </a:solidFill>
              </a:rPr>
              <a:t>UNDERSTANDING</a:t>
            </a:r>
            <a:endParaRPr lang="en-US" sz="4800" b="0" cap="none" spc="0" dirty="0">
              <a:ln w="10160">
                <a:noFill/>
                <a:prstDash val="solid"/>
              </a:ln>
              <a:solidFill>
                <a:srgbClr val="5A5B5F"/>
              </a:solidFill>
            </a:endParaRPr>
          </a:p>
        </p:txBody>
      </p:sp>
      <p:cxnSp>
        <p:nvCxnSpPr>
          <p:cNvPr id="5" name="Straight Connector 4"/>
          <p:cNvCxnSpPr/>
          <p:nvPr/>
        </p:nvCxnSpPr>
        <p:spPr>
          <a:xfrm flipH="1">
            <a:off x="5181600" y="1866900"/>
            <a:ext cx="3733800" cy="0"/>
          </a:xfrm>
          <a:prstGeom prst="line">
            <a:avLst/>
          </a:prstGeom>
          <a:ln w="76200">
            <a:solidFill>
              <a:srgbClr val="FD9732"/>
            </a:solidFill>
          </a:ln>
        </p:spPr>
        <p:style>
          <a:lnRef idx="1">
            <a:schemeClr val="accent1"/>
          </a:lnRef>
          <a:fillRef idx="0">
            <a:schemeClr val="accent1"/>
          </a:fillRef>
          <a:effectRef idx="0">
            <a:schemeClr val="accent1"/>
          </a:effectRef>
          <a:fontRef idx="minor">
            <a:schemeClr val="tx1"/>
          </a:fontRef>
        </p:style>
      </p:cxnSp>
      <p:sp>
        <p:nvSpPr>
          <p:cNvPr id="13" name="Rectangular Callout 12"/>
          <p:cNvSpPr/>
          <p:nvPr/>
        </p:nvSpPr>
        <p:spPr>
          <a:xfrm>
            <a:off x="5181600" y="3429000"/>
            <a:ext cx="3733800" cy="2286000"/>
          </a:xfrm>
          <a:prstGeom prst="wedgeRectCallout">
            <a:avLst>
              <a:gd name="adj1" fmla="val -19410"/>
              <a:gd name="adj2" fmla="val -117500"/>
            </a:avLst>
          </a:prstGeom>
          <a:solidFill>
            <a:srgbClr val="FD97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rPr>
              <a:t>The English word church translates the Greek word </a:t>
            </a:r>
            <a:r>
              <a:rPr lang="en-US" b="1" i="1" dirty="0" smtClean="0">
                <a:solidFill>
                  <a:schemeClr val="tx1"/>
                </a:solidFill>
                <a:effectLst>
                  <a:outerShdw blurRad="38100" dist="38100" dir="2700000" algn="tl">
                    <a:srgbClr val="000000">
                      <a:alpha val="43137"/>
                    </a:srgbClr>
                  </a:outerShdw>
                </a:effectLst>
              </a:rPr>
              <a:t>ekklesia (ecclesia)</a:t>
            </a:r>
            <a:r>
              <a:rPr lang="en-US" b="1" dirty="0" smtClean="0">
                <a:solidFill>
                  <a:schemeClr val="tx1"/>
                </a:solidFill>
                <a:effectLst>
                  <a:outerShdw blurRad="38100" dist="38100" dir="2700000" algn="tl">
                    <a:srgbClr val="000000">
                      <a:alpha val="43137"/>
                    </a:srgbClr>
                  </a:outerShdw>
                </a:effectLst>
              </a:rPr>
              <a:t>. </a:t>
            </a:r>
          </a:p>
          <a:p>
            <a:pPr algn="ctr"/>
            <a:r>
              <a:rPr lang="en-US" b="1" dirty="0" smtClean="0">
                <a:solidFill>
                  <a:schemeClr val="tx1"/>
                </a:solidFill>
                <a:effectLst>
                  <a:outerShdw blurRad="38100" dist="38100" dir="2700000" algn="tl">
                    <a:srgbClr val="000000">
                      <a:alpha val="43137"/>
                    </a:srgbClr>
                  </a:outerShdw>
                </a:effectLst>
              </a:rPr>
              <a:t>This word is actually two Greek words </a:t>
            </a:r>
            <a:r>
              <a:rPr lang="en-US" b="1" i="1" dirty="0" smtClean="0">
                <a:solidFill>
                  <a:schemeClr val="tx1"/>
                </a:solidFill>
                <a:effectLst>
                  <a:outerShdw blurRad="38100" dist="38100" dir="2700000" algn="tl">
                    <a:srgbClr val="000000">
                      <a:alpha val="43137"/>
                    </a:srgbClr>
                  </a:outerShdw>
                </a:effectLst>
              </a:rPr>
              <a:t>kaleo </a:t>
            </a:r>
            <a:r>
              <a:rPr lang="en-US" b="1" dirty="0" smtClean="0">
                <a:solidFill>
                  <a:schemeClr val="tx1"/>
                </a:solidFill>
                <a:effectLst>
                  <a:outerShdw blurRad="38100" dist="38100" dir="2700000" algn="tl">
                    <a:srgbClr val="000000">
                      <a:alpha val="43137"/>
                    </a:srgbClr>
                  </a:outerShdw>
                </a:effectLst>
              </a:rPr>
              <a:t>(to call), with the prefix </a:t>
            </a:r>
            <a:r>
              <a:rPr lang="en-US" b="1" i="1" dirty="0" smtClean="0">
                <a:solidFill>
                  <a:schemeClr val="tx1"/>
                </a:solidFill>
                <a:effectLst>
                  <a:outerShdw blurRad="38100" dist="38100" dir="2700000" algn="tl">
                    <a:srgbClr val="000000">
                      <a:alpha val="43137"/>
                    </a:srgbClr>
                  </a:outerShdw>
                </a:effectLst>
              </a:rPr>
              <a:t>ek </a:t>
            </a:r>
            <a:r>
              <a:rPr lang="en-US" b="1" dirty="0" smtClean="0">
                <a:solidFill>
                  <a:schemeClr val="tx1"/>
                </a:solidFill>
                <a:effectLst>
                  <a:outerShdw blurRad="38100" dist="38100" dir="2700000" algn="tl">
                    <a:srgbClr val="000000">
                      <a:alpha val="43137"/>
                    </a:srgbClr>
                  </a:outerShdw>
                </a:effectLst>
              </a:rPr>
              <a:t>(out). </a:t>
            </a:r>
          </a:p>
          <a:p>
            <a:pPr algn="ctr"/>
            <a:r>
              <a:rPr lang="en-US" b="1" dirty="0" smtClean="0">
                <a:solidFill>
                  <a:schemeClr val="tx1"/>
                </a:solidFill>
                <a:effectLst>
                  <a:outerShdw blurRad="38100" dist="38100" dir="2700000" algn="tl">
                    <a:srgbClr val="000000">
                      <a:alpha val="43137"/>
                    </a:srgbClr>
                  </a:outerShdw>
                </a:effectLst>
              </a:rPr>
              <a:t>The word means:</a:t>
            </a:r>
          </a:p>
          <a:p>
            <a:pPr algn="ctr"/>
            <a:r>
              <a:rPr lang="en-US" sz="2800" b="1" dirty="0" smtClean="0">
                <a:solidFill>
                  <a:schemeClr val="tx1"/>
                </a:solidFill>
                <a:effectLst>
                  <a:outerShdw blurRad="38100" dist="38100" dir="2700000" algn="tl">
                    <a:srgbClr val="000000">
                      <a:alpha val="43137"/>
                    </a:srgbClr>
                  </a:outerShdw>
                </a:effectLst>
              </a:rPr>
              <a:t>"the called out ones." </a:t>
            </a:r>
            <a:endParaRPr lang="en-US" sz="2800" b="1" dirty="0">
              <a:solidFill>
                <a:schemeClr val="tx1"/>
              </a:solidFill>
              <a:effectLst>
                <a:outerShdw blurRad="38100" dist="38100" dir="2700000" algn="tl">
                  <a:srgbClr val="000000">
                    <a:alpha val="43137"/>
                  </a:srgbClr>
                </a:outerShdw>
              </a:effectLst>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2876637"/>
            <a:ext cx="4724409" cy="2834646"/>
          </a:xfrm>
          <a:prstGeom prst="rect">
            <a:avLst/>
          </a:prstGeom>
        </p:spPr>
      </p:pic>
      <p:sp>
        <p:nvSpPr>
          <p:cNvPr id="15" name="Rectangle 14"/>
          <p:cNvSpPr/>
          <p:nvPr/>
        </p:nvSpPr>
        <p:spPr>
          <a:xfrm>
            <a:off x="375596" y="5736638"/>
            <a:ext cx="2062808" cy="584775"/>
          </a:xfrm>
          <a:prstGeom prst="rect">
            <a:avLst/>
          </a:prstGeom>
          <a:noFill/>
        </p:spPr>
        <p:txBody>
          <a:bodyPr wrap="none" lIns="91440" tIns="45720" rIns="91440" bIns="45720">
            <a:spAutoFit/>
          </a:bodyPr>
          <a:lstStyle/>
          <a:p>
            <a:pPr algn="ctr"/>
            <a:r>
              <a:rPr lang="en-US" sz="3200" b="1" cap="none" spc="0" dirty="0" smtClean="0">
                <a:ln w="1905">
                  <a:noFill/>
                </a:ln>
                <a:solidFill>
                  <a:srgbClr val="FD9732"/>
                </a:solidFill>
                <a:effectLst>
                  <a:innerShdw blurRad="69850" dist="43180" dir="5400000">
                    <a:srgbClr val="000000">
                      <a:alpha val="65000"/>
                    </a:srgbClr>
                  </a:innerShdw>
                </a:effectLst>
              </a:rPr>
              <a:t>Matt 18:17</a:t>
            </a:r>
            <a:endParaRPr lang="en-US" sz="3200" b="1" cap="none" spc="0" dirty="0">
              <a:ln w="1905">
                <a:noFill/>
              </a:ln>
              <a:solidFill>
                <a:srgbClr val="FD9732"/>
              </a:solidFill>
              <a:effectLst>
                <a:innerShdw blurRad="69850" dist="43180" dir="5400000">
                  <a:srgbClr val="000000">
                    <a:alpha val="65000"/>
                  </a:srgbClr>
                </a:innerShdw>
              </a:effectLst>
            </a:endParaRPr>
          </a:p>
        </p:txBody>
      </p:sp>
      <p:sp>
        <p:nvSpPr>
          <p:cNvPr id="16" name="Rectangle 15"/>
          <p:cNvSpPr/>
          <p:nvPr/>
        </p:nvSpPr>
        <p:spPr>
          <a:xfrm>
            <a:off x="2691857" y="5715000"/>
            <a:ext cx="1742785" cy="584775"/>
          </a:xfrm>
          <a:prstGeom prst="rect">
            <a:avLst/>
          </a:prstGeom>
          <a:noFill/>
        </p:spPr>
        <p:txBody>
          <a:bodyPr wrap="none" lIns="91440" tIns="45720" rIns="91440" bIns="45720">
            <a:spAutoFit/>
          </a:bodyPr>
          <a:lstStyle/>
          <a:p>
            <a:pPr algn="ctr"/>
            <a:r>
              <a:rPr lang="en-US" sz="3200" b="1" cap="none" spc="0" dirty="0" smtClean="0">
                <a:ln w="1905">
                  <a:noFill/>
                </a:ln>
                <a:solidFill>
                  <a:srgbClr val="FD9732"/>
                </a:solidFill>
                <a:effectLst>
                  <a:innerShdw blurRad="69850" dist="43180" dir="5400000">
                    <a:srgbClr val="000000">
                      <a:alpha val="65000"/>
                    </a:srgbClr>
                  </a:innerShdw>
                </a:effectLst>
              </a:rPr>
              <a:t>Acts 5:11</a:t>
            </a:r>
            <a:endParaRPr lang="en-US" sz="3200" b="1" cap="none" spc="0" dirty="0">
              <a:ln w="1905">
                <a:noFill/>
              </a:ln>
              <a:solidFill>
                <a:srgbClr val="FD9732"/>
              </a:solidFill>
              <a:effectLst>
                <a:innerShdw blurRad="69850" dist="43180" dir="5400000">
                  <a:srgbClr val="000000">
                    <a:alpha val="65000"/>
                  </a:srgbClr>
                </a:innerShdw>
              </a:effectLst>
            </a:endParaRPr>
          </a:p>
        </p:txBody>
      </p:sp>
      <p:sp>
        <p:nvSpPr>
          <p:cNvPr id="17" name="Rectangle 16"/>
          <p:cNvSpPr/>
          <p:nvPr/>
        </p:nvSpPr>
        <p:spPr>
          <a:xfrm>
            <a:off x="381000" y="6257693"/>
            <a:ext cx="1534395" cy="584775"/>
          </a:xfrm>
          <a:prstGeom prst="rect">
            <a:avLst/>
          </a:prstGeom>
          <a:noFill/>
        </p:spPr>
        <p:txBody>
          <a:bodyPr wrap="none" lIns="91440" tIns="45720" rIns="91440" bIns="45720">
            <a:spAutoFit/>
          </a:bodyPr>
          <a:lstStyle/>
          <a:p>
            <a:pPr algn="ctr"/>
            <a:r>
              <a:rPr lang="en-US" sz="3200" b="1" cap="none" spc="0" dirty="0" smtClean="0">
                <a:ln w="1905">
                  <a:noFill/>
                </a:ln>
                <a:solidFill>
                  <a:srgbClr val="FD9732"/>
                </a:solidFill>
                <a:effectLst>
                  <a:innerShdw blurRad="69850" dist="43180" dir="5400000">
                    <a:srgbClr val="000000">
                      <a:alpha val="65000"/>
                    </a:srgbClr>
                  </a:innerShdw>
                </a:effectLst>
              </a:rPr>
              <a:t>Acts 8:1</a:t>
            </a:r>
            <a:endParaRPr lang="en-US" sz="3200" b="1" cap="none" spc="0" dirty="0">
              <a:ln w="1905">
                <a:noFill/>
              </a:ln>
              <a:solidFill>
                <a:srgbClr val="FD9732"/>
              </a:solidFill>
              <a:effectLst>
                <a:innerShdw blurRad="69850" dist="43180" dir="5400000">
                  <a:srgbClr val="000000">
                    <a:alpha val="65000"/>
                  </a:srgbClr>
                </a:innerShdw>
              </a:effectLst>
            </a:endParaRPr>
          </a:p>
        </p:txBody>
      </p:sp>
      <p:sp>
        <p:nvSpPr>
          <p:cNvPr id="18" name="Rectangle 17"/>
          <p:cNvSpPr/>
          <p:nvPr/>
        </p:nvSpPr>
        <p:spPr>
          <a:xfrm>
            <a:off x="2667000" y="6257693"/>
            <a:ext cx="1534395" cy="584775"/>
          </a:xfrm>
          <a:prstGeom prst="rect">
            <a:avLst/>
          </a:prstGeom>
          <a:noFill/>
        </p:spPr>
        <p:txBody>
          <a:bodyPr wrap="none" lIns="91440" tIns="45720" rIns="91440" bIns="45720">
            <a:spAutoFit/>
          </a:bodyPr>
          <a:lstStyle/>
          <a:p>
            <a:pPr algn="ctr"/>
            <a:r>
              <a:rPr lang="en-US" sz="3200" b="1" cap="none" spc="0" dirty="0" smtClean="0">
                <a:ln w="1905">
                  <a:noFill/>
                </a:ln>
                <a:solidFill>
                  <a:srgbClr val="FD9732"/>
                </a:solidFill>
                <a:effectLst>
                  <a:innerShdw blurRad="69850" dist="43180" dir="5400000">
                    <a:srgbClr val="000000">
                      <a:alpha val="65000"/>
                    </a:srgbClr>
                  </a:innerShdw>
                </a:effectLst>
              </a:rPr>
              <a:t>Acts 8:3</a:t>
            </a:r>
            <a:endParaRPr lang="en-US" sz="3200" b="1" cap="none" spc="0" dirty="0">
              <a:ln w="1905">
                <a:noFill/>
              </a:ln>
              <a:solidFill>
                <a:srgbClr val="FD9732"/>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310756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20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randombar(horizontal)">
                                      <p:cBhvr>
                                        <p:cTn id="21" dur="2000"/>
                                        <p:tgtEl>
                                          <p:spTgt spid="15"/>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2000"/>
                                        <p:tgtEl>
                                          <p:spTgt spid="16"/>
                                        </p:tgtEl>
                                      </p:cBhvr>
                                    </p:animEffect>
                                  </p:childTnLst>
                                </p:cTn>
                              </p:par>
                            </p:childTnLst>
                          </p:cTn>
                        </p:par>
                        <p:par>
                          <p:cTn id="26" fill="hold">
                            <p:stCondLst>
                              <p:cond delay="4000"/>
                            </p:stCondLst>
                            <p:childTnLst>
                              <p:par>
                                <p:cTn id="27" presetID="14" presetClass="entr" presetSubtype="1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randombar(horizontal)">
                                      <p:cBhvr>
                                        <p:cTn id="29" dur="2000"/>
                                        <p:tgtEl>
                                          <p:spTgt spid="17"/>
                                        </p:tgtEl>
                                      </p:cBhvr>
                                    </p:animEffect>
                                  </p:childTnLst>
                                </p:cTn>
                              </p:par>
                            </p:childTnLst>
                          </p:cTn>
                        </p:par>
                        <p:par>
                          <p:cTn id="30" fill="hold">
                            <p:stCondLst>
                              <p:cond delay="6000"/>
                            </p:stCondLst>
                            <p:childTnLst>
                              <p:par>
                                <p:cTn id="31" presetID="14" presetClass="entr" presetSubtype="1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2000"/>
                                        <p:tgtEl>
                                          <p:spTgt spid="18"/>
                                        </p:tgtEl>
                                      </p:cBhvr>
                                    </p:animEffect>
                                  </p:childTnLst>
                                </p:cTn>
                              </p:par>
                            </p:childTnLst>
                          </p:cTn>
                        </p:par>
                        <p:par>
                          <p:cTn id="34" fill="hold">
                            <p:stCondLst>
                              <p:cond delay="8000"/>
                            </p:stCondLst>
                            <p:childTnLst>
                              <p:par>
                                <p:cTn id="35" presetID="22" presetClass="entr" presetSubtype="1"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up)">
                                      <p:cBhvr>
                                        <p:cTn id="3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TotalTime>
  <Words>937</Words>
  <Application>Microsoft Office PowerPoint</Application>
  <PresentationFormat>On-screen Show (4:3)</PresentationFormat>
  <Paragraphs>79</Paragraphs>
  <Slides>17</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Monotype Corsiva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Deacons Room</cp:lastModifiedBy>
  <cp:revision>28</cp:revision>
  <dcterms:created xsi:type="dcterms:W3CDTF">2013-05-17T16:21:52Z</dcterms:created>
  <dcterms:modified xsi:type="dcterms:W3CDTF">2013-05-26T20:53:14Z</dcterms:modified>
</cp:coreProperties>
</file>