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11"/>
  </p:handoutMasterIdLst>
  <p:sldIdLst>
    <p:sldId id="257" r:id="rId2"/>
    <p:sldId id="261" r:id="rId3"/>
    <p:sldId id="262" r:id="rId4"/>
    <p:sldId id="256" r:id="rId5"/>
    <p:sldId id="263" r:id="rId6"/>
    <p:sldId id="259" r:id="rId7"/>
    <p:sldId id="258" r:id="rId8"/>
    <p:sldId id="264" r:id="rId9"/>
    <p:sldId id="260" r:id="rId10"/>
  </p:sldIdLst>
  <p:sldSz cx="9144000" cy="6858000" type="screen4x3"/>
  <p:notesSz cx="6858000" cy="9144000"/>
  <p:embeddedFontLst>
    <p:embeddedFont>
      <p:font typeface="Calibri" pitchFamily="34" charset="0"/>
      <p:regular r:id="rId12"/>
      <p:bold r:id="rId13"/>
      <p:italic r:id="rId14"/>
      <p:boldItalic r:id="rId15"/>
    </p:embeddedFont>
    <p:embeddedFont>
      <p:font typeface="Monotype Corsiva" pitchFamily="66" charset="0"/>
      <p:italic r:id="rId16"/>
    </p:embeddedFont>
    <p:embeddedFont>
      <p:font typeface="Pristina" pitchFamily="66"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5B0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5" d="100"/>
          <a:sy n="75" d="100"/>
        </p:scale>
        <p:origin x="-3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B74999-F3F0-495A-A31B-750E2D17217C}" type="datetimeFigureOut">
              <a:rPr lang="en-US" smtClean="0"/>
              <a:t>11/25/2012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AA071B-F3B6-474B-9A8E-B1BC63FD64BC}" type="slidenum">
              <a:rPr lang="en-US" smtClean="0"/>
              <a:t>‹#›</a:t>
            </a:fld>
            <a:endParaRPr lang="en-US"/>
          </a:p>
        </p:txBody>
      </p:sp>
    </p:spTree>
    <p:extLst>
      <p:ext uri="{BB962C8B-B14F-4D97-AF65-F5344CB8AC3E}">
        <p14:creationId xmlns:p14="http://schemas.microsoft.com/office/powerpoint/2010/main" val="1810286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ED6359-3210-453E-9AC8-6841AAACA837}"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457017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D6359-3210-453E-9AC8-6841AAACA837}"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1290226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D6359-3210-453E-9AC8-6841AAACA837}"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2706394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D6359-3210-453E-9AC8-6841AAACA837}"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1719244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D6359-3210-453E-9AC8-6841AAACA837}"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236002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ED6359-3210-453E-9AC8-6841AAACA837}"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7662237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ED6359-3210-453E-9AC8-6841AAACA837}" type="datetimeFigureOut">
              <a:rPr lang="en-US" smtClean="0"/>
              <a:t>11/25/2012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22735232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D6359-3210-453E-9AC8-6841AAACA837}" type="datetimeFigureOut">
              <a:rPr lang="en-US" smtClean="0"/>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3675614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D6359-3210-453E-9AC8-6841AAACA837}" type="datetimeFigureOut">
              <a:rPr lang="en-US" smtClean="0"/>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12972799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D6359-3210-453E-9AC8-6841AAACA837}"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23519784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D6359-3210-453E-9AC8-6841AAACA837}"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7598B-21A9-44FF-8539-053AC011ACE1}" type="slidenum">
              <a:rPr lang="en-US" smtClean="0"/>
              <a:t>‹#›</a:t>
            </a:fld>
            <a:endParaRPr lang="en-US"/>
          </a:p>
        </p:txBody>
      </p:sp>
    </p:spTree>
    <p:extLst>
      <p:ext uri="{BB962C8B-B14F-4D97-AF65-F5344CB8AC3E}">
        <p14:creationId xmlns:p14="http://schemas.microsoft.com/office/powerpoint/2010/main" val="1438740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D6359-3210-453E-9AC8-6841AAACA837}" type="datetimeFigureOut">
              <a:rPr lang="en-US" smtClean="0"/>
              <a:t>11/25/2012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7598B-21A9-44FF-8539-053AC011ACE1}" type="slidenum">
              <a:rPr lang="en-US" smtClean="0"/>
              <a:t>‹#›</a:t>
            </a:fld>
            <a:endParaRPr lang="en-US"/>
          </a:p>
        </p:txBody>
      </p:sp>
    </p:spTree>
    <p:extLst>
      <p:ext uri="{BB962C8B-B14F-4D97-AF65-F5344CB8AC3E}">
        <p14:creationId xmlns:p14="http://schemas.microsoft.com/office/powerpoint/2010/main" val="158019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768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56357"/>
            <a:ext cx="9144000" cy="6001643"/>
          </a:xfrm>
          <a:prstGeom prst="rect">
            <a:avLst/>
          </a:prstGeom>
          <a:noFill/>
        </p:spPr>
        <p:txBody>
          <a:bodyPr wrap="square" rtlCol="0">
            <a:spAutoFit/>
          </a:bodyPr>
          <a:lstStyle/>
          <a:p>
            <a:r>
              <a:rPr lang="en-US" sz="3200" b="1" i="1" baseline="30000" dirty="0" smtClean="0">
                <a:solidFill>
                  <a:srgbClr val="FF0000"/>
                </a:solidFill>
                <a:latin typeface="Arial" pitchFamily="34" charset="0"/>
                <a:cs typeface="Arial" pitchFamily="34" charset="0"/>
              </a:rPr>
              <a:t>1 </a:t>
            </a:r>
            <a:r>
              <a:rPr lang="en-US" sz="3200" b="1" dirty="0" smtClean="0">
                <a:latin typeface="Arial" pitchFamily="34" charset="0"/>
                <a:cs typeface="Arial" pitchFamily="34" charset="0"/>
              </a:rPr>
              <a:t>Unless </a:t>
            </a:r>
            <a:r>
              <a:rPr lang="en-US" sz="3200" b="1" dirty="0">
                <a:latin typeface="Arial" pitchFamily="34" charset="0"/>
                <a:cs typeface="Arial" pitchFamily="34" charset="0"/>
              </a:rPr>
              <a:t>the </a:t>
            </a:r>
            <a:r>
              <a:rPr lang="en-US" sz="3200" b="1" cap="small" dirty="0">
                <a:latin typeface="Arial" pitchFamily="34" charset="0"/>
                <a:cs typeface="Arial" pitchFamily="34" charset="0"/>
              </a:rPr>
              <a:t>Lord</a:t>
            </a:r>
            <a:r>
              <a:rPr lang="en-US" sz="3200" b="1" dirty="0">
                <a:latin typeface="Arial" pitchFamily="34" charset="0"/>
                <a:cs typeface="Arial" pitchFamily="34" charset="0"/>
              </a:rPr>
              <a:t> builds the house</a:t>
            </a:r>
            <a:r>
              <a:rPr lang="en-US" sz="3200" b="1" dirty="0" smtClean="0">
                <a:latin typeface="Arial" pitchFamily="34" charset="0"/>
                <a:cs typeface="Arial" pitchFamily="34" charset="0"/>
              </a:rPr>
              <a:t>, they </a:t>
            </a:r>
            <a:r>
              <a:rPr lang="en-US" sz="3200" b="1" dirty="0">
                <a:latin typeface="Arial" pitchFamily="34" charset="0"/>
                <a:cs typeface="Arial" pitchFamily="34" charset="0"/>
              </a:rPr>
              <a:t>labor in vain who build it</a:t>
            </a:r>
            <a:r>
              <a:rPr lang="en-US" sz="3200" b="1" dirty="0" smtClean="0">
                <a:latin typeface="Arial" pitchFamily="34" charset="0"/>
                <a:cs typeface="Arial" pitchFamily="34" charset="0"/>
              </a:rPr>
              <a:t>; unless </a:t>
            </a:r>
            <a:r>
              <a:rPr lang="en-US" sz="3200" b="1" dirty="0">
                <a:latin typeface="Arial" pitchFamily="34" charset="0"/>
                <a:cs typeface="Arial" pitchFamily="34" charset="0"/>
              </a:rPr>
              <a:t>the </a:t>
            </a:r>
            <a:r>
              <a:rPr lang="en-US" sz="3200" b="1" cap="small" dirty="0">
                <a:latin typeface="Arial" pitchFamily="34" charset="0"/>
                <a:cs typeface="Arial" pitchFamily="34" charset="0"/>
              </a:rPr>
              <a:t>Lord</a:t>
            </a:r>
            <a:r>
              <a:rPr lang="en-US" sz="3200" b="1" dirty="0">
                <a:latin typeface="Arial" pitchFamily="34" charset="0"/>
                <a:cs typeface="Arial" pitchFamily="34" charset="0"/>
              </a:rPr>
              <a:t> guards the city</a:t>
            </a:r>
            <a:r>
              <a:rPr lang="en-US" sz="3200" b="1" dirty="0" smtClean="0">
                <a:latin typeface="Arial" pitchFamily="34" charset="0"/>
                <a:cs typeface="Arial" pitchFamily="34" charset="0"/>
              </a:rPr>
              <a:t>, the </a:t>
            </a:r>
            <a:r>
              <a:rPr lang="en-US" sz="3200" b="1" dirty="0">
                <a:latin typeface="Arial" pitchFamily="34" charset="0"/>
                <a:cs typeface="Arial" pitchFamily="34" charset="0"/>
              </a:rPr>
              <a:t>watchman stays awake in vain</a:t>
            </a:r>
            <a:r>
              <a:rPr lang="en-US" sz="3200" b="1" dirty="0" smtClean="0">
                <a:latin typeface="Arial" pitchFamily="34" charset="0"/>
                <a:cs typeface="Arial" pitchFamily="34" charset="0"/>
              </a:rPr>
              <a:t>. </a:t>
            </a:r>
            <a:r>
              <a:rPr lang="en-US" sz="3200" b="1" i="1" baseline="30000" dirty="0" smtClean="0">
                <a:solidFill>
                  <a:srgbClr val="FF0000"/>
                </a:solidFill>
                <a:latin typeface="Arial" pitchFamily="34" charset="0"/>
                <a:cs typeface="Arial" pitchFamily="34" charset="0"/>
              </a:rPr>
              <a:t>2 </a:t>
            </a:r>
            <a:r>
              <a:rPr lang="en-US" sz="3200" b="1" dirty="0">
                <a:latin typeface="Arial" pitchFamily="34" charset="0"/>
                <a:cs typeface="Arial" pitchFamily="34" charset="0"/>
              </a:rPr>
              <a:t>It is vain for you to rise up early</a:t>
            </a:r>
            <a:r>
              <a:rPr lang="en-US" sz="3200" b="1" dirty="0" smtClean="0">
                <a:latin typeface="Arial" pitchFamily="34" charset="0"/>
                <a:cs typeface="Arial" pitchFamily="34" charset="0"/>
              </a:rPr>
              <a:t>, to </a:t>
            </a:r>
            <a:r>
              <a:rPr lang="en-US" sz="3200" b="1" dirty="0">
                <a:latin typeface="Arial" pitchFamily="34" charset="0"/>
                <a:cs typeface="Arial" pitchFamily="34" charset="0"/>
              </a:rPr>
              <a:t>sit up late</a:t>
            </a:r>
            <a:r>
              <a:rPr lang="en-US" sz="3200" b="1" dirty="0" smtClean="0">
                <a:latin typeface="Arial" pitchFamily="34" charset="0"/>
                <a:cs typeface="Arial" pitchFamily="34" charset="0"/>
              </a:rPr>
              <a:t>, to </a:t>
            </a:r>
            <a:r>
              <a:rPr lang="en-US" sz="3200" b="1" dirty="0">
                <a:latin typeface="Arial" pitchFamily="34" charset="0"/>
                <a:cs typeface="Arial" pitchFamily="34" charset="0"/>
              </a:rPr>
              <a:t>eat the bread of sorrows</a:t>
            </a:r>
            <a:r>
              <a:rPr lang="en-US" sz="3200" b="1" dirty="0" smtClean="0">
                <a:latin typeface="Arial" pitchFamily="34" charset="0"/>
                <a:cs typeface="Arial" pitchFamily="34" charset="0"/>
              </a:rPr>
              <a:t>; for </a:t>
            </a:r>
            <a:r>
              <a:rPr lang="en-US" sz="3200" b="1" dirty="0">
                <a:latin typeface="Arial" pitchFamily="34" charset="0"/>
                <a:cs typeface="Arial" pitchFamily="34" charset="0"/>
              </a:rPr>
              <a:t>so He gives His beloved sleep</a:t>
            </a:r>
            <a:r>
              <a:rPr lang="en-US" sz="3200" b="1" dirty="0" smtClean="0">
                <a:latin typeface="Arial" pitchFamily="34" charset="0"/>
                <a:cs typeface="Arial" pitchFamily="34" charset="0"/>
              </a:rPr>
              <a:t>. </a:t>
            </a:r>
            <a:r>
              <a:rPr lang="en-US" sz="3200" b="1" i="1" baseline="30000" dirty="0" smtClean="0">
                <a:solidFill>
                  <a:srgbClr val="FF0000"/>
                </a:solidFill>
                <a:latin typeface="Arial" pitchFamily="34" charset="0"/>
                <a:cs typeface="Arial" pitchFamily="34" charset="0"/>
              </a:rPr>
              <a:t>3</a:t>
            </a:r>
            <a:r>
              <a:rPr lang="en-US" sz="3200" b="1" baseline="30000" dirty="0" smtClean="0">
                <a:latin typeface="Arial" pitchFamily="34" charset="0"/>
                <a:cs typeface="Arial" pitchFamily="34" charset="0"/>
              </a:rPr>
              <a:t> </a:t>
            </a:r>
            <a:r>
              <a:rPr lang="en-US" sz="3200" b="1" dirty="0">
                <a:latin typeface="Arial" pitchFamily="34" charset="0"/>
                <a:cs typeface="Arial" pitchFamily="34" charset="0"/>
              </a:rPr>
              <a:t>Behold, children are a heritage from the </a:t>
            </a:r>
            <a:r>
              <a:rPr lang="en-US" sz="3200" b="1" cap="small" dirty="0">
                <a:latin typeface="Arial" pitchFamily="34" charset="0"/>
                <a:cs typeface="Arial" pitchFamily="34" charset="0"/>
              </a:rPr>
              <a:t>Lord</a:t>
            </a:r>
            <a:r>
              <a:rPr lang="en-US" sz="3200" b="1" dirty="0" smtClean="0">
                <a:latin typeface="Arial" pitchFamily="34" charset="0"/>
                <a:cs typeface="Arial" pitchFamily="34" charset="0"/>
              </a:rPr>
              <a:t>, the </a:t>
            </a:r>
            <a:r>
              <a:rPr lang="en-US" sz="3200" b="1" dirty="0">
                <a:latin typeface="Arial" pitchFamily="34" charset="0"/>
                <a:cs typeface="Arial" pitchFamily="34" charset="0"/>
              </a:rPr>
              <a:t>fruit of the womb is a reward</a:t>
            </a:r>
            <a:r>
              <a:rPr lang="en-US" sz="3200" b="1" dirty="0" smtClean="0">
                <a:latin typeface="Arial" pitchFamily="34" charset="0"/>
                <a:cs typeface="Arial" pitchFamily="34" charset="0"/>
              </a:rPr>
              <a:t>. </a:t>
            </a:r>
            <a:r>
              <a:rPr lang="en-US" sz="3200" b="1" i="1" baseline="30000" dirty="0" smtClean="0">
                <a:solidFill>
                  <a:srgbClr val="FF0000"/>
                </a:solidFill>
                <a:latin typeface="Arial" pitchFamily="34" charset="0"/>
                <a:cs typeface="Arial" pitchFamily="34" charset="0"/>
              </a:rPr>
              <a:t>4</a:t>
            </a:r>
            <a:r>
              <a:rPr lang="en-US" sz="3200" b="1" baseline="30000" dirty="0" smtClean="0">
                <a:latin typeface="Arial" pitchFamily="34" charset="0"/>
                <a:cs typeface="Arial" pitchFamily="34" charset="0"/>
              </a:rPr>
              <a:t> </a:t>
            </a:r>
            <a:r>
              <a:rPr lang="en-US" sz="3200" b="1" dirty="0">
                <a:latin typeface="Arial" pitchFamily="34" charset="0"/>
                <a:cs typeface="Arial" pitchFamily="34" charset="0"/>
              </a:rPr>
              <a:t>Like arrows in the hand of a warrior</a:t>
            </a:r>
            <a:r>
              <a:rPr lang="en-US" sz="3200" b="1" dirty="0" smtClean="0">
                <a:latin typeface="Arial" pitchFamily="34" charset="0"/>
                <a:cs typeface="Arial" pitchFamily="34" charset="0"/>
              </a:rPr>
              <a:t>, so </a:t>
            </a:r>
            <a:r>
              <a:rPr lang="en-US" sz="3200" b="1" dirty="0">
                <a:latin typeface="Arial" pitchFamily="34" charset="0"/>
                <a:cs typeface="Arial" pitchFamily="34" charset="0"/>
              </a:rPr>
              <a:t>are the children of one’s youth</a:t>
            </a:r>
            <a:r>
              <a:rPr lang="en-US" sz="3200" b="1" dirty="0" smtClean="0">
                <a:latin typeface="Arial" pitchFamily="34" charset="0"/>
                <a:cs typeface="Arial" pitchFamily="34" charset="0"/>
              </a:rPr>
              <a:t>.</a:t>
            </a:r>
            <a:r>
              <a:rPr lang="en-US" sz="3200" b="1" i="1" dirty="0" smtClean="0">
                <a:solidFill>
                  <a:srgbClr val="FF0000"/>
                </a:solidFill>
                <a:latin typeface="Arial" pitchFamily="34" charset="0"/>
                <a:cs typeface="Arial" pitchFamily="34" charset="0"/>
              </a:rPr>
              <a:t> </a:t>
            </a:r>
            <a:r>
              <a:rPr lang="en-US" sz="3200" b="1" i="1" baseline="30000" dirty="0" smtClean="0">
                <a:solidFill>
                  <a:srgbClr val="FF0000"/>
                </a:solidFill>
                <a:latin typeface="Arial" pitchFamily="34" charset="0"/>
                <a:cs typeface="Arial" pitchFamily="34" charset="0"/>
              </a:rPr>
              <a:t>5</a:t>
            </a:r>
            <a:r>
              <a:rPr lang="en-US" sz="3200" b="1" baseline="30000" dirty="0" smtClean="0">
                <a:latin typeface="Arial" pitchFamily="34" charset="0"/>
                <a:cs typeface="Arial" pitchFamily="34" charset="0"/>
              </a:rPr>
              <a:t> </a:t>
            </a:r>
            <a:r>
              <a:rPr lang="en-US" sz="3200" b="1" dirty="0">
                <a:latin typeface="Arial" pitchFamily="34" charset="0"/>
                <a:cs typeface="Arial" pitchFamily="34" charset="0"/>
              </a:rPr>
              <a:t>Happy is the man who has his quiver full of them</a:t>
            </a:r>
            <a:r>
              <a:rPr lang="en-US" sz="3200" b="1" dirty="0" smtClean="0">
                <a:latin typeface="Arial" pitchFamily="34" charset="0"/>
                <a:cs typeface="Arial" pitchFamily="34" charset="0"/>
              </a:rPr>
              <a:t>; they </a:t>
            </a:r>
            <a:r>
              <a:rPr lang="en-US" sz="3200" b="1" dirty="0">
                <a:latin typeface="Arial" pitchFamily="34" charset="0"/>
                <a:cs typeface="Arial" pitchFamily="34" charset="0"/>
              </a:rPr>
              <a:t>shall not be ashamed</a:t>
            </a:r>
            <a:r>
              <a:rPr lang="en-US" sz="3200" b="1" dirty="0" smtClean="0">
                <a:latin typeface="Arial" pitchFamily="34" charset="0"/>
                <a:cs typeface="Arial" pitchFamily="34" charset="0"/>
              </a:rPr>
              <a:t>, but </a:t>
            </a:r>
            <a:r>
              <a:rPr lang="en-US" sz="3200" b="1" dirty="0">
                <a:latin typeface="Arial" pitchFamily="34" charset="0"/>
                <a:cs typeface="Arial" pitchFamily="34" charset="0"/>
              </a:rPr>
              <a:t>shall speak with their enemies in the gate</a:t>
            </a:r>
            <a:r>
              <a:rPr lang="en-US" sz="3200" b="1" dirty="0" smtClean="0">
                <a:latin typeface="Arial" pitchFamily="34" charset="0"/>
                <a:cs typeface="Arial" pitchFamily="34" charset="0"/>
              </a:rPr>
              <a:t>.</a:t>
            </a:r>
            <a:endParaRPr lang="en-US" sz="3200" b="1" dirty="0">
              <a:latin typeface="Arial" pitchFamily="34" charset="0"/>
              <a:cs typeface="Arial" pitchFamily="34" charset="0"/>
            </a:endParaRPr>
          </a:p>
        </p:txBody>
      </p:sp>
      <p:sp>
        <p:nvSpPr>
          <p:cNvPr id="3" name="Rectangle 2"/>
          <p:cNvSpPr/>
          <p:nvPr/>
        </p:nvSpPr>
        <p:spPr>
          <a:xfrm>
            <a:off x="1966671" y="12262"/>
            <a:ext cx="521065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Psalm 127:1-7</a:t>
            </a:r>
            <a:endParaRPr lang="en-US" sz="5400" b="1" cap="none" spc="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9155825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3141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50366" r="-5366"/>
          <a:stretch/>
        </p:blipFill>
        <p:spPr>
          <a:xfrm rot="10800000">
            <a:off x="-533400" y="0"/>
            <a:ext cx="5105399" cy="6858000"/>
          </a:xfrm>
          <a:prstGeom prst="rect">
            <a:avLst/>
          </a:prstGeom>
        </p:spPr>
      </p:pic>
      <p:sp>
        <p:nvSpPr>
          <p:cNvPr id="10" name="TextBox 9"/>
          <p:cNvSpPr txBox="1"/>
          <p:nvPr/>
        </p:nvSpPr>
        <p:spPr>
          <a:xfrm>
            <a:off x="0" y="0"/>
            <a:ext cx="9144000" cy="1015663"/>
          </a:xfrm>
          <a:prstGeom prst="rect">
            <a:avLst/>
          </a:prstGeom>
          <a:noFill/>
        </p:spPr>
        <p:txBody>
          <a:bodyPr wrap="square" rtlCol="0">
            <a:spAutoFit/>
          </a:bodyPr>
          <a:lstStyle/>
          <a:p>
            <a:pPr algn="ctr"/>
            <a:r>
              <a:rPr lang="en-US" sz="6000" spc="300" dirty="0" smtClean="0">
                <a:ln>
                  <a:solidFill>
                    <a:srgbClr val="FFFF00"/>
                  </a:solidFill>
                </a:ln>
                <a:solidFill>
                  <a:schemeClr val="bg1"/>
                </a:solidFill>
                <a:effectLst>
                  <a:glow rad="228600">
                    <a:schemeClr val="accent2">
                      <a:satMod val="175000"/>
                      <a:alpha val="40000"/>
                    </a:schemeClr>
                  </a:glow>
                </a:effectLst>
                <a:latin typeface="Pristina" pitchFamily="66" charset="0"/>
              </a:rPr>
              <a:t>Rebellion</a:t>
            </a:r>
            <a:r>
              <a:rPr lang="en-US" sz="6000" spc="300" dirty="0" smtClean="0">
                <a:ln>
                  <a:solidFill>
                    <a:srgbClr val="FFFF00"/>
                  </a:solidFill>
                </a:ln>
                <a:solidFill>
                  <a:schemeClr val="bg1"/>
                </a:solidFill>
                <a:latin typeface="Pristina" pitchFamily="66" charset="0"/>
              </a:rPr>
              <a:t> at Home</a:t>
            </a:r>
            <a:endParaRPr lang="en-US" sz="6000" spc="300" dirty="0">
              <a:ln>
                <a:solidFill>
                  <a:srgbClr val="FFFF00"/>
                </a:solidFill>
              </a:ln>
              <a:solidFill>
                <a:schemeClr val="bg1"/>
              </a:solidFill>
              <a:latin typeface="Pristina" pitchFamily="66" charset="0"/>
            </a:endParaRPr>
          </a:p>
        </p:txBody>
      </p:sp>
      <p:pic>
        <p:nvPicPr>
          <p:cNvPr id="6" name="Picture 5"/>
          <p:cNvPicPr>
            <a:picLocks noChangeAspect="1"/>
          </p:cNvPicPr>
          <p:nvPr/>
        </p:nvPicPr>
        <p:blipFill>
          <a:blip r:embed="rId3">
            <a:grayscl/>
            <a:extLst>
              <a:ext uri="{28A0092B-C50C-407E-A947-70E740481C1C}">
                <a14:useLocalDpi xmlns:a14="http://schemas.microsoft.com/office/drawing/2010/main" val="0"/>
              </a:ext>
            </a:extLst>
          </a:blip>
          <a:stretch>
            <a:fillRect/>
          </a:stretch>
        </p:blipFill>
        <p:spPr>
          <a:xfrm>
            <a:off x="0" y="838200"/>
            <a:ext cx="4587240" cy="3822700"/>
          </a:xfrm>
          <a:prstGeom prst="ellipse">
            <a:avLst/>
          </a:prstGeom>
          <a:ln>
            <a:noFill/>
          </a:ln>
          <a:effectLst>
            <a:softEdge rad="112500"/>
          </a:effectLst>
        </p:spPr>
      </p:pic>
      <p:pic>
        <p:nvPicPr>
          <p:cNvPr id="8" name="Picture 7"/>
          <p:cNvPicPr>
            <a:picLocks noChangeAspect="1"/>
          </p:cNvPicPr>
          <p:nvPr/>
        </p:nvPicPr>
        <p:blipFill>
          <a:blip r:embed="rId4">
            <a:grayscl/>
            <a:extLst>
              <a:ext uri="{28A0092B-C50C-407E-A947-70E740481C1C}">
                <a14:useLocalDpi xmlns:a14="http://schemas.microsoft.com/office/drawing/2010/main" val="0"/>
              </a:ext>
            </a:extLst>
          </a:blip>
          <a:stretch>
            <a:fillRect/>
          </a:stretch>
        </p:blipFill>
        <p:spPr>
          <a:xfrm>
            <a:off x="0" y="838200"/>
            <a:ext cx="4756818" cy="3825689"/>
          </a:xfrm>
          <a:prstGeom prst="ellipse">
            <a:avLst/>
          </a:prstGeom>
          <a:ln>
            <a:noFill/>
          </a:ln>
          <a:effectLst>
            <a:softEdge rad="112500"/>
          </a:effectLst>
        </p:spPr>
      </p:pic>
      <p:sp>
        <p:nvSpPr>
          <p:cNvPr id="3" name="TextBox 2"/>
          <p:cNvSpPr txBox="1"/>
          <p:nvPr/>
        </p:nvSpPr>
        <p:spPr>
          <a:xfrm>
            <a:off x="4876800" y="1143000"/>
            <a:ext cx="4267200" cy="5016758"/>
          </a:xfrm>
          <a:prstGeom prst="rect">
            <a:avLst/>
          </a:prstGeom>
          <a:solidFill>
            <a:schemeClr val="tx1"/>
          </a:solidFill>
          <a:effectLst>
            <a:glow rad="228600">
              <a:schemeClr val="accent2">
                <a:satMod val="175000"/>
                <a:alpha val="40000"/>
              </a:schemeClr>
            </a:glow>
          </a:effectLst>
        </p:spPr>
        <p:txBody>
          <a:bodyPr wrap="square" rtlCol="0">
            <a:spAutoFit/>
          </a:bodyPr>
          <a:lstStyle/>
          <a:p>
            <a:pPr marL="342900" indent="-342900">
              <a:buFont typeface="+mj-lt"/>
              <a:buAutoNum type="arabicPeriod"/>
            </a:pPr>
            <a:r>
              <a:rPr lang="en-US" sz="2000" b="1" dirty="0" smtClean="0">
                <a:solidFill>
                  <a:schemeClr val="bg1"/>
                </a:solidFill>
              </a:rPr>
              <a:t>Withdrawing from family and spending more time with friends.</a:t>
            </a:r>
          </a:p>
          <a:p>
            <a:pPr marL="342900" indent="-342900">
              <a:buFont typeface="+mj-lt"/>
              <a:buAutoNum type="arabicPeriod"/>
            </a:pPr>
            <a:endParaRPr lang="en-US" sz="2000" b="1" dirty="0">
              <a:solidFill>
                <a:schemeClr val="bg1"/>
              </a:solidFill>
            </a:endParaRPr>
          </a:p>
          <a:p>
            <a:pPr marL="342900" indent="-342900">
              <a:buFont typeface="+mj-lt"/>
              <a:buAutoNum type="arabicPeriod"/>
            </a:pPr>
            <a:r>
              <a:rPr lang="en-US" sz="2000" b="1" dirty="0" smtClean="0">
                <a:solidFill>
                  <a:schemeClr val="bg1"/>
                </a:solidFill>
              </a:rPr>
              <a:t>Rejection of rules and curfews.</a:t>
            </a:r>
          </a:p>
          <a:p>
            <a:pPr marL="342900" indent="-342900">
              <a:buFont typeface="+mj-lt"/>
              <a:buAutoNum type="arabicPeriod"/>
            </a:pPr>
            <a:endParaRPr lang="en-US" sz="2000" b="1" dirty="0">
              <a:solidFill>
                <a:schemeClr val="bg1"/>
              </a:solidFill>
            </a:endParaRPr>
          </a:p>
          <a:p>
            <a:pPr marL="342900" indent="-342900">
              <a:buFont typeface="+mj-lt"/>
              <a:buAutoNum type="arabicPeriod"/>
            </a:pPr>
            <a:r>
              <a:rPr lang="en-US" sz="2000" b="1" dirty="0" smtClean="0">
                <a:solidFill>
                  <a:schemeClr val="bg1"/>
                </a:solidFill>
              </a:rPr>
              <a:t>Problems at School (cutting classes, missing school, drop in grades).</a:t>
            </a:r>
          </a:p>
          <a:p>
            <a:pPr marL="342900" indent="-342900">
              <a:buFont typeface="+mj-lt"/>
              <a:buAutoNum type="arabicPeriod"/>
            </a:pPr>
            <a:endParaRPr lang="en-US" sz="2000" b="1" dirty="0">
              <a:solidFill>
                <a:schemeClr val="bg1"/>
              </a:solidFill>
            </a:endParaRPr>
          </a:p>
          <a:p>
            <a:pPr marL="342900" indent="-342900">
              <a:buFont typeface="+mj-lt"/>
              <a:buAutoNum type="arabicPeriod"/>
            </a:pPr>
            <a:r>
              <a:rPr lang="en-US" sz="2000" b="1" dirty="0" smtClean="0">
                <a:solidFill>
                  <a:schemeClr val="bg1"/>
                </a:solidFill>
              </a:rPr>
              <a:t>Substance Abuse (alcohol, drugs).</a:t>
            </a:r>
          </a:p>
          <a:p>
            <a:pPr marL="342900" indent="-342900">
              <a:buFont typeface="+mj-lt"/>
              <a:buAutoNum type="arabicPeriod"/>
            </a:pPr>
            <a:endParaRPr lang="en-US" sz="2000" b="1" dirty="0">
              <a:solidFill>
                <a:schemeClr val="bg1"/>
              </a:solidFill>
            </a:endParaRPr>
          </a:p>
          <a:p>
            <a:pPr marL="342900" indent="-342900">
              <a:buFont typeface="+mj-lt"/>
              <a:buAutoNum type="arabicPeriod"/>
            </a:pPr>
            <a:r>
              <a:rPr lang="en-US" sz="2000" b="1" dirty="0" smtClean="0">
                <a:solidFill>
                  <a:schemeClr val="bg1"/>
                </a:solidFill>
              </a:rPr>
              <a:t>Change in Appearance/Interest.</a:t>
            </a:r>
          </a:p>
          <a:p>
            <a:pPr marL="342900" indent="-342900">
              <a:buFont typeface="+mj-lt"/>
              <a:buAutoNum type="arabicPeriod"/>
            </a:pPr>
            <a:endParaRPr lang="en-US" sz="2000" b="1" dirty="0">
              <a:solidFill>
                <a:schemeClr val="bg1"/>
              </a:solidFill>
            </a:endParaRPr>
          </a:p>
          <a:p>
            <a:pPr marL="342900" indent="-342900">
              <a:buFont typeface="+mj-lt"/>
              <a:buAutoNum type="arabicPeriod"/>
            </a:pPr>
            <a:r>
              <a:rPr lang="en-US" sz="2000" b="1" dirty="0" smtClean="0">
                <a:solidFill>
                  <a:schemeClr val="bg1"/>
                </a:solidFill>
              </a:rPr>
              <a:t>Argumentative (quick to anger, overly defensive).</a:t>
            </a:r>
          </a:p>
          <a:p>
            <a:pPr marL="342900" indent="-342900">
              <a:buFont typeface="+mj-lt"/>
              <a:buAutoNum type="arabicPeriod"/>
            </a:pPr>
            <a:endParaRPr lang="en-US" sz="2000" b="1" dirty="0">
              <a:solidFill>
                <a:schemeClr val="bg1"/>
              </a:solidFill>
            </a:endParaRPr>
          </a:p>
          <a:p>
            <a:pPr marL="342900" indent="-342900">
              <a:buFont typeface="+mj-lt"/>
              <a:buAutoNum type="arabicPeriod"/>
            </a:pPr>
            <a:r>
              <a:rPr lang="en-US" sz="2000" b="1" dirty="0" smtClean="0">
                <a:solidFill>
                  <a:schemeClr val="bg1"/>
                </a:solidFill>
              </a:rPr>
              <a:t>Running away from Home.</a:t>
            </a:r>
            <a:endParaRPr lang="en-US" sz="2000" b="1" dirty="0">
              <a:solidFill>
                <a:schemeClr val="bg1"/>
              </a:solidFill>
            </a:endParaRPr>
          </a:p>
        </p:txBody>
      </p:sp>
      <p:sp>
        <p:nvSpPr>
          <p:cNvPr id="11" name="TextBox 10"/>
          <p:cNvSpPr txBox="1"/>
          <p:nvPr/>
        </p:nvSpPr>
        <p:spPr>
          <a:xfrm>
            <a:off x="4876800" y="1143000"/>
            <a:ext cx="4267200" cy="5262979"/>
          </a:xfrm>
          <a:prstGeom prst="rect">
            <a:avLst/>
          </a:prstGeom>
          <a:solidFill>
            <a:schemeClr val="tx1"/>
          </a:solidFill>
          <a:effectLst>
            <a:glow rad="228600">
              <a:schemeClr val="accent2">
                <a:satMod val="175000"/>
                <a:alpha val="40000"/>
              </a:schemeClr>
            </a:glow>
          </a:effectLst>
        </p:spPr>
        <p:txBody>
          <a:bodyPr wrap="square" rtlCol="0">
            <a:spAutoFit/>
          </a:bodyPr>
          <a:lstStyle/>
          <a:p>
            <a:r>
              <a:rPr lang="en-US" sz="2400" b="1" dirty="0">
                <a:solidFill>
                  <a:schemeClr val="bg1"/>
                </a:solidFill>
              </a:rPr>
              <a:t>"Our youth now love luxury, they have bad manners, contempt </a:t>
            </a:r>
            <a:r>
              <a:rPr lang="en-US" sz="2400" b="1" dirty="0" smtClean="0">
                <a:solidFill>
                  <a:schemeClr val="bg1"/>
                </a:solidFill>
              </a:rPr>
              <a:t>for authority</a:t>
            </a:r>
            <a:r>
              <a:rPr lang="en-US" sz="2400" b="1" dirty="0">
                <a:solidFill>
                  <a:schemeClr val="bg1"/>
                </a:solidFill>
              </a:rPr>
              <a:t>; they show disrespect for elders, and love to chatter in place of exercise. Children </a:t>
            </a:r>
            <a:r>
              <a:rPr lang="en-US" sz="2400" b="1" dirty="0" smtClean="0">
                <a:solidFill>
                  <a:schemeClr val="bg1"/>
                </a:solidFill>
              </a:rPr>
              <a:t>are now </a:t>
            </a:r>
            <a:r>
              <a:rPr lang="en-US" sz="2400" b="1" dirty="0">
                <a:solidFill>
                  <a:schemeClr val="bg1"/>
                </a:solidFill>
              </a:rPr>
              <a:t>tyrants, not the servants of their households. They no longer rise when elders enter </a:t>
            </a:r>
            <a:r>
              <a:rPr lang="en-US" sz="2400" b="1" dirty="0" smtClean="0">
                <a:solidFill>
                  <a:schemeClr val="bg1"/>
                </a:solidFill>
              </a:rPr>
              <a:t>the room</a:t>
            </a:r>
            <a:r>
              <a:rPr lang="en-US" sz="2400" b="1" dirty="0">
                <a:solidFill>
                  <a:schemeClr val="bg1"/>
                </a:solidFill>
              </a:rPr>
              <a:t>. They contradict their parents, chatter before company, gobble up their food and </a:t>
            </a:r>
            <a:r>
              <a:rPr lang="en-US" sz="2400" b="1" dirty="0" smtClean="0">
                <a:solidFill>
                  <a:schemeClr val="bg1"/>
                </a:solidFill>
              </a:rPr>
              <a:t>tyrannize their </a:t>
            </a:r>
            <a:r>
              <a:rPr lang="en-US" sz="2400" b="1" dirty="0">
                <a:solidFill>
                  <a:schemeClr val="bg1"/>
                </a:solidFill>
              </a:rPr>
              <a:t>teachers." </a:t>
            </a:r>
            <a:endParaRPr lang="en-US" sz="2400" b="1" dirty="0" smtClean="0">
              <a:solidFill>
                <a:schemeClr val="bg1"/>
              </a:solidFill>
            </a:endParaRPr>
          </a:p>
          <a:p>
            <a:endParaRPr lang="en-US" sz="2400" b="1" dirty="0" smtClean="0">
              <a:solidFill>
                <a:schemeClr val="bg1"/>
              </a:solidFill>
            </a:endParaRPr>
          </a:p>
        </p:txBody>
      </p:sp>
      <p:sp>
        <p:nvSpPr>
          <p:cNvPr id="4" name="Rectangle 3"/>
          <p:cNvSpPr/>
          <p:nvPr/>
        </p:nvSpPr>
        <p:spPr>
          <a:xfrm>
            <a:off x="6322138" y="5939135"/>
            <a:ext cx="1694695" cy="461665"/>
          </a:xfrm>
          <a:prstGeom prst="rect">
            <a:avLst/>
          </a:prstGeom>
          <a:solidFill>
            <a:schemeClr val="bg1"/>
          </a:solidFill>
          <a:effectLst>
            <a:softEdge rad="63500"/>
          </a:effectLst>
        </p:spPr>
        <p:txBody>
          <a:bodyPr wrap="none" lIns="91440" tIns="45720" rIns="91440" bIns="45720">
            <a:spAutoFit/>
          </a:bodyPr>
          <a:lstStyle/>
          <a:p>
            <a:pPr algn="ctr"/>
            <a:r>
              <a:rPr lang="en-US" sz="2400" b="1" cap="none" spc="6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Monotype Corsiva" pitchFamily="66" charset="0"/>
              </a:rPr>
              <a:t>Socrates</a:t>
            </a:r>
            <a:endParaRPr lang="en-US" sz="2400" b="1" cap="none" spc="600" dirty="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Monotype Corsiva" pitchFamily="66"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8142" y="702526"/>
            <a:ext cx="3744753" cy="4783873"/>
          </a:xfrm>
          <a:prstGeom prst="ellipse">
            <a:avLst/>
          </a:prstGeom>
          <a:ln>
            <a:noFill/>
          </a:ln>
          <a:effectLst>
            <a:softEdge rad="112500"/>
          </a:effectLst>
        </p:spPr>
      </p:pic>
    </p:spTree>
    <p:extLst>
      <p:ext uri="{BB962C8B-B14F-4D97-AF65-F5344CB8AC3E}">
        <p14:creationId xmlns:p14="http://schemas.microsoft.com/office/powerpoint/2010/main" val="3968414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3000"/>
                                        <p:tgtEl>
                                          <p:spTgt spid="6"/>
                                        </p:tgtEl>
                                      </p:cBhvr>
                                    </p:animEffect>
                                    <p:set>
                                      <p:cBhvr>
                                        <p:cTn id="12" dur="1" fill="hold">
                                          <p:stCondLst>
                                            <p:cond delay="2999"/>
                                          </p:stCondLst>
                                        </p:cTn>
                                        <p:tgtEl>
                                          <p:spTgt spid="6"/>
                                        </p:tgtEl>
                                        <p:attrNameLst>
                                          <p:attrName>style.visibility</p:attrName>
                                        </p:attrNameLst>
                                      </p:cBhvr>
                                      <p:to>
                                        <p:strVal val="hidden"/>
                                      </p:to>
                                    </p:set>
                                  </p:childTnLst>
                                </p:cTn>
                              </p:par>
                              <p:par>
                                <p:cTn id="13" presetID="9"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3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wipe(right)">
                                      <p:cBhvr>
                                        <p:cTn id="20" dur="2000"/>
                                        <p:tgtEl>
                                          <p:spTgt spid="3">
                                            <p:bg/>
                                          </p:spTgt>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wipe(up)">
                                      <p:cBhvr>
                                        <p:cTn id="24" dur="2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up)">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up)">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up)">
                                      <p:cBhvr>
                                        <p:cTn id="39" dur="2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up)">
                                      <p:cBhvr>
                                        <p:cTn id="44" dur="2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wipe(up)">
                                      <p:cBhvr>
                                        <p:cTn id="49" dur="20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grpId="0"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wipe(up)">
                                      <p:cBhvr>
                                        <p:cTn id="54" dur="2000"/>
                                        <p:tgtEl>
                                          <p:spTgt spid="3">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xit" presetSubtype="1" fill="hold" grpId="1" nodeType="clickEffect">
                                  <p:stCondLst>
                                    <p:cond delay="0"/>
                                  </p:stCondLst>
                                  <p:childTnLst>
                                    <p:animEffect transition="out" filter="wipe(up)">
                                      <p:cBhvr>
                                        <p:cTn id="58" dur="2000"/>
                                        <p:tgtEl>
                                          <p:spTgt spid="3">
                                            <p:txEl>
                                              <p:pRg st="0" end="0"/>
                                            </p:txEl>
                                          </p:spTgt>
                                        </p:tgtEl>
                                      </p:cBhvr>
                                    </p:animEffect>
                                    <p:set>
                                      <p:cBhvr>
                                        <p:cTn id="59" dur="1" fill="hold">
                                          <p:stCondLst>
                                            <p:cond delay="1999"/>
                                          </p:stCondLst>
                                        </p:cTn>
                                        <p:tgtEl>
                                          <p:spTgt spid="3">
                                            <p:txEl>
                                              <p:pRg st="0" end="0"/>
                                            </p:txEl>
                                          </p:spTgt>
                                        </p:tgtEl>
                                        <p:attrNameLst>
                                          <p:attrName>style.visibility</p:attrName>
                                        </p:attrNameLst>
                                      </p:cBhvr>
                                      <p:to>
                                        <p:strVal val="hidden"/>
                                      </p:to>
                                    </p:set>
                                  </p:childTnLst>
                                </p:cTn>
                              </p:par>
                              <p:par>
                                <p:cTn id="60" presetID="22" presetClass="exit" presetSubtype="1" fill="hold" grpId="1" nodeType="withEffect">
                                  <p:stCondLst>
                                    <p:cond delay="0"/>
                                  </p:stCondLst>
                                  <p:childTnLst>
                                    <p:animEffect transition="out" filter="wipe(up)">
                                      <p:cBhvr>
                                        <p:cTn id="61" dur="2000"/>
                                        <p:tgtEl>
                                          <p:spTgt spid="3">
                                            <p:txEl>
                                              <p:pRg st="2" end="2"/>
                                            </p:txEl>
                                          </p:spTgt>
                                        </p:tgtEl>
                                      </p:cBhvr>
                                    </p:animEffect>
                                    <p:set>
                                      <p:cBhvr>
                                        <p:cTn id="62" dur="1" fill="hold">
                                          <p:stCondLst>
                                            <p:cond delay="1999"/>
                                          </p:stCondLst>
                                        </p:cTn>
                                        <p:tgtEl>
                                          <p:spTgt spid="3">
                                            <p:txEl>
                                              <p:pRg st="2" end="2"/>
                                            </p:txEl>
                                          </p:spTgt>
                                        </p:tgtEl>
                                        <p:attrNameLst>
                                          <p:attrName>style.visibility</p:attrName>
                                        </p:attrNameLst>
                                      </p:cBhvr>
                                      <p:to>
                                        <p:strVal val="hidden"/>
                                      </p:to>
                                    </p:set>
                                  </p:childTnLst>
                                </p:cTn>
                              </p:par>
                              <p:par>
                                <p:cTn id="63" presetID="22" presetClass="exit" presetSubtype="1" fill="hold" grpId="1" nodeType="withEffect">
                                  <p:stCondLst>
                                    <p:cond delay="0"/>
                                  </p:stCondLst>
                                  <p:childTnLst>
                                    <p:animEffect transition="out" filter="wipe(up)">
                                      <p:cBhvr>
                                        <p:cTn id="64" dur="2000"/>
                                        <p:tgtEl>
                                          <p:spTgt spid="3">
                                            <p:txEl>
                                              <p:pRg st="4" end="4"/>
                                            </p:txEl>
                                          </p:spTgt>
                                        </p:tgtEl>
                                      </p:cBhvr>
                                    </p:animEffect>
                                    <p:set>
                                      <p:cBhvr>
                                        <p:cTn id="65" dur="1" fill="hold">
                                          <p:stCondLst>
                                            <p:cond delay="1999"/>
                                          </p:stCondLst>
                                        </p:cTn>
                                        <p:tgtEl>
                                          <p:spTgt spid="3">
                                            <p:txEl>
                                              <p:pRg st="4" end="4"/>
                                            </p:txEl>
                                          </p:spTgt>
                                        </p:tgtEl>
                                        <p:attrNameLst>
                                          <p:attrName>style.visibility</p:attrName>
                                        </p:attrNameLst>
                                      </p:cBhvr>
                                      <p:to>
                                        <p:strVal val="hidden"/>
                                      </p:to>
                                    </p:set>
                                  </p:childTnLst>
                                </p:cTn>
                              </p:par>
                              <p:par>
                                <p:cTn id="66" presetID="22" presetClass="exit" presetSubtype="1" fill="hold" grpId="1" nodeType="withEffect">
                                  <p:stCondLst>
                                    <p:cond delay="0"/>
                                  </p:stCondLst>
                                  <p:childTnLst>
                                    <p:animEffect transition="out" filter="wipe(up)">
                                      <p:cBhvr>
                                        <p:cTn id="67" dur="2000"/>
                                        <p:tgtEl>
                                          <p:spTgt spid="3">
                                            <p:txEl>
                                              <p:pRg st="6" end="6"/>
                                            </p:txEl>
                                          </p:spTgt>
                                        </p:tgtEl>
                                      </p:cBhvr>
                                    </p:animEffect>
                                    <p:set>
                                      <p:cBhvr>
                                        <p:cTn id="68" dur="1" fill="hold">
                                          <p:stCondLst>
                                            <p:cond delay="1999"/>
                                          </p:stCondLst>
                                        </p:cTn>
                                        <p:tgtEl>
                                          <p:spTgt spid="3">
                                            <p:txEl>
                                              <p:pRg st="6" end="6"/>
                                            </p:txEl>
                                          </p:spTgt>
                                        </p:tgtEl>
                                        <p:attrNameLst>
                                          <p:attrName>style.visibility</p:attrName>
                                        </p:attrNameLst>
                                      </p:cBhvr>
                                      <p:to>
                                        <p:strVal val="hidden"/>
                                      </p:to>
                                    </p:set>
                                  </p:childTnLst>
                                </p:cTn>
                              </p:par>
                              <p:par>
                                <p:cTn id="69" presetID="22" presetClass="exit" presetSubtype="1" fill="hold" grpId="1" nodeType="withEffect">
                                  <p:stCondLst>
                                    <p:cond delay="0"/>
                                  </p:stCondLst>
                                  <p:childTnLst>
                                    <p:animEffect transition="out" filter="wipe(up)">
                                      <p:cBhvr>
                                        <p:cTn id="70" dur="2000"/>
                                        <p:tgtEl>
                                          <p:spTgt spid="3">
                                            <p:txEl>
                                              <p:pRg st="8" end="8"/>
                                            </p:txEl>
                                          </p:spTgt>
                                        </p:tgtEl>
                                      </p:cBhvr>
                                    </p:animEffect>
                                    <p:set>
                                      <p:cBhvr>
                                        <p:cTn id="71" dur="1" fill="hold">
                                          <p:stCondLst>
                                            <p:cond delay="1999"/>
                                          </p:stCondLst>
                                        </p:cTn>
                                        <p:tgtEl>
                                          <p:spTgt spid="3">
                                            <p:txEl>
                                              <p:pRg st="8" end="8"/>
                                            </p:txEl>
                                          </p:spTgt>
                                        </p:tgtEl>
                                        <p:attrNameLst>
                                          <p:attrName>style.visibility</p:attrName>
                                        </p:attrNameLst>
                                      </p:cBhvr>
                                      <p:to>
                                        <p:strVal val="hidden"/>
                                      </p:to>
                                    </p:set>
                                  </p:childTnLst>
                                </p:cTn>
                              </p:par>
                              <p:par>
                                <p:cTn id="72" presetID="22" presetClass="exit" presetSubtype="1" fill="hold" grpId="1" nodeType="withEffect">
                                  <p:stCondLst>
                                    <p:cond delay="0"/>
                                  </p:stCondLst>
                                  <p:childTnLst>
                                    <p:animEffect transition="out" filter="wipe(up)">
                                      <p:cBhvr>
                                        <p:cTn id="73" dur="2000"/>
                                        <p:tgtEl>
                                          <p:spTgt spid="3">
                                            <p:txEl>
                                              <p:pRg st="10" end="10"/>
                                            </p:txEl>
                                          </p:spTgt>
                                        </p:tgtEl>
                                      </p:cBhvr>
                                    </p:animEffect>
                                    <p:set>
                                      <p:cBhvr>
                                        <p:cTn id="74" dur="1" fill="hold">
                                          <p:stCondLst>
                                            <p:cond delay="1999"/>
                                          </p:stCondLst>
                                        </p:cTn>
                                        <p:tgtEl>
                                          <p:spTgt spid="3">
                                            <p:txEl>
                                              <p:pRg st="10" end="10"/>
                                            </p:txEl>
                                          </p:spTgt>
                                        </p:tgtEl>
                                        <p:attrNameLst>
                                          <p:attrName>style.visibility</p:attrName>
                                        </p:attrNameLst>
                                      </p:cBhvr>
                                      <p:to>
                                        <p:strVal val="hidden"/>
                                      </p:to>
                                    </p:set>
                                  </p:childTnLst>
                                </p:cTn>
                              </p:par>
                              <p:par>
                                <p:cTn id="75" presetID="22" presetClass="exit" presetSubtype="1" fill="hold" grpId="1" nodeType="withEffect">
                                  <p:stCondLst>
                                    <p:cond delay="0"/>
                                  </p:stCondLst>
                                  <p:childTnLst>
                                    <p:animEffect transition="out" filter="wipe(up)">
                                      <p:cBhvr>
                                        <p:cTn id="76" dur="2000"/>
                                        <p:tgtEl>
                                          <p:spTgt spid="3">
                                            <p:txEl>
                                              <p:pRg st="12" end="12"/>
                                            </p:txEl>
                                          </p:spTgt>
                                        </p:tgtEl>
                                      </p:cBhvr>
                                    </p:animEffect>
                                    <p:set>
                                      <p:cBhvr>
                                        <p:cTn id="77" dur="1" fill="hold">
                                          <p:stCondLst>
                                            <p:cond delay="1999"/>
                                          </p:stCondLst>
                                        </p:cTn>
                                        <p:tgtEl>
                                          <p:spTgt spid="3">
                                            <p:txEl>
                                              <p:pRg st="12" end="12"/>
                                            </p:txEl>
                                          </p:spTgt>
                                        </p:tgtEl>
                                        <p:attrNameLst>
                                          <p:attrName>style.visibility</p:attrName>
                                        </p:attrNameLst>
                                      </p:cBhvr>
                                      <p:to>
                                        <p:strVal val="hidden"/>
                                      </p:to>
                                    </p:set>
                                  </p:childTnLst>
                                </p:cTn>
                              </p:par>
                              <p:par>
                                <p:cTn id="78" presetID="22" presetClass="exit" presetSubtype="1" fill="hold" grpId="1" nodeType="withEffect">
                                  <p:stCondLst>
                                    <p:cond delay="0"/>
                                  </p:stCondLst>
                                  <p:childTnLst>
                                    <p:animEffect transition="out" filter="wipe(up)">
                                      <p:cBhvr>
                                        <p:cTn id="79" dur="2000"/>
                                        <p:tgtEl>
                                          <p:spTgt spid="3">
                                            <p:bg/>
                                          </p:spTgt>
                                        </p:tgtEl>
                                      </p:cBhvr>
                                    </p:animEffect>
                                    <p:set>
                                      <p:cBhvr>
                                        <p:cTn id="80" dur="1" fill="hold">
                                          <p:stCondLst>
                                            <p:cond delay="1999"/>
                                          </p:stCondLst>
                                        </p:cTn>
                                        <p:tgtEl>
                                          <p:spTgt spid="3">
                                            <p:bg/>
                                          </p:spTgt>
                                        </p:tgtEl>
                                        <p:attrNameLst>
                                          <p:attrName>style.visibility</p:attrName>
                                        </p:attrNameLst>
                                      </p:cBhvr>
                                      <p:to>
                                        <p:strVal val="hidden"/>
                                      </p:to>
                                    </p:set>
                                  </p:childTnLst>
                                </p:cTn>
                              </p:par>
                              <p:par>
                                <p:cTn id="81" presetID="22" presetClass="entr" presetSubtype="1" fill="hold" grpId="0" nodeType="with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2000"/>
                                        <p:tgtEl>
                                          <p:spTgt spid="11"/>
                                        </p:tgtEl>
                                      </p:cBhvr>
                                    </p:animEffect>
                                  </p:childTnLst>
                                </p:cTn>
                              </p:par>
                            </p:childTnLst>
                          </p:cTn>
                        </p:par>
                      </p:childTnLst>
                    </p:cTn>
                  </p:par>
                  <p:par>
                    <p:cTn id="84" fill="hold">
                      <p:stCondLst>
                        <p:cond delay="indefinite"/>
                      </p:stCondLst>
                      <p:childTnLst>
                        <p:par>
                          <p:cTn id="85" fill="hold">
                            <p:stCondLst>
                              <p:cond delay="0"/>
                            </p:stCondLst>
                            <p:childTnLst>
                              <p:par>
                                <p:cTn id="86" presetID="9" presetClass="exit" presetSubtype="0" fill="hold" nodeType="clickEffect">
                                  <p:stCondLst>
                                    <p:cond delay="0"/>
                                  </p:stCondLst>
                                  <p:childTnLst>
                                    <p:animEffect transition="out" filter="dissolve">
                                      <p:cBhvr>
                                        <p:cTn id="87" dur="2000"/>
                                        <p:tgtEl>
                                          <p:spTgt spid="8"/>
                                        </p:tgtEl>
                                      </p:cBhvr>
                                    </p:animEffect>
                                    <p:set>
                                      <p:cBhvr>
                                        <p:cTn id="88" dur="1" fill="hold">
                                          <p:stCondLst>
                                            <p:cond delay="1999"/>
                                          </p:stCondLst>
                                        </p:cTn>
                                        <p:tgtEl>
                                          <p:spTgt spid="8"/>
                                        </p:tgtEl>
                                        <p:attrNameLst>
                                          <p:attrName>style.visibility</p:attrName>
                                        </p:attrNameLst>
                                      </p:cBhvr>
                                      <p:to>
                                        <p:strVal val="hidden"/>
                                      </p:to>
                                    </p:set>
                                  </p:childTnLst>
                                </p:cTn>
                              </p:par>
                              <p:par>
                                <p:cTn id="89" presetID="9" presetClass="entr" presetSubtype="0" fill="hold" nodeType="with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dissolve">
                                      <p:cBhvr>
                                        <p:cTn id="91" dur="2000"/>
                                        <p:tgtEl>
                                          <p:spTgt spid="12"/>
                                        </p:tgtEl>
                                      </p:cBhvr>
                                    </p:animEffect>
                                  </p:childTnLst>
                                </p:cTn>
                              </p:par>
                              <p:par>
                                <p:cTn id="92" presetID="22" presetClass="entr" presetSubtype="8" fill="hold" grpId="0" nodeType="with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wipe(left)">
                                      <p:cBhvr>
                                        <p:cTn id="9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animBg="1"/>
      <p:bldP spid="3" grpId="1" build="allAtOnce" animBg="1"/>
      <p:bldP spid="11"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371600"/>
            <a:ext cx="4093698" cy="5486400"/>
          </a:xfrm>
          <a:prstGeom prst="rect">
            <a:avLst/>
          </a:prstGeom>
          <a:ln>
            <a:noFill/>
          </a:ln>
          <a:effectLst>
            <a:softEdge rad="112500"/>
          </a:effectLst>
        </p:spPr>
      </p:pic>
      <p:sp>
        <p:nvSpPr>
          <p:cNvPr id="10" name="TextBox 9"/>
          <p:cNvSpPr txBox="1"/>
          <p:nvPr/>
        </p:nvSpPr>
        <p:spPr>
          <a:xfrm>
            <a:off x="0" y="0"/>
            <a:ext cx="9144000" cy="1015663"/>
          </a:xfrm>
          <a:prstGeom prst="rect">
            <a:avLst/>
          </a:prstGeom>
          <a:noFill/>
        </p:spPr>
        <p:txBody>
          <a:bodyPr wrap="square" rtlCol="0">
            <a:spAutoFit/>
          </a:bodyPr>
          <a:lstStyle/>
          <a:p>
            <a:pPr algn="ctr"/>
            <a:r>
              <a:rPr lang="en-US" sz="6000" spc="300" dirty="0" smtClean="0">
                <a:ln>
                  <a:solidFill>
                    <a:srgbClr val="FFFF00"/>
                  </a:solidFill>
                </a:ln>
                <a:solidFill>
                  <a:schemeClr val="bg1"/>
                </a:solidFill>
                <a:effectLst>
                  <a:glow rad="228600">
                    <a:schemeClr val="accent2">
                      <a:satMod val="175000"/>
                      <a:alpha val="40000"/>
                    </a:schemeClr>
                  </a:glow>
                </a:effectLst>
                <a:latin typeface="Pristina" pitchFamily="66" charset="0"/>
              </a:rPr>
              <a:t>Rebellion</a:t>
            </a:r>
            <a:r>
              <a:rPr lang="en-US" sz="6000" spc="300" dirty="0" smtClean="0">
                <a:ln>
                  <a:solidFill>
                    <a:srgbClr val="FFFF00"/>
                  </a:solidFill>
                </a:ln>
                <a:solidFill>
                  <a:schemeClr val="bg1"/>
                </a:solidFill>
                <a:latin typeface="Pristina" pitchFamily="66" charset="0"/>
              </a:rPr>
              <a:t> at Home</a:t>
            </a:r>
            <a:endParaRPr lang="en-US" sz="6000" spc="300" dirty="0">
              <a:ln>
                <a:solidFill>
                  <a:srgbClr val="FFFF00"/>
                </a:solidFill>
              </a:ln>
              <a:solidFill>
                <a:schemeClr val="bg1"/>
              </a:solidFill>
              <a:latin typeface="Pristina" pitchFamily="66" charset="0"/>
            </a:endParaRPr>
          </a:p>
        </p:txBody>
      </p:sp>
      <p:sp>
        <p:nvSpPr>
          <p:cNvPr id="9" name="TextBox 8"/>
          <p:cNvSpPr txBox="1"/>
          <p:nvPr/>
        </p:nvSpPr>
        <p:spPr>
          <a:xfrm>
            <a:off x="4038600" y="948690"/>
            <a:ext cx="5105400" cy="5909310"/>
          </a:xfrm>
          <a:prstGeom prst="rect">
            <a:avLst/>
          </a:prstGeom>
          <a:noFill/>
        </p:spPr>
        <p:txBody>
          <a:bodyPr wrap="square" rtlCol="0">
            <a:spAutoFit/>
          </a:bodyPr>
          <a:lstStyle/>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Generation after Egypt</a:t>
            </a:r>
            <a:r>
              <a:rPr lang="en-US" b="1" dirty="0" smtClean="0">
                <a:solidFill>
                  <a:schemeClr val="bg1"/>
                </a:solidFill>
                <a:latin typeface="Times New Roman" pitchFamily="18" charset="0"/>
                <a:cs typeface="Times New Roman" pitchFamily="18" charset="0"/>
              </a:rPr>
              <a:t>— “When all that generation had been gathered to their fathers, another generation arose after them who did not know the Lord nor the work which He had done for Israel” (Judges 2:10).</a:t>
            </a:r>
          </a:p>
          <a:p>
            <a:endParaRPr lang="en-US" b="1" dirty="0">
              <a:solidFill>
                <a:schemeClr val="bg1"/>
              </a:solidFill>
              <a:latin typeface="Times New Roman" pitchFamily="18" charset="0"/>
              <a:cs typeface="Times New Roman" pitchFamily="18" charset="0"/>
            </a:endParaRPr>
          </a:p>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Sons of Eli</a:t>
            </a:r>
            <a:r>
              <a:rPr lang="en-US" b="1" dirty="0" smtClean="0">
                <a:solidFill>
                  <a:schemeClr val="bg1"/>
                </a:solidFill>
                <a:latin typeface="Times New Roman" pitchFamily="18" charset="0"/>
                <a:cs typeface="Times New Roman" pitchFamily="18" charset="0"/>
              </a:rPr>
              <a:t>— “Now Eli was very old; and he heard everything his sons did to all Israel, and how they lay with the women who assembled at the door of the tabernacle of meeting” (2 Sam 2:22).</a:t>
            </a:r>
          </a:p>
          <a:p>
            <a:endParaRPr lang="en-US" b="1" dirty="0">
              <a:solidFill>
                <a:schemeClr val="bg1"/>
              </a:solidFill>
              <a:latin typeface="Times New Roman" pitchFamily="18" charset="0"/>
              <a:cs typeface="Times New Roman" pitchFamily="18" charset="0"/>
            </a:endParaRPr>
          </a:p>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Sons of Samuel</a:t>
            </a:r>
            <a:r>
              <a:rPr lang="en-US" b="1" dirty="0" smtClean="0">
                <a:solidFill>
                  <a:schemeClr val="bg1"/>
                </a:solidFill>
                <a:latin typeface="Times New Roman" pitchFamily="18" charset="0"/>
                <a:cs typeface="Times New Roman" pitchFamily="18" charset="0"/>
              </a:rPr>
              <a:t>– “But his sons did not walk in his ways; they turned aside after dishonest gain, took bribes, and perverted justice” (1 Sam 8:3).</a:t>
            </a:r>
          </a:p>
          <a:p>
            <a:endParaRPr lang="en-US" b="1" dirty="0">
              <a:solidFill>
                <a:schemeClr val="bg1"/>
              </a:solidFill>
              <a:latin typeface="Times New Roman" pitchFamily="18" charset="0"/>
              <a:cs typeface="Times New Roman" pitchFamily="18" charset="0"/>
            </a:endParaRPr>
          </a:p>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Prodigal</a:t>
            </a:r>
            <a:r>
              <a:rPr lang="en-US" b="1" dirty="0" smtClean="0">
                <a:solidFill>
                  <a:schemeClr val="bg1"/>
                </a:solidFill>
                <a:latin typeface="Times New Roman" pitchFamily="18" charset="0"/>
                <a:cs typeface="Times New Roman" pitchFamily="18" charset="0"/>
              </a:rPr>
              <a:t>– “A certain man had two sons. And the younger of them said to his father, father, give me the portion of goods that falls to me. So he divided to them his livelihood. And not many days after, the younger son gathered all together, journeyed to a far country . . .” (Luke 15:11-12).</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97170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2000"/>
                                        <p:tgtEl>
                                          <p:spTgt spid="9">
                                            <p:txEl>
                                              <p:pRg st="0" end="0"/>
                                            </p:txEl>
                                          </p:spTgt>
                                        </p:tgtEl>
                                      </p:cBhvr>
                                    </p:animEffect>
                                  </p:childTnLst>
                                  <p:subTnLst>
                                    <p:set>
                                      <p:cBhvr override="childStyle">
                                        <p:cTn dur="1" fill="hold" display="0" masterRel="nextClick" afterEffect="1"/>
                                        <p:tgtEl>
                                          <p:spTgt spid="9">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2000"/>
                                        <p:tgtEl>
                                          <p:spTgt spid="9">
                                            <p:txEl>
                                              <p:pRg st="2" end="2"/>
                                            </p:txEl>
                                          </p:spTgt>
                                        </p:tgtEl>
                                      </p:cBhvr>
                                    </p:animEffect>
                                  </p:childTnLst>
                                  <p:subTnLst>
                                    <p:set>
                                      <p:cBhvr override="childStyle">
                                        <p:cTn dur="1" fill="hold" display="0" masterRel="nextClick" afterEffect="1"/>
                                        <p:tgtEl>
                                          <p:spTgt spid="9">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up)">
                                      <p:cBhvr>
                                        <p:cTn id="17" dur="2000"/>
                                        <p:tgtEl>
                                          <p:spTgt spid="9">
                                            <p:txEl>
                                              <p:pRg st="4" end="4"/>
                                            </p:txEl>
                                          </p:spTgt>
                                        </p:tgtEl>
                                      </p:cBhvr>
                                    </p:animEffect>
                                  </p:childTnLst>
                                  <p:subTnLst>
                                    <p:set>
                                      <p:cBhvr override="childStyle">
                                        <p:cTn dur="1" fill="hold" display="0" masterRel="nextClick" afterEffect="1"/>
                                        <p:tgtEl>
                                          <p:spTgt spid="9">
                                            <p:txEl>
                                              <p:pRg st="4" end="4"/>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wipe(up)">
                                      <p:cBhvr>
                                        <p:cTn id="22" dur="20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0" y="0"/>
            <a:ext cx="9144000" cy="1015663"/>
          </a:xfrm>
          <a:prstGeom prst="rect">
            <a:avLst/>
          </a:prstGeom>
          <a:noFill/>
        </p:spPr>
        <p:txBody>
          <a:bodyPr wrap="square" rtlCol="0">
            <a:spAutoFit/>
          </a:bodyPr>
          <a:lstStyle/>
          <a:p>
            <a:pPr algn="ctr"/>
            <a:r>
              <a:rPr lang="en-US" sz="6000" spc="300" dirty="0" smtClean="0">
                <a:ln>
                  <a:solidFill>
                    <a:srgbClr val="FFFF00"/>
                  </a:solidFill>
                </a:ln>
                <a:solidFill>
                  <a:schemeClr val="bg1"/>
                </a:solidFill>
                <a:latin typeface="Pristina" pitchFamily="66" charset="0"/>
              </a:rPr>
              <a:t>Rebellion at Home</a:t>
            </a:r>
            <a:endParaRPr lang="en-US" sz="6000" spc="300" dirty="0">
              <a:ln>
                <a:solidFill>
                  <a:srgbClr val="FFFF00"/>
                </a:solidFill>
              </a:ln>
              <a:solidFill>
                <a:schemeClr val="bg1"/>
              </a:solidFill>
              <a:latin typeface="Pristina" pitchFamily="66" charset="0"/>
            </a:endParaRPr>
          </a:p>
        </p:txBody>
      </p:sp>
      <p:sp>
        <p:nvSpPr>
          <p:cNvPr id="9" name="TextBox 8"/>
          <p:cNvSpPr txBox="1"/>
          <p:nvPr/>
        </p:nvSpPr>
        <p:spPr>
          <a:xfrm>
            <a:off x="4038600" y="1416327"/>
            <a:ext cx="5105400" cy="4801314"/>
          </a:xfrm>
          <a:prstGeom prst="rect">
            <a:avLst/>
          </a:prstGeom>
          <a:noFill/>
        </p:spPr>
        <p:txBody>
          <a:bodyPr wrap="square" rtlCol="0">
            <a:spAutoFit/>
          </a:bodyPr>
          <a:lstStyle/>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Abraham</a:t>
            </a:r>
            <a:r>
              <a:rPr lang="en-US" b="1" dirty="0" smtClean="0">
                <a:solidFill>
                  <a:schemeClr val="bg1"/>
                </a:solidFill>
                <a:latin typeface="Times New Roman" pitchFamily="18" charset="0"/>
                <a:cs typeface="Times New Roman" pitchFamily="18" charset="0"/>
              </a:rPr>
              <a:t>— “For I have known him, in order that he may command his children and his household after him, that they keep the way of the Lord, to do righteousness and justice, that the Lord may bring to Abraham what He has spoken to him” (Gen 18:19).</a:t>
            </a:r>
          </a:p>
          <a:p>
            <a:endParaRPr lang="en-US" b="1" dirty="0" smtClean="0">
              <a:solidFill>
                <a:schemeClr val="bg1"/>
              </a:solidFill>
              <a:latin typeface="Times New Roman" pitchFamily="18" charset="0"/>
              <a:cs typeface="Times New Roman" pitchFamily="18" charset="0"/>
            </a:endParaRPr>
          </a:p>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Joshua</a:t>
            </a:r>
            <a:r>
              <a:rPr lang="en-US" b="1" dirty="0" smtClean="0">
                <a:solidFill>
                  <a:schemeClr val="bg1"/>
                </a:solidFill>
                <a:latin typeface="Times New Roman" pitchFamily="18" charset="0"/>
                <a:cs typeface="Times New Roman" pitchFamily="18" charset="0"/>
              </a:rPr>
              <a:t>— “. . . choose for yourselves this day whom you will serve, whether the gods which your fathers served that were on the other side of the River, or the gods of the Amorites, in whose land you dwell. But as for me and my house, we will serve the Lord” (Joshua 24:15).</a:t>
            </a:r>
          </a:p>
          <a:p>
            <a:endParaRPr lang="en-US" b="1" dirty="0" smtClean="0">
              <a:solidFill>
                <a:schemeClr val="bg1"/>
              </a:solidFill>
              <a:latin typeface="Times New Roman" pitchFamily="18" charset="0"/>
              <a:cs typeface="Times New Roman" pitchFamily="18" charset="0"/>
            </a:endParaRPr>
          </a:p>
          <a:p>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All Fathers</a:t>
            </a:r>
            <a:r>
              <a:rPr lang="en-US" b="1" dirty="0" smtClean="0">
                <a:solidFill>
                  <a:schemeClr val="bg1"/>
                </a:solidFill>
                <a:latin typeface="Times New Roman" pitchFamily="18" charset="0"/>
                <a:cs typeface="Times New Roman" pitchFamily="18" charset="0"/>
              </a:rPr>
              <a:t>– “And you, fathers, do not provoke your children to wrath, but bring them up in the training and admonition of the Lord” (Eph 6:4).</a:t>
            </a:r>
            <a:endParaRPr lang="en-US" b="1" dirty="0">
              <a:solidFill>
                <a:schemeClr val="bg1"/>
              </a:solidFill>
              <a:latin typeface="Times New Roman" pitchFamily="18" charset="0"/>
              <a:cs typeface="Times New Roman" pitchFamily="18" charset="0"/>
            </a:endParaRPr>
          </a:p>
        </p:txBody>
      </p:sp>
      <p:pic>
        <p:nvPicPr>
          <p:cNvPr id="2" name="Picture 1"/>
          <p:cNvPicPr>
            <a:picLocks noChangeAspect="1"/>
          </p:cNvPicPr>
          <p:nvPr/>
        </p:nvPicPr>
        <p:blipFill rotWithShape="1">
          <a:blip r:embed="rId3">
            <a:grayscl/>
            <a:extLst>
              <a:ext uri="{28A0092B-C50C-407E-A947-70E740481C1C}">
                <a14:useLocalDpi xmlns:a14="http://schemas.microsoft.com/office/drawing/2010/main" val="0"/>
              </a:ext>
            </a:extLst>
          </a:blip>
          <a:srcRect l="12124" t="3650"/>
          <a:stretch/>
        </p:blipFill>
        <p:spPr>
          <a:xfrm>
            <a:off x="-132328" y="1426642"/>
            <a:ext cx="4018528" cy="5507558"/>
          </a:xfrm>
          <a:prstGeom prst="rect">
            <a:avLst/>
          </a:prstGeom>
          <a:ln>
            <a:noFill/>
          </a:ln>
          <a:effectLst>
            <a:softEdge rad="112500"/>
          </a:effectLst>
        </p:spPr>
      </p:pic>
    </p:spTree>
    <p:extLst>
      <p:ext uri="{BB962C8B-B14F-4D97-AF65-F5344CB8AC3E}">
        <p14:creationId xmlns:p14="http://schemas.microsoft.com/office/powerpoint/2010/main" val="261313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2000"/>
                                        <p:tgtEl>
                                          <p:spTgt spid="9">
                                            <p:txEl>
                                              <p:pRg st="0" end="0"/>
                                            </p:txEl>
                                          </p:spTgt>
                                        </p:tgtEl>
                                      </p:cBhvr>
                                    </p:animEffect>
                                  </p:childTnLst>
                                  <p:subTnLst>
                                    <p:set>
                                      <p:cBhvr override="childStyle">
                                        <p:cTn dur="1" fill="hold" display="0" masterRel="nextClick" afterEffect="1"/>
                                        <p:tgtEl>
                                          <p:spTgt spid="9">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up)">
                                      <p:cBhvr>
                                        <p:cTn id="12" dur="2000"/>
                                        <p:tgtEl>
                                          <p:spTgt spid="9">
                                            <p:txEl>
                                              <p:pRg st="2" end="2"/>
                                            </p:txEl>
                                          </p:spTgt>
                                        </p:tgtEl>
                                      </p:cBhvr>
                                    </p:animEffect>
                                  </p:childTnLst>
                                  <p:subTnLst>
                                    <p:set>
                                      <p:cBhvr override="childStyle">
                                        <p:cTn dur="1" fill="hold" display="0" masterRel="nextClick" afterEffect="1"/>
                                        <p:tgtEl>
                                          <p:spTgt spid="9">
                                            <p:txEl>
                                              <p:pRg st="2" end="2"/>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up)">
                                      <p:cBhvr>
                                        <p:cTn id="17"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0" y="0"/>
            <a:ext cx="9144000" cy="1015663"/>
          </a:xfrm>
          <a:prstGeom prst="rect">
            <a:avLst/>
          </a:prstGeom>
          <a:noFill/>
        </p:spPr>
        <p:txBody>
          <a:bodyPr wrap="square" rtlCol="0">
            <a:spAutoFit/>
          </a:bodyPr>
          <a:lstStyle/>
          <a:p>
            <a:pPr algn="ctr"/>
            <a:r>
              <a:rPr lang="en-US" sz="6000" spc="300" dirty="0" smtClean="0">
                <a:ln>
                  <a:solidFill>
                    <a:srgbClr val="FFFF00"/>
                  </a:solidFill>
                </a:ln>
                <a:solidFill>
                  <a:schemeClr val="bg1"/>
                </a:solidFill>
                <a:latin typeface="Pristina" pitchFamily="66" charset="0"/>
              </a:rPr>
              <a:t>A Christian Home</a:t>
            </a:r>
            <a:endParaRPr lang="en-US" sz="6000" spc="300" dirty="0">
              <a:ln>
                <a:solidFill>
                  <a:srgbClr val="FFFF00"/>
                </a:solidFill>
              </a:ln>
              <a:solidFill>
                <a:schemeClr val="bg1"/>
              </a:solidFill>
              <a:latin typeface="Pristina" pitchFamily="66" charset="0"/>
            </a:endParaRPr>
          </a:p>
        </p:txBody>
      </p:sp>
      <p:sp>
        <p:nvSpPr>
          <p:cNvPr id="2" name="TextBox 1"/>
          <p:cNvSpPr txBox="1"/>
          <p:nvPr/>
        </p:nvSpPr>
        <p:spPr>
          <a:xfrm>
            <a:off x="2839844" y="1295400"/>
            <a:ext cx="6324600" cy="5139869"/>
          </a:xfrm>
          <a:prstGeom prst="rect">
            <a:avLst/>
          </a:prstGeom>
          <a:solidFill>
            <a:srgbClr val="FFFFFF">
              <a:alpha val="80000"/>
            </a:srgbClr>
          </a:solidFill>
          <a:effectLst>
            <a:softEdge rad="63500"/>
          </a:effectLst>
        </p:spPr>
        <p:txBody>
          <a:bodyPr wrap="square" rtlCol="0">
            <a:spAutoFit/>
          </a:bodyPr>
          <a:lstStyle/>
          <a:p>
            <a:pPr algn="ctr"/>
            <a:endParaRPr lang="en-US" sz="2400" b="1" dirty="0" smtClean="0">
              <a:latin typeface="Arial" pitchFamily="34" charset="0"/>
              <a:cs typeface="Arial" pitchFamily="34" charset="0"/>
            </a:endParaRPr>
          </a:p>
          <a:p>
            <a:pPr algn="ctr"/>
            <a:r>
              <a:rPr lang="en-US" sz="2800" b="1" dirty="0" smtClean="0">
                <a:latin typeface="Monotype Corsiva" pitchFamily="66" charset="0"/>
                <a:cs typeface="Arial" pitchFamily="34" charset="0"/>
              </a:rPr>
              <a:t>God </a:t>
            </a:r>
            <a:r>
              <a:rPr lang="en-US" sz="2800" b="1" dirty="0">
                <a:latin typeface="Monotype Corsiva" pitchFamily="66" charset="0"/>
                <a:cs typeface="Arial" pitchFamily="34" charset="0"/>
              </a:rPr>
              <a:t>give us Christian homes! </a:t>
            </a:r>
          </a:p>
          <a:p>
            <a:pPr algn="ctr"/>
            <a:r>
              <a:rPr lang="en-US" sz="2800" b="1" dirty="0">
                <a:latin typeface="Monotype Corsiva" pitchFamily="66" charset="0"/>
                <a:cs typeface="Arial" pitchFamily="34" charset="0"/>
              </a:rPr>
              <a:t>Homes where the Bible is loved and taught, </a:t>
            </a:r>
          </a:p>
          <a:p>
            <a:pPr algn="ctr"/>
            <a:r>
              <a:rPr lang="en-US" sz="2800" b="1" dirty="0">
                <a:latin typeface="Monotype Corsiva" pitchFamily="66" charset="0"/>
                <a:cs typeface="Arial" pitchFamily="34" charset="0"/>
              </a:rPr>
              <a:t>Homes where the </a:t>
            </a:r>
            <a:r>
              <a:rPr lang="en-US" sz="2800" b="1" dirty="0" smtClean="0">
                <a:latin typeface="Monotype Corsiva" pitchFamily="66" charset="0"/>
                <a:cs typeface="Arial" pitchFamily="34" charset="0"/>
              </a:rPr>
              <a:t>Master’s </a:t>
            </a:r>
            <a:r>
              <a:rPr lang="en-US" sz="2800" b="1" dirty="0">
                <a:latin typeface="Monotype Corsiva" pitchFamily="66" charset="0"/>
                <a:cs typeface="Arial" pitchFamily="34" charset="0"/>
              </a:rPr>
              <a:t>will is sought, </a:t>
            </a:r>
          </a:p>
          <a:p>
            <a:pPr algn="ctr"/>
            <a:r>
              <a:rPr lang="en-US" sz="2800" b="1" dirty="0">
                <a:latin typeface="Monotype Corsiva" pitchFamily="66" charset="0"/>
                <a:cs typeface="Arial" pitchFamily="34" charset="0"/>
              </a:rPr>
              <a:t>Homes crowned with beauty Your love has wrought; </a:t>
            </a:r>
          </a:p>
          <a:p>
            <a:pPr algn="ctr"/>
            <a:r>
              <a:rPr lang="en-US" sz="2800" b="1" dirty="0" smtClean="0">
                <a:latin typeface="Monotype Corsiva" pitchFamily="66" charset="0"/>
                <a:cs typeface="Arial" pitchFamily="34" charset="0"/>
              </a:rPr>
              <a:t>God </a:t>
            </a:r>
            <a:r>
              <a:rPr lang="en-US" sz="2800" b="1" dirty="0">
                <a:latin typeface="Monotype Corsiva" pitchFamily="66" charset="0"/>
                <a:cs typeface="Arial" pitchFamily="34" charset="0"/>
              </a:rPr>
              <a:t>give us Christian homes! </a:t>
            </a:r>
          </a:p>
          <a:p>
            <a:pPr algn="ctr"/>
            <a:r>
              <a:rPr lang="en-US" sz="2800" b="1" dirty="0">
                <a:latin typeface="Monotype Corsiva" pitchFamily="66" charset="0"/>
                <a:cs typeface="Arial" pitchFamily="34" charset="0"/>
              </a:rPr>
              <a:t>Homes where the children are led to know </a:t>
            </a:r>
          </a:p>
          <a:p>
            <a:pPr algn="ctr"/>
            <a:r>
              <a:rPr lang="en-US" sz="2800" b="1" dirty="0">
                <a:latin typeface="Monotype Corsiva" pitchFamily="66" charset="0"/>
                <a:cs typeface="Arial" pitchFamily="34" charset="0"/>
              </a:rPr>
              <a:t>Christ in His beauty who loves them so, </a:t>
            </a:r>
          </a:p>
          <a:p>
            <a:pPr algn="ctr"/>
            <a:r>
              <a:rPr lang="en-US" sz="2800" b="1" dirty="0">
                <a:latin typeface="Monotype Corsiva" pitchFamily="66" charset="0"/>
                <a:cs typeface="Arial" pitchFamily="34" charset="0"/>
              </a:rPr>
              <a:t>Homes where the altar fires burn and glow; </a:t>
            </a:r>
          </a:p>
          <a:p>
            <a:pPr algn="ctr"/>
            <a:r>
              <a:rPr lang="en-US" sz="2800" b="1" dirty="0">
                <a:latin typeface="Monotype Corsiva" pitchFamily="66" charset="0"/>
                <a:cs typeface="Arial" pitchFamily="34" charset="0"/>
              </a:rPr>
              <a:t>God give us Christian homes! </a:t>
            </a:r>
          </a:p>
          <a:p>
            <a:pPr algn="ct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080123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left)">
                                      <p:cBhvr>
                                        <p:cTn id="7" dur="2000"/>
                                        <p:tgtEl>
                                          <p:spTgt spid="2">
                                            <p:bg/>
                                          </p:spTgt>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2000"/>
                                        <p:tgtEl>
                                          <p:spTgt spid="2">
                                            <p:txEl>
                                              <p:pRg st="1" end="1"/>
                                            </p:txEl>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2000"/>
                                        <p:tgtEl>
                                          <p:spTgt spid="2">
                                            <p:txEl>
                                              <p:pRg st="2" end="2"/>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left)">
                                      <p:cBhvr>
                                        <p:cTn id="19" dur="2000"/>
                                        <p:tgtEl>
                                          <p:spTgt spid="2">
                                            <p:txEl>
                                              <p:pRg st="3" end="3"/>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2000"/>
                                        <p:tgtEl>
                                          <p:spTgt spid="2">
                                            <p:txEl>
                                              <p:pRg st="4" end="4"/>
                                            </p:txEl>
                                          </p:spTgt>
                                        </p:tgtEl>
                                      </p:cBhvr>
                                    </p:animEffect>
                                  </p:childTnLst>
                                </p:cTn>
                              </p:par>
                            </p:childTnLst>
                          </p:cTn>
                        </p:par>
                        <p:par>
                          <p:cTn id="24" fill="hold">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2000"/>
                                        <p:tgtEl>
                                          <p:spTgt spid="2">
                                            <p:txEl>
                                              <p:pRg st="5" end="5"/>
                                            </p:txEl>
                                          </p:spTgt>
                                        </p:tgtEl>
                                      </p:cBhvr>
                                    </p:animEffect>
                                  </p:childTnLst>
                                </p:cTn>
                              </p:par>
                            </p:childTnLst>
                          </p:cTn>
                        </p:par>
                        <p:par>
                          <p:cTn id="28" fill="hold">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left)">
                                      <p:cBhvr>
                                        <p:cTn id="31" dur="2000"/>
                                        <p:tgtEl>
                                          <p:spTgt spid="2">
                                            <p:txEl>
                                              <p:pRg st="6" end="6"/>
                                            </p:txEl>
                                          </p:spTgt>
                                        </p:tgtEl>
                                      </p:cBhvr>
                                    </p:animEffect>
                                  </p:childTnLst>
                                </p:cTn>
                              </p:par>
                            </p:childTnLst>
                          </p:cTn>
                        </p:par>
                        <p:par>
                          <p:cTn id="32" fill="hold">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left)">
                                      <p:cBhvr>
                                        <p:cTn id="35" dur="2000"/>
                                        <p:tgtEl>
                                          <p:spTgt spid="2">
                                            <p:txEl>
                                              <p:pRg st="7" end="7"/>
                                            </p:txEl>
                                          </p:spTgt>
                                        </p:tgtEl>
                                      </p:cBhvr>
                                    </p:animEffect>
                                  </p:childTnLst>
                                </p:cTn>
                              </p:par>
                            </p:childTnLst>
                          </p:cTn>
                        </p:par>
                        <p:par>
                          <p:cTn id="36" fill="hold">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wipe(left)">
                                      <p:cBhvr>
                                        <p:cTn id="39" dur="2000"/>
                                        <p:tgtEl>
                                          <p:spTgt spid="2">
                                            <p:txEl>
                                              <p:pRg st="8" end="8"/>
                                            </p:txEl>
                                          </p:spTgt>
                                        </p:tgtEl>
                                      </p:cBhvr>
                                    </p:animEffect>
                                  </p:childTnLst>
                                </p:cTn>
                              </p:par>
                            </p:childTnLst>
                          </p:cTn>
                        </p:par>
                        <p:par>
                          <p:cTn id="40" fill="hold">
                            <p:stCondLst>
                              <p:cond delay="18000"/>
                            </p:stCondLst>
                            <p:childTnLst>
                              <p:par>
                                <p:cTn id="41" presetID="22" presetClass="entr" presetSubtype="8"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wipe(left)">
                                      <p:cBhvr>
                                        <p:cTn id="43"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5"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0" y="0"/>
            <a:ext cx="9144000" cy="1015663"/>
          </a:xfrm>
          <a:prstGeom prst="rect">
            <a:avLst/>
          </a:prstGeom>
          <a:noFill/>
        </p:spPr>
        <p:txBody>
          <a:bodyPr wrap="square" rtlCol="0">
            <a:spAutoFit/>
          </a:bodyPr>
          <a:lstStyle/>
          <a:p>
            <a:pPr algn="ctr"/>
            <a:r>
              <a:rPr lang="en-US" sz="6000" b="1" spc="300" dirty="0" smtClean="0">
                <a:ln>
                  <a:solidFill>
                    <a:srgbClr val="FFFF00"/>
                  </a:solidFill>
                </a:ln>
                <a:solidFill>
                  <a:schemeClr val="bg1"/>
                </a:solidFill>
                <a:latin typeface="Pristina" pitchFamily="66" charset="0"/>
              </a:rPr>
              <a:t>A Christian Home</a:t>
            </a:r>
            <a:endParaRPr lang="en-US" sz="6000" b="1" spc="300" dirty="0">
              <a:ln>
                <a:solidFill>
                  <a:srgbClr val="FFFF00"/>
                </a:solidFill>
              </a:ln>
              <a:solidFill>
                <a:schemeClr val="bg1"/>
              </a:solidFill>
              <a:latin typeface="Pristina" pitchFamily="66" charset="0"/>
            </a:endParaRPr>
          </a:p>
        </p:txBody>
      </p:sp>
      <p:sp>
        <p:nvSpPr>
          <p:cNvPr id="2" name="TextBox 1"/>
          <p:cNvSpPr txBox="1"/>
          <p:nvPr/>
        </p:nvSpPr>
        <p:spPr>
          <a:xfrm>
            <a:off x="2667000" y="1295400"/>
            <a:ext cx="6324600" cy="4802405"/>
          </a:xfrm>
          <a:prstGeom prst="rect">
            <a:avLst/>
          </a:prstGeom>
          <a:noFill/>
        </p:spPr>
        <p:txBody>
          <a:bodyPr wrap="square" rtlCol="0">
            <a:spAutoFit/>
          </a:bodyPr>
          <a:lstStyle/>
          <a:p>
            <a:pPr algn="r">
              <a:lnSpc>
                <a:spcPct val="250000"/>
              </a:lnSpc>
            </a:pP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Parental Authority is Respected</a:t>
            </a:r>
          </a:p>
          <a:p>
            <a:pPr algn="r">
              <a:lnSpc>
                <a:spcPct val="250000"/>
              </a:lnSpc>
            </a:pP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Spirituality is Expected</a:t>
            </a:r>
          </a:p>
          <a:p>
            <a:pPr algn="r">
              <a:lnSpc>
                <a:spcPct val="250000"/>
              </a:lnSpc>
            </a:pP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Art of Sacrifice is Detected</a:t>
            </a:r>
          </a:p>
          <a:p>
            <a:pPr algn="r">
              <a:lnSpc>
                <a:spcPct val="250000"/>
              </a:lnSpc>
            </a:pP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Godly Morality is Perfected</a:t>
            </a: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8832456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09060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699</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Monotype Corsiva</vt:lpstr>
      <vt:lpstr>Pristina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JRBRONGER</dc:creator>
  <cp:lastModifiedBy>AUDIOROOM</cp:lastModifiedBy>
  <cp:revision>19</cp:revision>
  <cp:lastPrinted>2012-11-25T21:49:26Z</cp:lastPrinted>
  <dcterms:created xsi:type="dcterms:W3CDTF">2012-11-21T14:17:02Z</dcterms:created>
  <dcterms:modified xsi:type="dcterms:W3CDTF">2012-11-25T21:49:40Z</dcterms:modified>
</cp:coreProperties>
</file>