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3" r:id="rId3"/>
    <p:sldId id="264" r:id="rId4"/>
    <p:sldId id="257" r:id="rId5"/>
    <p:sldId id="258" r:id="rId6"/>
    <p:sldId id="259" r:id="rId7"/>
    <p:sldId id="260" r:id="rId8"/>
    <p:sldId id="261" r:id="rId9"/>
    <p:sldId id="262" r:id="rId10"/>
  </p:sldIdLst>
  <p:sldSz cx="9144000" cy="6858000" type="screen4x3"/>
  <p:notesSz cx="6858000" cy="9144000"/>
  <p:embeddedFontLst>
    <p:embeddedFont>
      <p:font typeface="Cooper Black" panose="0208090404030B020404" pitchFamily="18" charset="0"/>
      <p:regular r:id="rId11"/>
    </p:embeddedFont>
    <p:embeddedFont>
      <p:font typeface="Harrington" panose="04040505050A02020702" pitchFamily="82" charset="0"/>
      <p:regular r:id="rId12"/>
    </p:embeddedFont>
    <p:embeddedFont>
      <p:font typeface="Monotype Corsiva" panose="03010101010201010101" pitchFamily="66" charset="0"/>
      <p:italic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5E4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88" d="100"/>
          <a:sy n="88" d="100"/>
        </p:scale>
        <p:origin x="8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A35D0A-E71D-400B-B2A2-5E2F5F1ACED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1524674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A35D0A-E71D-400B-B2A2-5E2F5F1ACED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2614641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A35D0A-E71D-400B-B2A2-5E2F5F1ACED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711660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A35D0A-E71D-400B-B2A2-5E2F5F1ACED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2926948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35D0A-E71D-400B-B2A2-5E2F5F1ACED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61794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A35D0A-E71D-400B-B2A2-5E2F5F1ACED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1159295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A35D0A-E71D-400B-B2A2-5E2F5F1ACED6}" type="datetimeFigureOut">
              <a:rPr lang="en-US" smtClean="0"/>
              <a:t>11/19/2013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2346434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A35D0A-E71D-400B-B2A2-5E2F5F1ACED6}" type="datetimeFigureOut">
              <a:rPr lang="en-US" smtClean="0"/>
              <a:t>11/19/2013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3236194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35D0A-E71D-400B-B2A2-5E2F5F1ACED6}" type="datetimeFigureOut">
              <a:rPr lang="en-US" smtClean="0"/>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2025217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35D0A-E71D-400B-B2A2-5E2F5F1ACED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4087065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35D0A-E71D-400B-B2A2-5E2F5F1ACED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E839-F991-4181-9946-13672B33AFD3}" type="slidenum">
              <a:rPr lang="en-US" smtClean="0"/>
              <a:t>‹#›</a:t>
            </a:fld>
            <a:endParaRPr lang="en-US"/>
          </a:p>
        </p:txBody>
      </p:sp>
    </p:spTree>
    <p:extLst>
      <p:ext uri="{BB962C8B-B14F-4D97-AF65-F5344CB8AC3E}">
        <p14:creationId xmlns:p14="http://schemas.microsoft.com/office/powerpoint/2010/main" val="184841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35D0A-E71D-400B-B2A2-5E2F5F1ACED6}" type="datetimeFigureOut">
              <a:rPr lang="en-US" smtClean="0"/>
              <a:t>11/19/2013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E839-F991-4181-9946-13672B33AFD3}" type="slidenum">
              <a:rPr lang="en-US" smtClean="0"/>
              <a:t>‹#›</a:t>
            </a:fld>
            <a:endParaRPr lang="en-US"/>
          </a:p>
        </p:txBody>
      </p:sp>
    </p:spTree>
    <p:extLst>
      <p:ext uri="{BB962C8B-B14F-4D97-AF65-F5344CB8AC3E}">
        <p14:creationId xmlns:p14="http://schemas.microsoft.com/office/powerpoint/2010/main" val="3012736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642257"/>
            <a:ext cx="9144000" cy="6463308"/>
          </a:xfrm>
          <a:prstGeom prst="rect">
            <a:avLst/>
          </a:prstGeom>
          <a:noFill/>
        </p:spPr>
        <p:txBody>
          <a:bodyPr wrap="square" rtlCol="0">
            <a:spAutoFit/>
          </a:bodyPr>
          <a:lstStyle/>
          <a:p>
            <a:r>
              <a:rPr lang="en-US" sz="2250" b="1" i="1" baseline="30000" dirty="0">
                <a:solidFill>
                  <a:srgbClr val="FF0000"/>
                </a:solidFill>
              </a:rPr>
              <a:t>32 </a:t>
            </a:r>
            <a:r>
              <a:rPr lang="en-US" sz="2250" b="1" dirty="0"/>
              <a:t>There were also two others, criminals, led with Him to be put to death. </a:t>
            </a:r>
            <a:r>
              <a:rPr lang="en-US" sz="2250" b="1" i="1" baseline="30000" dirty="0">
                <a:solidFill>
                  <a:srgbClr val="FF0000"/>
                </a:solidFill>
              </a:rPr>
              <a:t>33 </a:t>
            </a:r>
            <a:r>
              <a:rPr lang="en-US" sz="2250" b="1" dirty="0"/>
              <a:t>And when they had come to the place called Calvary, there they crucified Him, and the criminals, one on the right hand and the other on the left. </a:t>
            </a:r>
            <a:r>
              <a:rPr lang="en-US" sz="2250" b="1" i="1" baseline="30000" dirty="0">
                <a:solidFill>
                  <a:srgbClr val="FF0000"/>
                </a:solidFill>
              </a:rPr>
              <a:t>34 </a:t>
            </a:r>
            <a:r>
              <a:rPr lang="en-US" sz="2250" b="1" dirty="0"/>
              <a:t>Then Jesus said, </a:t>
            </a:r>
            <a:r>
              <a:rPr lang="en-US" sz="2250" b="1" dirty="0" smtClean="0"/>
              <a:t>Father</a:t>
            </a:r>
            <a:r>
              <a:rPr lang="en-US" sz="2250" b="1" dirty="0"/>
              <a:t>, forgive them, for they do not know what they do</a:t>
            </a:r>
            <a:r>
              <a:rPr lang="en-US" sz="2250" b="1" dirty="0" smtClean="0"/>
              <a:t>. And </a:t>
            </a:r>
            <a:r>
              <a:rPr lang="en-US" sz="2250" b="1" dirty="0"/>
              <a:t>they divided His garments and cast lots. </a:t>
            </a:r>
            <a:r>
              <a:rPr lang="en-US" sz="2250" b="1" i="1" baseline="30000" dirty="0">
                <a:solidFill>
                  <a:srgbClr val="FF0000"/>
                </a:solidFill>
              </a:rPr>
              <a:t>35 </a:t>
            </a:r>
            <a:r>
              <a:rPr lang="en-US" sz="2250" b="1" dirty="0"/>
              <a:t>And the people stood looking on. But even the rulers with them sneered, saying, </a:t>
            </a:r>
            <a:r>
              <a:rPr lang="en-US" sz="2250" b="1" dirty="0" smtClean="0"/>
              <a:t>He </a:t>
            </a:r>
            <a:r>
              <a:rPr lang="en-US" sz="2250" b="1" dirty="0"/>
              <a:t>saved others; let Him save Himself if He is the Christ, the chosen of God</a:t>
            </a:r>
            <a:r>
              <a:rPr lang="en-US" sz="2250" b="1" dirty="0" smtClean="0"/>
              <a:t>. </a:t>
            </a:r>
            <a:r>
              <a:rPr lang="en-US" sz="2250" b="1" i="1" baseline="30000" dirty="0" smtClean="0">
                <a:solidFill>
                  <a:srgbClr val="FF0000"/>
                </a:solidFill>
              </a:rPr>
              <a:t>36</a:t>
            </a:r>
            <a:r>
              <a:rPr lang="en-US" sz="2250" b="1" baseline="30000" dirty="0"/>
              <a:t> </a:t>
            </a:r>
            <a:r>
              <a:rPr lang="en-US" sz="2250" b="1" dirty="0"/>
              <a:t>The soldiers also mocked Him, coming and offering Him sour wine, </a:t>
            </a:r>
            <a:r>
              <a:rPr lang="en-US" sz="2250" b="1" i="1" baseline="30000" dirty="0">
                <a:solidFill>
                  <a:srgbClr val="FF0000"/>
                </a:solidFill>
              </a:rPr>
              <a:t>37 </a:t>
            </a:r>
            <a:r>
              <a:rPr lang="en-US" sz="2250" b="1" dirty="0"/>
              <a:t>and saying, i</a:t>
            </a:r>
            <a:r>
              <a:rPr lang="en-US" sz="2250" b="1" dirty="0" smtClean="0"/>
              <a:t>f </a:t>
            </a:r>
            <a:r>
              <a:rPr lang="en-US" sz="2250" b="1" dirty="0"/>
              <a:t>You are the King of the Jews, save </a:t>
            </a:r>
            <a:r>
              <a:rPr lang="en-US" sz="2250" b="1" dirty="0" smtClean="0"/>
              <a:t>Yourself. </a:t>
            </a:r>
            <a:r>
              <a:rPr lang="en-US" sz="2250" b="1" i="1" baseline="30000" dirty="0" smtClean="0">
                <a:solidFill>
                  <a:srgbClr val="FF0000"/>
                </a:solidFill>
              </a:rPr>
              <a:t>38</a:t>
            </a:r>
            <a:r>
              <a:rPr lang="en-US" sz="2250" b="1" baseline="30000" dirty="0"/>
              <a:t> </a:t>
            </a:r>
            <a:r>
              <a:rPr lang="en-US" sz="2250" b="1" dirty="0"/>
              <a:t>And an inscription also was written over Him in letters of Greek, Latin, and Hebrew</a:t>
            </a:r>
            <a:r>
              <a:rPr lang="en-US" sz="2250" b="1" dirty="0" smtClean="0"/>
              <a:t>:</a:t>
            </a:r>
            <a:r>
              <a:rPr lang="en-US" sz="2250" b="1" baseline="30000" dirty="0"/>
              <a:t> </a:t>
            </a:r>
            <a:r>
              <a:rPr lang="en-US" sz="2250" b="1" dirty="0" smtClean="0"/>
              <a:t>THIS </a:t>
            </a:r>
            <a:r>
              <a:rPr lang="en-US" sz="2250" b="1" dirty="0"/>
              <a:t>IS THE KING OF THE JEWS</a:t>
            </a:r>
            <a:r>
              <a:rPr lang="en-US" sz="2250" b="1" dirty="0" smtClean="0"/>
              <a:t>. </a:t>
            </a:r>
            <a:r>
              <a:rPr lang="en-US" sz="2250" b="1" i="1" baseline="30000" dirty="0" smtClean="0">
                <a:solidFill>
                  <a:srgbClr val="FF0000"/>
                </a:solidFill>
              </a:rPr>
              <a:t>39</a:t>
            </a:r>
            <a:r>
              <a:rPr lang="en-US" sz="2250" b="1" i="1" baseline="30000" dirty="0">
                <a:solidFill>
                  <a:srgbClr val="FF0000"/>
                </a:solidFill>
              </a:rPr>
              <a:t> </a:t>
            </a:r>
            <a:r>
              <a:rPr lang="en-US" sz="2250" b="1" dirty="0"/>
              <a:t>Then one of the criminals who were hanged blasphemed Him, saying, i</a:t>
            </a:r>
            <a:r>
              <a:rPr lang="en-US" sz="2250" b="1" dirty="0" smtClean="0"/>
              <a:t>f </a:t>
            </a:r>
            <a:r>
              <a:rPr lang="en-US" sz="2250" b="1" dirty="0"/>
              <a:t>You are the Christ</a:t>
            </a:r>
            <a:r>
              <a:rPr lang="en-US" sz="2250" b="1" dirty="0" smtClean="0"/>
              <a:t>, </a:t>
            </a:r>
            <a:r>
              <a:rPr lang="en-US" sz="2250" b="1" dirty="0"/>
              <a:t>save Yourself and us</a:t>
            </a:r>
            <a:r>
              <a:rPr lang="en-US" sz="2250" b="1" dirty="0" smtClean="0"/>
              <a:t>. </a:t>
            </a:r>
            <a:r>
              <a:rPr lang="en-US" sz="2250" b="1" i="1" baseline="30000" dirty="0" smtClean="0">
                <a:solidFill>
                  <a:srgbClr val="FF0000"/>
                </a:solidFill>
              </a:rPr>
              <a:t>40</a:t>
            </a:r>
            <a:r>
              <a:rPr lang="en-US" sz="2250" b="1" baseline="30000" dirty="0"/>
              <a:t> </a:t>
            </a:r>
            <a:r>
              <a:rPr lang="en-US" sz="2250" b="1" dirty="0"/>
              <a:t>But the other, answering, rebuked him, saying, d</a:t>
            </a:r>
            <a:r>
              <a:rPr lang="en-US" sz="2250" b="1" dirty="0" smtClean="0"/>
              <a:t>o </a:t>
            </a:r>
            <a:r>
              <a:rPr lang="en-US" sz="2250" b="1" dirty="0"/>
              <a:t>you not even fear God, seeing you are under the same condemnation? </a:t>
            </a:r>
            <a:r>
              <a:rPr lang="en-US" sz="2250" b="1" i="1" baseline="30000" dirty="0">
                <a:solidFill>
                  <a:srgbClr val="FF0000"/>
                </a:solidFill>
              </a:rPr>
              <a:t>41</a:t>
            </a:r>
            <a:r>
              <a:rPr lang="en-US" sz="2250" b="1" baseline="30000" dirty="0"/>
              <a:t> </a:t>
            </a:r>
            <a:r>
              <a:rPr lang="en-US" sz="2250" b="1" dirty="0"/>
              <a:t>And we indeed justly, for we receive the due reward of our deeds; but this Man has done nothing wrong</a:t>
            </a:r>
            <a:r>
              <a:rPr lang="en-US" sz="2250" b="1" dirty="0" smtClean="0"/>
              <a:t>. </a:t>
            </a:r>
            <a:r>
              <a:rPr lang="en-US" sz="2250" b="1" i="1" baseline="30000" dirty="0">
                <a:solidFill>
                  <a:srgbClr val="FF0000"/>
                </a:solidFill>
              </a:rPr>
              <a:t>42 </a:t>
            </a:r>
            <a:r>
              <a:rPr lang="en-US" sz="2250" b="1" dirty="0"/>
              <a:t>Then he said to Jesus, </a:t>
            </a:r>
            <a:r>
              <a:rPr lang="en-US" sz="2250" b="1" dirty="0" smtClean="0"/>
              <a:t>Lord, </a:t>
            </a:r>
            <a:r>
              <a:rPr lang="en-US" sz="2250" b="1" dirty="0"/>
              <a:t>remember me when You come into Your kingdom</a:t>
            </a:r>
            <a:r>
              <a:rPr lang="en-US" sz="2250" b="1" dirty="0" smtClean="0"/>
              <a:t>. </a:t>
            </a:r>
            <a:r>
              <a:rPr lang="en-US" sz="2250" b="1" i="1" baseline="30000" dirty="0" smtClean="0">
                <a:solidFill>
                  <a:srgbClr val="FF0000"/>
                </a:solidFill>
              </a:rPr>
              <a:t>43</a:t>
            </a:r>
            <a:r>
              <a:rPr lang="en-US" sz="2250" b="1" baseline="30000" dirty="0"/>
              <a:t> </a:t>
            </a:r>
            <a:r>
              <a:rPr lang="en-US" sz="2250" b="1" dirty="0"/>
              <a:t>And Jesus said to him, a</a:t>
            </a:r>
            <a:r>
              <a:rPr lang="en-US" sz="2250" b="1" dirty="0" smtClean="0"/>
              <a:t>ssuredly</a:t>
            </a:r>
            <a:r>
              <a:rPr lang="en-US" sz="2250" b="1" dirty="0"/>
              <a:t>, I say to you, today you will be with Me in Paradise</a:t>
            </a:r>
            <a:r>
              <a:rPr lang="en-US" sz="2250" b="1" dirty="0" smtClean="0"/>
              <a:t>.</a:t>
            </a:r>
            <a:endParaRPr lang="en-US" sz="2250" b="1" dirty="0"/>
          </a:p>
        </p:txBody>
      </p:sp>
      <p:sp>
        <p:nvSpPr>
          <p:cNvPr id="3" name="Rectangle 2"/>
          <p:cNvSpPr/>
          <p:nvPr/>
        </p:nvSpPr>
        <p:spPr>
          <a:xfrm>
            <a:off x="2527178" y="6416"/>
            <a:ext cx="4089646" cy="1107996"/>
          </a:xfrm>
          <a:prstGeom prst="rect">
            <a:avLst/>
          </a:prstGeom>
          <a:noFill/>
        </p:spPr>
        <p:txBody>
          <a:bodyPr wrap="none" lIns="91440" tIns="45720" rIns="91440" bIns="45720">
            <a:spAutoFit/>
          </a:bodyPr>
          <a:lstStyle/>
          <a:p>
            <a:pPr algn="ctr"/>
            <a:r>
              <a:rPr lang="en-US" sz="6600" b="1" i="1" cap="none" spc="600" baseline="3000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Luke 23:32-43</a:t>
            </a:r>
            <a:endParaRPr lang="en-US" sz="6600" b="1" cap="none" spc="60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200306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798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00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9" y="6413"/>
            <a:ext cx="8815234" cy="113877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800" b="1" cap="none" spc="300" dirty="0" smtClean="0">
                <a:ln w="19050">
                  <a:solidFill>
                    <a:schemeClr val="bg1"/>
                  </a:solidFill>
                </a:ln>
                <a:solidFill>
                  <a:schemeClr val="accent4"/>
                </a:solidFill>
                <a:effectLst>
                  <a:outerShdw blurRad="38100" dist="38100" dir="2700000" algn="tl">
                    <a:srgbClr val="000000">
                      <a:alpha val="43137"/>
                    </a:srgbClr>
                  </a:outerShdw>
                </a:effectLst>
                <a:latin typeface="Monotype Corsiva" panose="03010101010201010101" pitchFamily="66" charset="0"/>
              </a:rPr>
              <a:t>6 Hours ~ 9:AM – 3:PM</a:t>
            </a:r>
            <a:endParaRPr lang="en-US" sz="6800" b="1" cap="none" spc="300" dirty="0">
              <a:ln w="19050">
                <a:solidFill>
                  <a:schemeClr val="bg1"/>
                </a:solidFill>
              </a:ln>
              <a:solidFill>
                <a:schemeClr val="accent4"/>
              </a:solidFill>
              <a:effectLst>
                <a:outerShdw blurRad="38100" dist="38100" dir="2700000" algn="tl">
                  <a:srgbClr val="000000">
                    <a:alpha val="43137"/>
                  </a:srgbClr>
                </a:outerShdw>
              </a:effectLst>
              <a:latin typeface="Monotype Corsiva" panose="03010101010201010101" pitchFamily="66" charset="0"/>
            </a:endParaRPr>
          </a:p>
        </p:txBody>
      </p:sp>
      <p:sp>
        <p:nvSpPr>
          <p:cNvPr id="5" name="TextBox 4"/>
          <p:cNvSpPr txBox="1"/>
          <p:nvPr/>
        </p:nvSpPr>
        <p:spPr>
          <a:xfrm>
            <a:off x="5713903" y="1273629"/>
            <a:ext cx="3276600" cy="1569660"/>
          </a:xfrm>
          <a:prstGeom prst="rect">
            <a:avLst/>
          </a:prstGeom>
          <a:noFill/>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“Father, forgive them, for they do not know what they do” (Luke 23:34).</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17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5943" y="3072348"/>
            <a:ext cx="8773885" cy="3785652"/>
          </a:xfrm>
          <a:prstGeom prst="rect">
            <a:avLst/>
          </a:prstGeom>
          <a:solidFill>
            <a:srgbClr val="FFFFFF">
              <a:alpha val="74902"/>
            </a:srgbClr>
          </a:solidFill>
        </p:spPr>
        <p:txBody>
          <a:bodyPr wrap="square" rtlCol="0">
            <a:spAutoFit/>
          </a:bodyPr>
          <a:lstStyle/>
          <a:p>
            <a:pPr marL="285750" indent="-285750">
              <a:buFont typeface="Wingdings" panose="05000000000000000000" pitchFamily="2" charset="2"/>
              <a:buChar char="Ø"/>
            </a:pPr>
            <a:r>
              <a:rPr lang="en-US" sz="2000" b="1" dirty="0" smtClean="0"/>
              <a:t>Then </a:t>
            </a:r>
            <a:r>
              <a:rPr lang="en-US" sz="2000" b="1" u="sng" dirty="0" smtClean="0"/>
              <a:t>two robbers</a:t>
            </a:r>
            <a:r>
              <a:rPr lang="en-US" sz="2000" b="1" dirty="0" smtClean="0"/>
              <a:t> were crucified with Him, one on the right and another on the left . . . Even the robbers who were crucified with Him reviled Him with the same thing. (Matt 27:38, 44).</a:t>
            </a:r>
          </a:p>
          <a:p>
            <a:pPr marL="285750" indent="-285750">
              <a:buFont typeface="Wingdings" panose="05000000000000000000" pitchFamily="2" charset="2"/>
              <a:buChar char="Ø"/>
            </a:pPr>
            <a:r>
              <a:rPr lang="en-US" sz="2000" b="1" dirty="0" smtClean="0"/>
              <a:t>With Him they also crucified </a:t>
            </a:r>
            <a:r>
              <a:rPr lang="en-US" sz="2000" b="1" u="sng" dirty="0" smtClean="0"/>
              <a:t>two robbers</a:t>
            </a:r>
            <a:r>
              <a:rPr lang="en-US" sz="2000" b="1" dirty="0" smtClean="0"/>
              <a:t>, one on His right and the other on His left . . . Even those who were crucified with Him reviled Him. (Mk 15:27, 32).</a:t>
            </a:r>
          </a:p>
          <a:p>
            <a:pPr marL="285750" indent="-285750">
              <a:buFont typeface="Wingdings" panose="05000000000000000000" pitchFamily="2" charset="2"/>
              <a:buChar char="Ø"/>
            </a:pPr>
            <a:r>
              <a:rPr lang="en-US" sz="2000" b="1" dirty="0" smtClean="0"/>
              <a:t>There were also </a:t>
            </a:r>
            <a:r>
              <a:rPr lang="en-US" sz="2000" b="1" u="sng" dirty="0" smtClean="0"/>
              <a:t>two others, criminals</a:t>
            </a:r>
            <a:r>
              <a:rPr lang="en-US" sz="2000" b="1" dirty="0" smtClean="0"/>
              <a:t>, led with Him to be put to death.  And when they had come to the place called Calvary, there they crucified Him, and the criminals, one on the right hand and the other on the left. (Lk 23:32-33).</a:t>
            </a:r>
          </a:p>
          <a:p>
            <a:pPr marL="285750" indent="-285750">
              <a:buFont typeface="Wingdings" panose="05000000000000000000" pitchFamily="2" charset="2"/>
              <a:buChar char="Ø"/>
            </a:pPr>
            <a:r>
              <a:rPr lang="en-US" sz="2000" b="1" dirty="0" smtClean="0"/>
              <a:t>And He, bearing His cross, went out to a place called the Place of a Skull, which is called in Hebrew, Golgotha,  where they crucified Him, and </a:t>
            </a:r>
            <a:r>
              <a:rPr lang="en-US" sz="2000" b="1" u="sng" dirty="0" smtClean="0"/>
              <a:t>two others</a:t>
            </a:r>
            <a:r>
              <a:rPr lang="en-US" sz="2000" b="1" dirty="0" smtClean="0"/>
              <a:t> with Him, one on either side, and Jesus in the center. (Jn 19:17-18)</a:t>
            </a:r>
          </a:p>
        </p:txBody>
      </p:sp>
    </p:spTree>
    <p:extLst>
      <p:ext uri="{BB962C8B-B14F-4D97-AF65-F5344CB8AC3E}">
        <p14:creationId xmlns:p14="http://schemas.microsoft.com/office/powerpoint/2010/main" val="3273970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 y="28683"/>
            <a:ext cx="3396344" cy="6817251"/>
          </a:xfrm>
          <a:prstGeom prst="rect">
            <a:avLst/>
          </a:prstGeom>
          <a:noFill/>
        </p:spPr>
        <p:txBody>
          <a:bodyPr wrap="square" rtlCol="0">
            <a:spAutoFit/>
          </a:bodyPr>
          <a:lstStyle/>
          <a:p>
            <a:r>
              <a:rPr lang="en-US" sz="2300" b="1" dirty="0" smtClean="0">
                <a:solidFill>
                  <a:schemeClr val="bg1"/>
                </a:solidFill>
                <a:latin typeface="Times New Roman" panose="02020603050405020304" pitchFamily="18" charset="0"/>
                <a:cs typeface="Times New Roman" panose="02020603050405020304" pitchFamily="18" charset="0"/>
              </a:rPr>
              <a:t>But the other, answering, rebuked him, saying, do you not even fear God, seeing you are under the same condemnation?  And we indeed justly, for we receive the due reward of our deeds; but this Man has done nothing wrong. Then he said to Jesus, Lord, remember me when You come into Your kingdom. And Jesus said to him, assuredly, </a:t>
            </a:r>
            <a:r>
              <a:rPr lang="en-US" sz="2300" b="1" dirty="0" smtClean="0">
                <a:ln>
                  <a:solidFill>
                    <a:srgbClr val="C00000"/>
                  </a:solidFill>
                </a:ln>
                <a:solidFill>
                  <a:srgbClr val="FFFF00"/>
                </a:solidFill>
                <a:latin typeface="Times New Roman" panose="02020603050405020304" pitchFamily="18" charset="0"/>
                <a:cs typeface="Times New Roman" panose="02020603050405020304" pitchFamily="18" charset="0"/>
              </a:rPr>
              <a:t>I say to you, today you will be with Me in Paradise</a:t>
            </a:r>
            <a:r>
              <a:rPr lang="en-US" sz="2300" b="1" dirty="0" smtClean="0">
                <a:solidFill>
                  <a:schemeClr val="bg1"/>
                </a:solidFill>
                <a:latin typeface="Times New Roman" panose="02020603050405020304" pitchFamily="18" charset="0"/>
                <a:cs typeface="Times New Roman" panose="02020603050405020304" pitchFamily="18" charset="0"/>
              </a:rPr>
              <a:t>.</a:t>
            </a:r>
          </a:p>
          <a:p>
            <a:endParaRPr lang="en-US" sz="2300" b="1" dirty="0" smtClean="0">
              <a:solidFill>
                <a:schemeClr val="bg1"/>
              </a:solidFill>
              <a:latin typeface="Times New Roman" panose="02020603050405020304" pitchFamily="18" charset="0"/>
              <a:cs typeface="Times New Roman" panose="02020603050405020304" pitchFamily="18" charset="0"/>
            </a:endParaRPr>
          </a:p>
          <a:p>
            <a:r>
              <a:rPr lang="en-US" sz="2300" b="1" dirty="0" smtClean="0">
                <a:solidFill>
                  <a:schemeClr val="bg1"/>
                </a:solidFill>
                <a:latin typeface="Times New Roman" panose="02020603050405020304" pitchFamily="18" charset="0"/>
                <a:cs typeface="Times New Roman" panose="02020603050405020304" pitchFamily="18" charset="0"/>
              </a:rPr>
              <a:t>(Luke 23:40-43)</a:t>
            </a:r>
          </a:p>
        </p:txBody>
      </p:sp>
      <p:cxnSp>
        <p:nvCxnSpPr>
          <p:cNvPr id="6" name="Straight Connector 5"/>
          <p:cNvCxnSpPr/>
          <p:nvPr/>
        </p:nvCxnSpPr>
        <p:spPr>
          <a:xfrm>
            <a:off x="89210" y="5675971"/>
            <a:ext cx="6913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4753" y="5675971"/>
            <a:ext cx="44419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18010" y="5675971"/>
            <a:ext cx="86873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9210" y="6063343"/>
            <a:ext cx="422419" cy="451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4753" y="6056971"/>
            <a:ext cx="1023257" cy="63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841750" y="3429000"/>
            <a:ext cx="5080000" cy="2120900"/>
            <a:chOff x="3841750" y="3429000"/>
            <a:chExt cx="5080000" cy="212090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750" y="3429000"/>
              <a:ext cx="5080000" cy="2120900"/>
            </a:xfrm>
            <a:prstGeom prst="rect">
              <a:avLst/>
            </a:prstGeom>
            <a:ln>
              <a:noFill/>
            </a:ln>
            <a:effectLst>
              <a:softEdge rad="112500"/>
            </a:effectLst>
          </p:spPr>
        </p:pic>
        <p:sp>
          <p:nvSpPr>
            <p:cNvPr id="23" name="Rectangle 22"/>
            <p:cNvSpPr/>
            <p:nvPr/>
          </p:nvSpPr>
          <p:spPr>
            <a:xfrm rot="20945907">
              <a:off x="5347892" y="3591047"/>
              <a:ext cx="1713931" cy="923330"/>
            </a:xfrm>
            <a:prstGeom prst="rect">
              <a:avLst/>
            </a:prstGeom>
            <a:noFill/>
          </p:spPr>
          <p:txBody>
            <a:bodyPr wrap="none" lIns="91440" tIns="45720" rIns="91440" bIns="45720">
              <a:spAutoFit/>
            </a:bodyPr>
            <a:lstStyle/>
            <a:p>
              <a:pPr algn="ctr"/>
              <a:r>
                <a:rPr lang="en-US" sz="5400" b="1" cap="none" spc="50" dirty="0" smtClean="0">
                  <a:ln w="0">
                    <a:solidFill>
                      <a:schemeClr val="bg1"/>
                    </a:solidFill>
                  </a:ln>
                  <a:solidFill>
                    <a:schemeClr val="tx1">
                      <a:lumMod val="95000"/>
                      <a:lumOff val="5000"/>
                    </a:schemeClr>
                  </a:solidFill>
                  <a:effectLst>
                    <a:glow rad="101600">
                      <a:srgbClr val="FFC000">
                        <a:alpha val="60000"/>
                      </a:srgbClr>
                    </a:glow>
                    <a:innerShdw blurRad="63500" dist="50800" dir="13500000">
                      <a:srgbClr val="000000">
                        <a:alpha val="50000"/>
                      </a:srgbClr>
                    </a:innerShdw>
                  </a:effectLst>
                  <a:latin typeface="Monotype Corsiva" panose="03010101010201010101" pitchFamily="66" charset="0"/>
                </a:rPr>
                <a:t>Today</a:t>
              </a:r>
              <a:endParaRPr lang="en-US" sz="5400" b="1" cap="none" spc="50" dirty="0">
                <a:ln w="0">
                  <a:solidFill>
                    <a:schemeClr val="bg1"/>
                  </a:solidFill>
                </a:ln>
                <a:solidFill>
                  <a:schemeClr val="tx1">
                    <a:lumMod val="95000"/>
                    <a:lumOff val="5000"/>
                  </a:schemeClr>
                </a:solidFill>
                <a:effectLst>
                  <a:glow rad="101600">
                    <a:srgbClr val="FFC000">
                      <a:alpha val="60000"/>
                    </a:srgbClr>
                  </a:glow>
                  <a:innerShdw blurRad="63500" dist="50800" dir="13500000">
                    <a:srgbClr val="000000">
                      <a:alpha val="50000"/>
                    </a:srgbClr>
                  </a:innerShdw>
                </a:effectLst>
                <a:latin typeface="Monotype Corsiva" panose="03010101010201010101" pitchFamily="66" charset="0"/>
              </a:endParaRPr>
            </a:p>
          </p:txBody>
        </p:sp>
      </p:gr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757" t="15257" r="4790" b="1991"/>
          <a:stretch/>
        </p:blipFill>
        <p:spPr>
          <a:xfrm>
            <a:off x="4572000" y="2927296"/>
            <a:ext cx="3788229" cy="3285699"/>
          </a:xfrm>
          <a:prstGeom prst="rect">
            <a:avLst/>
          </a:prstGeom>
          <a:ln>
            <a:noFill/>
          </a:ln>
          <a:effectLst>
            <a:softEdge rad="112500"/>
          </a:effectLst>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18254" t="23387" r="27172" b="8601"/>
          <a:stretch/>
        </p:blipFill>
        <p:spPr>
          <a:xfrm>
            <a:off x="4572001" y="2927296"/>
            <a:ext cx="3773818" cy="3412672"/>
          </a:xfrm>
          <a:prstGeom prst="rect">
            <a:avLst/>
          </a:prstGeom>
          <a:ln>
            <a:noFill/>
          </a:ln>
          <a:effectLst>
            <a:softEdge rad="112500"/>
          </a:effec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287" y="2960293"/>
            <a:ext cx="4287653" cy="3252702"/>
          </a:xfrm>
          <a:prstGeom prst="rect">
            <a:avLst/>
          </a:prstGeom>
          <a:ln>
            <a:noFill/>
          </a:ln>
          <a:effectLst>
            <a:softEdge rad="112500"/>
          </a:effectLst>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7591" y="5027085"/>
            <a:ext cx="1634217" cy="1209617"/>
          </a:xfrm>
          <a:prstGeom prst="ellipse">
            <a:avLst/>
          </a:prstGeom>
          <a:ln>
            <a:noFill/>
          </a:ln>
          <a:effectLst>
            <a:softEdge rad="112500"/>
          </a:effec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4783" y="2504679"/>
            <a:ext cx="4115157" cy="4163929"/>
          </a:xfrm>
          <a:prstGeom prst="rect">
            <a:avLst/>
          </a:prstGeom>
          <a:ln>
            <a:noFill/>
          </a:ln>
          <a:effectLst>
            <a:softEdge rad="112500"/>
          </a:effectLst>
        </p:spPr>
      </p:pic>
      <p:pic>
        <p:nvPicPr>
          <p:cNvPr id="3" name="Picture 2"/>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4981247" y="2056035"/>
            <a:ext cx="1150792" cy="1064482"/>
          </a:xfrm>
          <a:prstGeom prst="rect">
            <a:avLst/>
          </a:prstGeom>
        </p:spPr>
      </p:pic>
      <p:sp>
        <p:nvSpPr>
          <p:cNvPr id="4" name="Rectangle 3"/>
          <p:cNvSpPr/>
          <p:nvPr/>
        </p:nvSpPr>
        <p:spPr>
          <a:xfrm rot="20364912">
            <a:off x="154878" y="1768710"/>
            <a:ext cx="6254341" cy="646331"/>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en-US" sz="3600" b="1" cap="none" spc="0" dirty="0" smtClean="0">
                <a:ln/>
                <a:solidFill>
                  <a:srgbClr val="FF0000"/>
                </a:solidFill>
                <a:effectLst>
                  <a:outerShdw blurRad="38100" dist="19050" dir="2700000" algn="tl" rotWithShape="0">
                    <a:schemeClr val="dk1">
                      <a:lumMod val="50000"/>
                      <a:alpha val="40000"/>
                    </a:schemeClr>
                  </a:outerShdw>
                </a:effectLst>
                <a:latin typeface="Cooper Black" panose="0208090404030B020404" pitchFamily="18" charset="0"/>
              </a:rPr>
              <a:t>But, what about baptism?</a:t>
            </a:r>
            <a:endParaRPr lang="en-US" sz="3600" b="1" cap="none" spc="0" dirty="0">
              <a:ln/>
              <a:solidFill>
                <a:srgbClr val="FF0000"/>
              </a:solidFill>
              <a:effectLst>
                <a:outerShdw blurRad="38100" dist="19050" dir="2700000" algn="tl" rotWithShape="0">
                  <a:schemeClr val="dk1">
                    <a:lumMod val="50000"/>
                    <a:alpha val="40000"/>
                  </a:schemeClr>
                </a:outerShdw>
              </a:effectLst>
              <a:latin typeface="Cooper Black" panose="0208090404030B020404" pitchFamily="18"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9278" y="2625991"/>
            <a:ext cx="5511158" cy="3978389"/>
          </a:xfrm>
          <a:prstGeom prst="rect">
            <a:avLst/>
          </a:prstGeom>
        </p:spPr>
      </p:pic>
      <p:sp>
        <p:nvSpPr>
          <p:cNvPr id="7" name="TextBox 6"/>
          <p:cNvSpPr txBox="1"/>
          <p:nvPr/>
        </p:nvSpPr>
        <p:spPr>
          <a:xfrm>
            <a:off x="6426252" y="1926771"/>
            <a:ext cx="2669422" cy="2308324"/>
          </a:xfrm>
          <a:prstGeom prst="rect">
            <a:avLst/>
          </a:prstGeom>
          <a:solidFill>
            <a:srgbClr val="F5E4D0"/>
          </a:solidFill>
          <a:effectLst>
            <a:softEdge rad="63500"/>
          </a:effectLst>
        </p:spPr>
        <p:txBody>
          <a:bodyPr wrap="square" rtlCol="0">
            <a:spAutoFit/>
          </a:bodyPr>
          <a:lstStyle/>
          <a:p>
            <a:pPr marL="285750" indent="-285750">
              <a:buFont typeface="Wingdings" panose="05000000000000000000" pitchFamily="2" charset="2"/>
              <a:buChar char="Ø"/>
            </a:pPr>
            <a:endParaRPr lang="en-US" b="1" dirty="0" smtClean="0">
              <a:effectLst>
                <a:outerShdw blurRad="38100" dist="38100" dir="2700000" algn="tl">
                  <a:srgbClr val="000000">
                    <a:alpha val="43137"/>
                  </a:srgbClr>
                </a:outerShdw>
              </a:effectLst>
            </a:endParaRPr>
          </a:p>
          <a:p>
            <a:pPr marL="285750" indent="-285750">
              <a:buFont typeface="Wingdings" panose="05000000000000000000" pitchFamily="2" charset="2"/>
              <a:buChar char="Ø"/>
            </a:pPr>
            <a:endParaRPr lang="en-US" b="1" dirty="0">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Matthew 3:4-6</a:t>
            </a: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John 4:1-3</a:t>
            </a: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Galatians 4:4</a:t>
            </a: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Hebrew 9:16-17</a:t>
            </a: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Luke 7:44-48</a:t>
            </a:r>
          </a:p>
          <a:p>
            <a:pPr marL="285750" indent="-285750">
              <a:buFont typeface="Wingdings" panose="05000000000000000000" pitchFamily="2" charset="2"/>
              <a:buChar char="Ø"/>
            </a:pPr>
            <a:r>
              <a:rPr lang="en-US" b="1" dirty="0" smtClean="0">
                <a:ln>
                  <a:solidFill>
                    <a:schemeClr val="accent2">
                      <a:lumMod val="50000"/>
                    </a:schemeClr>
                  </a:solidFill>
                </a:ln>
                <a:effectLst>
                  <a:outerShdw blurRad="38100" dist="38100" dir="2700000" algn="tl">
                    <a:srgbClr val="000000">
                      <a:alpha val="43137"/>
                    </a:srgbClr>
                  </a:outerShdw>
                </a:effectLst>
              </a:rPr>
              <a:t>TODAY</a:t>
            </a:r>
            <a:r>
              <a:rPr lang="en-US" b="1" dirty="0" smtClean="0">
                <a:effectLst>
                  <a:outerShdw blurRad="38100" dist="38100" dir="2700000" algn="tl">
                    <a:srgbClr val="000000">
                      <a:alpha val="43137"/>
                    </a:srgbClr>
                  </a:outerShdw>
                </a:effectLst>
              </a:rPr>
              <a:t>: Acts 22:16</a:t>
            </a:r>
            <a:endParaRPr lang="en-US" b="1"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10">
            <a:duotone>
              <a:prstClr val="black"/>
              <a:srgbClr val="D9C3A5">
                <a:tint val="50000"/>
                <a:satMod val="180000"/>
              </a:srgbClr>
            </a:duotone>
            <a:extLst>
              <a:ext uri="{28A0092B-C50C-407E-A947-70E740481C1C}">
                <a14:useLocalDpi xmlns:a14="http://schemas.microsoft.com/office/drawing/2010/main" val="0"/>
              </a:ext>
            </a:extLst>
          </a:blip>
          <a:srcRect b="26037"/>
          <a:stretch/>
        </p:blipFill>
        <p:spPr>
          <a:xfrm>
            <a:off x="6381750" y="28683"/>
            <a:ext cx="2762250" cy="2254405"/>
          </a:xfrm>
          <a:prstGeom prst="rect">
            <a:avLst/>
          </a:prstGeom>
          <a:ln>
            <a:noFill/>
          </a:ln>
          <a:effectLst>
            <a:softEdge rad="112500"/>
          </a:effectLst>
        </p:spPr>
      </p:pic>
    </p:spTree>
    <p:extLst>
      <p:ext uri="{BB962C8B-B14F-4D97-AF65-F5344CB8AC3E}">
        <p14:creationId xmlns:p14="http://schemas.microsoft.com/office/powerpoint/2010/main" val="3964957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par>
                                <p:cTn id="16" presetID="14" presetClass="exit" presetSubtype="10" fill="hold" nodeType="withEffect">
                                  <p:stCondLst>
                                    <p:cond delay="0"/>
                                  </p:stCondLst>
                                  <p:childTnLst>
                                    <p:animEffect transition="out" filter="randombar(horizontal)">
                                      <p:cBhvr>
                                        <p:cTn id="17" dur="2000"/>
                                        <p:tgtEl>
                                          <p:spTgt spid="24"/>
                                        </p:tgtEl>
                                      </p:cBhvr>
                                    </p:animEffect>
                                    <p:set>
                                      <p:cBhvr>
                                        <p:cTn id="18" dur="1" fill="hold">
                                          <p:stCondLst>
                                            <p:cond delay="1999"/>
                                          </p:stCondLst>
                                        </p:cTn>
                                        <p:tgtEl>
                                          <p:spTgt spid="24"/>
                                        </p:tgtEl>
                                        <p:attrNameLst>
                                          <p:attrName>style.visibility</p:attrName>
                                        </p:attrNameLst>
                                      </p:cBhvr>
                                      <p:to>
                                        <p:strVal val="hidden"/>
                                      </p:to>
                                    </p:se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2000"/>
                                        <p:tgtEl>
                                          <p:spTgt spid="25"/>
                                        </p:tgtEl>
                                      </p:cBhvr>
                                    </p:animEffect>
                                    <p:set>
                                      <p:cBhvr>
                                        <p:cTn id="26" dur="1" fill="hold">
                                          <p:stCondLst>
                                            <p:cond delay="1999"/>
                                          </p:stCondLst>
                                        </p:cTn>
                                        <p:tgtEl>
                                          <p:spTgt spid="25"/>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cTn>
                              </p:par>
                              <p:par>
                                <p:cTn id="30" presetID="14" presetClass="entr" presetSubtype="1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20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2000"/>
                                        <p:tgtEl>
                                          <p:spTgt spid="17"/>
                                        </p:tgtEl>
                                      </p:cBhvr>
                                    </p:animEffect>
                                  </p:childTnLst>
                                </p:cTn>
                              </p:par>
                              <p:par>
                                <p:cTn id="41" presetID="14" presetClass="exit" presetSubtype="10" fill="hold" nodeType="withEffect">
                                  <p:stCondLst>
                                    <p:cond delay="0"/>
                                  </p:stCondLst>
                                  <p:childTnLst>
                                    <p:animEffect transition="out" filter="randombar(horizontal)">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par>
                                <p:cTn id="44" presetID="14" presetClass="entr" presetSubtype="1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2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nodeType="clickEffect">
                                  <p:stCondLst>
                                    <p:cond delay="0"/>
                                  </p:stCondLst>
                                  <p:childTnLst>
                                    <p:animEffect transition="out" filter="randombar(horizontal)">
                                      <p:cBhvr>
                                        <p:cTn id="55" dur="2000"/>
                                        <p:tgtEl>
                                          <p:spTgt spid="27"/>
                                        </p:tgtEl>
                                      </p:cBhvr>
                                    </p:animEffect>
                                    <p:set>
                                      <p:cBhvr>
                                        <p:cTn id="56" dur="1" fill="hold">
                                          <p:stCondLst>
                                            <p:cond delay="1999"/>
                                          </p:stCondLst>
                                        </p:cTn>
                                        <p:tgtEl>
                                          <p:spTgt spid="27"/>
                                        </p:tgtEl>
                                        <p:attrNameLst>
                                          <p:attrName>style.visibility</p:attrName>
                                        </p:attrNameLst>
                                      </p:cBhvr>
                                      <p:to>
                                        <p:strVal val="hidden"/>
                                      </p:to>
                                    </p:set>
                                  </p:childTnLst>
                                </p:cTn>
                              </p:par>
                              <p:par>
                                <p:cTn id="57" presetID="14" presetClass="exit" presetSubtype="10" fill="hold" nodeType="withEffect">
                                  <p:stCondLst>
                                    <p:cond delay="0"/>
                                  </p:stCondLst>
                                  <p:childTnLst>
                                    <p:animEffect transition="out" filter="randombar(horizontal)">
                                      <p:cBhvr>
                                        <p:cTn id="58" dur="2000"/>
                                        <p:tgtEl>
                                          <p:spTgt spid="28"/>
                                        </p:tgtEl>
                                      </p:cBhvr>
                                    </p:animEffect>
                                    <p:set>
                                      <p:cBhvr>
                                        <p:cTn id="59" dur="1" fill="hold">
                                          <p:stCondLst>
                                            <p:cond delay="1999"/>
                                          </p:stCondLst>
                                        </p:cTn>
                                        <p:tgtEl>
                                          <p:spTgt spid="28"/>
                                        </p:tgtEl>
                                        <p:attrNameLst>
                                          <p:attrName>style.visibility</p:attrName>
                                        </p:attrNameLst>
                                      </p:cBhvr>
                                      <p:to>
                                        <p:strVal val="hidden"/>
                                      </p:to>
                                    </p:set>
                                  </p:childTnLst>
                                </p:cTn>
                              </p:par>
                              <p:par>
                                <p:cTn id="60" presetID="14" presetClass="entr" presetSubtype="1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10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nodeType="clickEffect">
                                  <p:stCondLst>
                                    <p:cond delay="0"/>
                                  </p:stCondLst>
                                  <p:childTnLst>
                                    <p:animEffect transition="out" filter="randombar(horizontal)">
                                      <p:cBhvr>
                                        <p:cTn id="71" dur="2000"/>
                                        <p:tgtEl>
                                          <p:spTgt spid="35"/>
                                        </p:tgtEl>
                                      </p:cBhvr>
                                    </p:animEffect>
                                    <p:set>
                                      <p:cBhvr>
                                        <p:cTn id="72" dur="1" fill="hold">
                                          <p:stCondLst>
                                            <p:cond delay="1999"/>
                                          </p:stCondLst>
                                        </p:cTn>
                                        <p:tgtEl>
                                          <p:spTgt spid="35"/>
                                        </p:tgtEl>
                                        <p:attrNameLst>
                                          <p:attrName>style.visibility</p:attrName>
                                        </p:attrNameLst>
                                      </p:cBhvr>
                                      <p:to>
                                        <p:strVal val="hidden"/>
                                      </p:to>
                                    </p:set>
                                  </p:childTnLst>
                                </p:cTn>
                              </p:par>
                              <p:par>
                                <p:cTn id="73" presetID="14" presetClass="exit" presetSubtype="10" fill="hold" nodeType="withEffect">
                                  <p:stCondLst>
                                    <p:cond delay="0"/>
                                  </p:stCondLst>
                                  <p:childTnLst>
                                    <p:animEffect transition="out" filter="randombar(horizontal)">
                                      <p:cBhvr>
                                        <p:cTn id="74" dur="2000"/>
                                        <p:tgtEl>
                                          <p:spTgt spid="3"/>
                                        </p:tgtEl>
                                      </p:cBhvr>
                                    </p:animEffect>
                                    <p:set>
                                      <p:cBhvr>
                                        <p:cTn id="75" dur="1" fill="hold">
                                          <p:stCondLst>
                                            <p:cond delay="1999"/>
                                          </p:stCondLst>
                                        </p:cTn>
                                        <p:tgtEl>
                                          <p:spTgt spid="3"/>
                                        </p:tgtEl>
                                        <p:attrNameLst>
                                          <p:attrName>style.visibility</p:attrName>
                                        </p:attrNameLst>
                                      </p:cBhvr>
                                      <p:to>
                                        <p:strVal val="hidden"/>
                                      </p:to>
                                    </p:set>
                                  </p:childTnLst>
                                </p:cTn>
                              </p:par>
                              <p:par>
                                <p:cTn id="76" presetID="22" presetClass="entr" presetSubtype="8"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left)">
                                      <p:cBhvr>
                                        <p:cTn id="78" dur="20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randombar(horizontal)">
                                      <p:cBhvr>
                                        <p:cTn id="83" dur="20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7">
                                            <p:bg/>
                                          </p:spTgt>
                                        </p:tgtEl>
                                        <p:attrNameLst>
                                          <p:attrName>style.visibility</p:attrName>
                                        </p:attrNameLst>
                                      </p:cBhvr>
                                      <p:to>
                                        <p:strVal val="visible"/>
                                      </p:to>
                                    </p:set>
                                    <p:animEffect transition="in" filter="wipe(up)">
                                      <p:cBhvr>
                                        <p:cTn id="88" dur="2000"/>
                                        <p:tgtEl>
                                          <p:spTgt spid="7">
                                            <p:bg/>
                                          </p:spTgt>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7">
                                            <p:txEl>
                                              <p:pRg st="2" end="2"/>
                                            </p:txEl>
                                          </p:spTgt>
                                        </p:tgtEl>
                                        <p:attrNameLst>
                                          <p:attrName>style.visibility</p:attrName>
                                        </p:attrNameLst>
                                      </p:cBhvr>
                                      <p:to>
                                        <p:strVal val="visible"/>
                                      </p:to>
                                    </p:set>
                                    <p:animEffect transition="in" filter="wipe(up)">
                                      <p:cBhvr>
                                        <p:cTn id="91" dur="2000"/>
                                        <p:tgtEl>
                                          <p:spTgt spid="7">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7">
                                            <p:txEl>
                                              <p:pRg st="3" end="3"/>
                                            </p:txEl>
                                          </p:spTgt>
                                        </p:tgtEl>
                                        <p:attrNameLst>
                                          <p:attrName>style.visibility</p:attrName>
                                        </p:attrNameLst>
                                      </p:cBhvr>
                                      <p:to>
                                        <p:strVal val="visible"/>
                                      </p:to>
                                    </p:set>
                                    <p:animEffect transition="in" filter="wipe(up)">
                                      <p:cBhvr>
                                        <p:cTn id="96" dur="2000"/>
                                        <p:tgtEl>
                                          <p:spTgt spid="7">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7">
                                            <p:txEl>
                                              <p:pRg st="4" end="4"/>
                                            </p:txEl>
                                          </p:spTgt>
                                        </p:tgtEl>
                                        <p:attrNameLst>
                                          <p:attrName>style.visibility</p:attrName>
                                        </p:attrNameLst>
                                      </p:cBhvr>
                                      <p:to>
                                        <p:strVal val="visible"/>
                                      </p:to>
                                    </p:set>
                                    <p:animEffect transition="in" filter="wipe(up)">
                                      <p:cBhvr>
                                        <p:cTn id="101" dur="2000"/>
                                        <p:tgtEl>
                                          <p:spTgt spid="7">
                                            <p:txEl>
                                              <p:pRg st="4" end="4"/>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7">
                                            <p:txEl>
                                              <p:pRg st="5" end="5"/>
                                            </p:txEl>
                                          </p:spTgt>
                                        </p:tgtEl>
                                        <p:attrNameLst>
                                          <p:attrName>style.visibility</p:attrName>
                                        </p:attrNameLst>
                                      </p:cBhvr>
                                      <p:to>
                                        <p:strVal val="visible"/>
                                      </p:to>
                                    </p:set>
                                    <p:animEffect transition="in" filter="wipe(up)">
                                      <p:cBhvr>
                                        <p:cTn id="106" dur="2000"/>
                                        <p:tgtEl>
                                          <p:spTgt spid="7">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7">
                                            <p:txEl>
                                              <p:pRg st="6" end="6"/>
                                            </p:txEl>
                                          </p:spTgt>
                                        </p:tgtEl>
                                        <p:attrNameLst>
                                          <p:attrName>style.visibility</p:attrName>
                                        </p:attrNameLst>
                                      </p:cBhvr>
                                      <p:to>
                                        <p:strVal val="visible"/>
                                      </p:to>
                                    </p:set>
                                    <p:animEffect transition="in" filter="wipe(up)">
                                      <p:cBhvr>
                                        <p:cTn id="111" dur="2000"/>
                                        <p:tgtEl>
                                          <p:spTgt spid="7">
                                            <p:txEl>
                                              <p:pRg st="6" end="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7">
                                            <p:txEl>
                                              <p:pRg st="7" end="7"/>
                                            </p:txEl>
                                          </p:spTgt>
                                        </p:tgtEl>
                                        <p:attrNameLst>
                                          <p:attrName>style.visibility</p:attrName>
                                        </p:attrNameLst>
                                      </p:cBhvr>
                                      <p:to>
                                        <p:strVal val="visible"/>
                                      </p:to>
                                    </p:set>
                                    <p:animEffect transition="in" filter="wipe(up)">
                                      <p:cBhvr>
                                        <p:cTn id="116"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b="26037"/>
          <a:stretch/>
        </p:blipFill>
        <p:spPr>
          <a:xfrm>
            <a:off x="6381750" y="28683"/>
            <a:ext cx="2762250" cy="2254405"/>
          </a:xfrm>
          <a:prstGeom prst="rect">
            <a:avLst/>
          </a:prstGeom>
          <a:ln>
            <a:noFill/>
          </a:ln>
          <a:effectLst>
            <a:softEdge rad="112500"/>
          </a:effectLst>
        </p:spPr>
      </p:pic>
      <p:sp>
        <p:nvSpPr>
          <p:cNvPr id="9" name="TextBox 8"/>
          <p:cNvSpPr txBox="1"/>
          <p:nvPr/>
        </p:nvSpPr>
        <p:spPr>
          <a:xfrm>
            <a:off x="-1" y="28683"/>
            <a:ext cx="3396344" cy="6817251"/>
          </a:xfrm>
          <a:prstGeom prst="rect">
            <a:avLst/>
          </a:prstGeom>
          <a:noFill/>
        </p:spPr>
        <p:txBody>
          <a:bodyPr wrap="square" rtlCol="0">
            <a:spAutoFit/>
          </a:bodyPr>
          <a:lstStyle/>
          <a:p>
            <a:r>
              <a:rPr lang="en-US" sz="2300" b="1" dirty="0" smtClean="0">
                <a:solidFill>
                  <a:schemeClr val="bg1"/>
                </a:solidFill>
                <a:latin typeface="Times New Roman" panose="02020603050405020304" pitchFamily="18" charset="0"/>
                <a:cs typeface="Times New Roman" panose="02020603050405020304" pitchFamily="18" charset="0"/>
              </a:rPr>
              <a:t>But the other, answering, rebuked him, saying, do you not even fear God, seeing you are under the same condemnation?  And we indeed justly, for we receive the due reward of our deeds; but this Man has done nothing wrong. Then he said to Jesus, Lord, remember me when You come into Your kingdom. And Jesus said to him, assuredly, I say to you, today you will be with Me in Paradise.</a:t>
            </a:r>
          </a:p>
          <a:p>
            <a:endParaRPr lang="en-US" sz="2300" b="1" dirty="0" smtClean="0">
              <a:solidFill>
                <a:schemeClr val="bg1"/>
              </a:solidFill>
              <a:latin typeface="Times New Roman" panose="02020603050405020304" pitchFamily="18" charset="0"/>
              <a:cs typeface="Times New Roman" panose="02020603050405020304" pitchFamily="18" charset="0"/>
            </a:endParaRPr>
          </a:p>
          <a:p>
            <a:r>
              <a:rPr lang="en-US" sz="2300" b="1" dirty="0" smtClean="0">
                <a:solidFill>
                  <a:schemeClr val="bg1"/>
                </a:solidFill>
                <a:latin typeface="Times New Roman" panose="02020603050405020304" pitchFamily="18" charset="0"/>
                <a:cs typeface="Times New Roman" panose="02020603050405020304" pitchFamily="18" charset="0"/>
              </a:rPr>
              <a:t>(Luke 23:40-43)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47914"/>
            <a:ext cx="4462659" cy="3005588"/>
          </a:xfrm>
          <a:prstGeom prst="rect">
            <a:avLst/>
          </a:prstGeom>
        </p:spPr>
      </p:pic>
      <p:sp>
        <p:nvSpPr>
          <p:cNvPr id="7" name="Rounded Rectangle 6"/>
          <p:cNvSpPr/>
          <p:nvPr/>
        </p:nvSpPr>
        <p:spPr>
          <a:xfrm>
            <a:off x="1676401" y="783771"/>
            <a:ext cx="1284514" cy="37211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2656" y="2177141"/>
            <a:ext cx="2601685" cy="69668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128" y="3205520"/>
            <a:ext cx="4328103" cy="3315142"/>
          </a:xfrm>
          <a:prstGeom prst="rect">
            <a:avLst/>
          </a:prstGeom>
        </p:spPr>
      </p:pic>
      <p:sp>
        <p:nvSpPr>
          <p:cNvPr id="11" name="Rounded Rectangle 10"/>
          <p:cNvSpPr/>
          <p:nvPr/>
        </p:nvSpPr>
        <p:spPr>
          <a:xfrm>
            <a:off x="32657" y="2873828"/>
            <a:ext cx="2405744" cy="7481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850" y="3205520"/>
            <a:ext cx="4462657" cy="3483835"/>
          </a:xfrm>
          <a:prstGeom prst="rect">
            <a:avLst/>
          </a:prstGeom>
        </p:spPr>
      </p:pic>
      <p:sp>
        <p:nvSpPr>
          <p:cNvPr id="13" name="Rounded Rectangle 12"/>
          <p:cNvSpPr/>
          <p:nvPr/>
        </p:nvSpPr>
        <p:spPr>
          <a:xfrm>
            <a:off x="32657" y="3622001"/>
            <a:ext cx="3254830" cy="10588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2525" y="3205520"/>
            <a:ext cx="4682134" cy="3633531"/>
          </a:xfrm>
          <a:prstGeom prst="rect">
            <a:avLst/>
          </a:prstGeom>
        </p:spPr>
      </p:pic>
      <p:sp>
        <p:nvSpPr>
          <p:cNvPr id="3" name="TextBox 2"/>
          <p:cNvSpPr txBox="1"/>
          <p:nvPr/>
        </p:nvSpPr>
        <p:spPr>
          <a:xfrm>
            <a:off x="4857631" y="4211004"/>
            <a:ext cx="3807398" cy="1661993"/>
          </a:xfrm>
          <a:prstGeom prst="rect">
            <a:avLst/>
          </a:prstGeom>
          <a:solidFill>
            <a:srgbClr val="000000">
              <a:alpha val="74902"/>
            </a:srgbClr>
          </a:solidFill>
        </p:spPr>
        <p:txBody>
          <a:bodyPr wrap="square" rtlCol="0">
            <a:spAutoFit/>
          </a:bodyPr>
          <a:lstStyle/>
          <a:p>
            <a:r>
              <a:rPr lang="en-US" sz="1700" b="1" u="sng" dirty="0">
                <a:solidFill>
                  <a:schemeClr val="bg1"/>
                </a:solidFill>
                <a:effectLst>
                  <a:outerShdw blurRad="38100" dist="38100" dir="2700000" algn="tl">
                    <a:srgbClr val="000000">
                      <a:alpha val="43137"/>
                    </a:srgbClr>
                  </a:outerShdw>
                </a:effectLst>
              </a:rPr>
              <a:t>Voltaire</a:t>
            </a:r>
            <a:r>
              <a:rPr lang="en-US" sz="1700" b="1" dirty="0">
                <a:solidFill>
                  <a:schemeClr val="bg1"/>
                </a:solidFill>
                <a:effectLst>
                  <a:outerShdw blurRad="38100" dist="38100" dir="2700000" algn="tl">
                    <a:srgbClr val="000000">
                      <a:alpha val="43137"/>
                    </a:srgbClr>
                  </a:outerShdw>
                </a:effectLst>
              </a:rPr>
              <a:t>: </a:t>
            </a:r>
            <a:r>
              <a:rPr lang="en-US" sz="1700" b="1" dirty="0" smtClean="0">
                <a:solidFill>
                  <a:schemeClr val="bg1"/>
                </a:solidFill>
                <a:effectLst>
                  <a:outerShdw blurRad="38100" dist="38100" dir="2700000" algn="tl">
                    <a:srgbClr val="000000">
                      <a:alpha val="43137"/>
                    </a:srgbClr>
                  </a:outerShdw>
                </a:effectLst>
              </a:rPr>
              <a:t>“I </a:t>
            </a:r>
            <a:r>
              <a:rPr lang="en-US" sz="1700" b="1" dirty="0">
                <a:solidFill>
                  <a:schemeClr val="bg1"/>
                </a:solidFill>
                <a:effectLst>
                  <a:outerShdw blurRad="38100" dist="38100" dir="2700000" algn="tl">
                    <a:srgbClr val="000000">
                      <a:alpha val="43137"/>
                    </a:srgbClr>
                  </a:outerShdw>
                </a:effectLst>
              </a:rPr>
              <a:t>am abandoned by God and man…I shall go to hell</a:t>
            </a:r>
            <a:r>
              <a:rPr lang="en-US" sz="1700" b="1" dirty="0" smtClean="0">
                <a:solidFill>
                  <a:schemeClr val="bg1"/>
                </a:solidFill>
                <a:effectLst>
                  <a:outerShdw blurRad="38100" dist="38100" dir="2700000" algn="tl">
                    <a:srgbClr val="000000">
                      <a:alpha val="43137"/>
                    </a:srgbClr>
                  </a:outerShdw>
                </a:effectLst>
              </a:rPr>
              <a:t>.”</a:t>
            </a:r>
          </a:p>
          <a:p>
            <a:r>
              <a:rPr lang="en-US" sz="1700" b="1" u="sng" dirty="0" smtClean="0">
                <a:solidFill>
                  <a:schemeClr val="bg1"/>
                </a:solidFill>
                <a:effectLst>
                  <a:outerShdw blurRad="38100" dist="38100" dir="2700000" algn="tl">
                    <a:srgbClr val="000000">
                      <a:alpha val="43137"/>
                    </a:srgbClr>
                  </a:outerShdw>
                </a:effectLst>
              </a:rPr>
              <a:t>Thomas </a:t>
            </a:r>
            <a:r>
              <a:rPr lang="en-US" sz="1700" b="1" u="sng" dirty="0">
                <a:solidFill>
                  <a:schemeClr val="bg1"/>
                </a:solidFill>
                <a:effectLst>
                  <a:outerShdw blurRad="38100" dist="38100" dir="2700000" algn="tl">
                    <a:srgbClr val="000000">
                      <a:alpha val="43137"/>
                    </a:srgbClr>
                  </a:outerShdw>
                </a:effectLst>
              </a:rPr>
              <a:t>Paine</a:t>
            </a:r>
            <a:r>
              <a:rPr lang="en-US" sz="1700" b="1" dirty="0">
                <a:solidFill>
                  <a:schemeClr val="bg1"/>
                </a:solidFill>
                <a:effectLst>
                  <a:outerShdw blurRad="38100" dist="38100" dir="2700000" algn="tl">
                    <a:srgbClr val="000000">
                      <a:alpha val="43137"/>
                    </a:srgbClr>
                  </a:outerShdw>
                </a:effectLst>
              </a:rPr>
              <a:t>: </a:t>
            </a:r>
            <a:r>
              <a:rPr lang="en-US" sz="1700" b="1" dirty="0" smtClean="0">
                <a:solidFill>
                  <a:schemeClr val="bg1"/>
                </a:solidFill>
                <a:effectLst>
                  <a:outerShdw blurRad="38100" dist="38100" dir="2700000" algn="tl">
                    <a:srgbClr val="000000">
                      <a:alpha val="43137"/>
                    </a:srgbClr>
                  </a:outerShdw>
                </a:effectLst>
              </a:rPr>
              <a:t>“I </a:t>
            </a:r>
            <a:r>
              <a:rPr lang="en-US" sz="1700" b="1" dirty="0">
                <a:solidFill>
                  <a:schemeClr val="bg1"/>
                </a:solidFill>
                <a:effectLst>
                  <a:outerShdw blurRad="38100" dist="38100" dir="2700000" algn="tl">
                    <a:srgbClr val="000000">
                      <a:alpha val="43137"/>
                    </a:srgbClr>
                  </a:outerShdw>
                </a:effectLst>
              </a:rPr>
              <a:t>would give worlds, if I had them, that the </a:t>
            </a:r>
            <a:r>
              <a:rPr lang="en-US" sz="1700" b="1" dirty="0" smtClean="0">
                <a:solidFill>
                  <a:schemeClr val="bg1"/>
                </a:solidFill>
                <a:effectLst>
                  <a:outerShdw blurRad="38100" dist="38100" dir="2700000" algn="tl">
                    <a:srgbClr val="000000">
                      <a:alpha val="43137"/>
                    </a:srgbClr>
                  </a:outerShdw>
                </a:effectLst>
              </a:rPr>
              <a:t>‘Age </a:t>
            </a:r>
            <a:r>
              <a:rPr lang="en-US" sz="1700" b="1" dirty="0">
                <a:solidFill>
                  <a:schemeClr val="bg1"/>
                </a:solidFill>
                <a:effectLst>
                  <a:outerShdw blurRad="38100" dist="38100" dir="2700000" algn="tl">
                    <a:srgbClr val="000000">
                      <a:alpha val="43137"/>
                    </a:srgbClr>
                  </a:outerShdw>
                </a:effectLst>
              </a:rPr>
              <a:t>of </a:t>
            </a:r>
            <a:r>
              <a:rPr lang="en-US" sz="1700" b="1" dirty="0" smtClean="0">
                <a:solidFill>
                  <a:schemeClr val="bg1"/>
                </a:solidFill>
                <a:effectLst>
                  <a:outerShdw blurRad="38100" dist="38100" dir="2700000" algn="tl">
                    <a:srgbClr val="000000">
                      <a:alpha val="43137"/>
                    </a:srgbClr>
                  </a:outerShdw>
                </a:effectLst>
              </a:rPr>
              <a:t>Reason’ had </a:t>
            </a:r>
            <a:r>
              <a:rPr lang="en-US" sz="1700" b="1" dirty="0">
                <a:solidFill>
                  <a:schemeClr val="bg1"/>
                </a:solidFill>
                <a:effectLst>
                  <a:outerShdw blurRad="38100" dist="38100" dir="2700000" algn="tl">
                    <a:srgbClr val="000000">
                      <a:alpha val="43137"/>
                    </a:srgbClr>
                  </a:outerShdw>
                </a:effectLst>
              </a:rPr>
              <a:t>never been published.  Oh, God, save me; for I am at the edge of </a:t>
            </a:r>
            <a:r>
              <a:rPr lang="en-US" sz="1700" b="1" dirty="0" smtClean="0">
                <a:solidFill>
                  <a:schemeClr val="bg1"/>
                </a:solidFill>
                <a:effectLst>
                  <a:outerShdw blurRad="38100" dist="38100" dir="2700000" algn="tl">
                    <a:srgbClr val="000000">
                      <a:alpha val="43137"/>
                    </a:srgbClr>
                  </a:outerShdw>
                </a:effectLst>
              </a:rPr>
              <a:t>hell alone…”</a:t>
            </a:r>
            <a:endParaRPr lang="en-US" sz="17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1014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3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14" presetClass="exit" presetSubtype="10" fill="hold" nodeType="withEffect">
                                  <p:stCondLst>
                                    <p:cond delay="0"/>
                                  </p:stCondLst>
                                  <p:childTnLst>
                                    <p:animEffect transition="out" filter="randombar(horizontal)">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par>
                                <p:cTn id="28" presetID="14" presetClass="exit" presetSubtype="10" fill="hold" grpId="1" nodeType="withEffect">
                                  <p:stCondLst>
                                    <p:cond delay="0"/>
                                  </p:stCondLst>
                                  <p:childTnLst>
                                    <p:animEffect transition="out" filter="randombar(horizontal)">
                                      <p:cBhvr>
                                        <p:cTn id="29" dur="2000"/>
                                        <p:tgtEl>
                                          <p:spTgt spid="3"/>
                                        </p:tgtEl>
                                      </p:cBhvr>
                                    </p:animEffect>
                                    <p:set>
                                      <p:cBhvr>
                                        <p:cTn id="30" dur="1" fill="hold">
                                          <p:stCondLst>
                                            <p:cond delay="1999"/>
                                          </p:stCondLst>
                                        </p:cTn>
                                        <p:tgtEl>
                                          <p:spTgt spid="3"/>
                                        </p:tgtEl>
                                        <p:attrNameLst>
                                          <p:attrName>style.visibility</p:attrName>
                                        </p:attrNameLst>
                                      </p:cBhvr>
                                      <p:to>
                                        <p:strVal val="hidden"/>
                                      </p:to>
                                    </p:set>
                                  </p:childTnLst>
                                </p:cTn>
                              </p:par>
                              <p:par>
                                <p:cTn id="31" presetID="14"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grpId="1" nodeType="clickEffect">
                                  <p:stCondLst>
                                    <p:cond delay="0"/>
                                  </p:stCondLst>
                                  <p:childTnLst>
                                    <p:animEffect transition="out" filter="circle(out)">
                                      <p:cBhvr>
                                        <p:cTn id="37" dur="2000"/>
                                        <p:tgtEl>
                                          <p:spTgt spid="10"/>
                                        </p:tgtEl>
                                      </p:cBhvr>
                                    </p:animEffect>
                                    <p:set>
                                      <p:cBhvr>
                                        <p:cTn id="38" dur="1" fill="hold">
                                          <p:stCondLst>
                                            <p:cond delay="1999"/>
                                          </p:stCondLst>
                                        </p:cTn>
                                        <p:tgtEl>
                                          <p:spTgt spid="10"/>
                                        </p:tgtEl>
                                        <p:attrNameLst>
                                          <p:attrName>style.visibility</p:attrName>
                                        </p:attrNameLst>
                                      </p:cBhvr>
                                      <p:to>
                                        <p:strVal val="hidden"/>
                                      </p:to>
                                    </p:set>
                                  </p:childTnLst>
                                </p:cTn>
                              </p:par>
                              <p:par>
                                <p:cTn id="39" presetID="14" presetClass="exit" presetSubtype="10" fill="hold" nodeType="withEffect">
                                  <p:stCondLst>
                                    <p:cond delay="0"/>
                                  </p:stCondLst>
                                  <p:childTnLst>
                                    <p:animEffect transition="out" filter="randombar(horizontal)">
                                      <p:cBhvr>
                                        <p:cTn id="40" dur="2000"/>
                                        <p:tgtEl>
                                          <p:spTgt spid="8"/>
                                        </p:tgtEl>
                                      </p:cBhvr>
                                    </p:animEffect>
                                    <p:set>
                                      <p:cBhvr>
                                        <p:cTn id="41" dur="1" fill="hold">
                                          <p:stCondLst>
                                            <p:cond delay="1999"/>
                                          </p:stCondLst>
                                        </p:cTn>
                                        <p:tgtEl>
                                          <p:spTgt spid="8"/>
                                        </p:tgtEl>
                                        <p:attrNameLst>
                                          <p:attrName>style.visibility</p:attrName>
                                        </p:attrNameLst>
                                      </p:cBhvr>
                                      <p:to>
                                        <p:strVal val="hidden"/>
                                      </p:to>
                                    </p:set>
                                  </p:childTnLst>
                                </p:cTn>
                              </p:par>
                              <p:par>
                                <p:cTn id="42" presetID="6"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par>
                                <p:cTn id="45" presetID="14" presetClass="entr" presetSubtype="1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11"/>
                                        </p:tgtEl>
                                      </p:cBhvr>
                                    </p:animEffect>
                                    <p:set>
                                      <p:cBhvr>
                                        <p:cTn id="52" dur="1" fill="hold">
                                          <p:stCondLst>
                                            <p:cond delay="1999"/>
                                          </p:stCondLst>
                                        </p:cTn>
                                        <p:tgtEl>
                                          <p:spTgt spid="11"/>
                                        </p:tgtEl>
                                        <p:attrNameLst>
                                          <p:attrName>style.visibility</p:attrName>
                                        </p:attrNameLst>
                                      </p:cBhvr>
                                      <p:to>
                                        <p:strVal val="hidden"/>
                                      </p:to>
                                    </p:set>
                                  </p:childTnLst>
                                </p:cTn>
                              </p:par>
                              <p:par>
                                <p:cTn id="53" presetID="14" presetClass="exit" presetSubtype="10" fill="hold" nodeType="withEffect">
                                  <p:stCondLst>
                                    <p:cond delay="0"/>
                                  </p:stCondLst>
                                  <p:childTnLst>
                                    <p:animEffect transition="out" filter="randombar(horizontal)">
                                      <p:cBhvr>
                                        <p:cTn id="54" dur="2000"/>
                                        <p:tgtEl>
                                          <p:spTgt spid="12"/>
                                        </p:tgtEl>
                                      </p:cBhvr>
                                    </p:animEffect>
                                    <p:set>
                                      <p:cBhvr>
                                        <p:cTn id="55" dur="1" fill="hold">
                                          <p:stCondLst>
                                            <p:cond delay="1999"/>
                                          </p:stCondLst>
                                        </p:cTn>
                                        <p:tgtEl>
                                          <p:spTgt spid="12"/>
                                        </p:tgtEl>
                                        <p:attrNameLst>
                                          <p:attrName>style.visibility</p:attrName>
                                        </p:attrNameLst>
                                      </p:cBhvr>
                                      <p:to>
                                        <p:strVal val="hidden"/>
                                      </p:to>
                                    </p:set>
                                  </p:childTnLst>
                                </p:cTn>
                              </p:par>
                              <p:par>
                                <p:cTn id="56" presetID="6"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ircle(in)">
                                      <p:cBhvr>
                                        <p:cTn id="58" dur="20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3" grpId="0"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4759495" cy="6858000"/>
          </a:xfrm>
          <a:prstGeom prst="rect">
            <a:avLst/>
          </a:prstGeom>
        </p:spPr>
      </p:pic>
      <p:sp>
        <p:nvSpPr>
          <p:cNvPr id="3" name="Rectangle 2"/>
          <p:cNvSpPr/>
          <p:nvPr/>
        </p:nvSpPr>
        <p:spPr>
          <a:xfrm>
            <a:off x="4225667" y="10884"/>
            <a:ext cx="4918333" cy="830997"/>
          </a:xfrm>
          <a:prstGeom prst="rect">
            <a:avLst/>
          </a:prstGeom>
          <a:noFill/>
        </p:spPr>
        <p:txBody>
          <a:bodyPr wrap="none" lIns="91440" tIns="45720" rIns="91440" bIns="45720">
            <a:spAutoFit/>
          </a:bodyPr>
          <a:lstStyle/>
          <a:p>
            <a:pPr algn="ctr"/>
            <a:r>
              <a:rPr lang="en-US" sz="4800" b="1" cap="none" spc="0" dirty="0" smtClean="0">
                <a:ln w="22225">
                  <a:solidFill>
                    <a:schemeClr val="accent2"/>
                  </a:solidFill>
                  <a:prstDash val="solid"/>
                </a:ln>
                <a:solidFill>
                  <a:sysClr val="windowText" lastClr="000000"/>
                </a:solidFill>
                <a:effectLst>
                  <a:outerShdw blurRad="38100" dist="38100" dir="2700000" algn="tl">
                    <a:srgbClr val="000000">
                      <a:alpha val="43137"/>
                    </a:srgbClr>
                  </a:outerShdw>
                </a:effectLst>
                <a:latin typeface="Harrington" panose="04040505050A02020702" pitchFamily="82" charset="0"/>
              </a:rPr>
              <a:t>Timeless Lessons</a:t>
            </a:r>
            <a:endParaRPr lang="en-US" sz="4800" b="1" cap="none" spc="0" dirty="0">
              <a:ln w="22225">
                <a:solidFill>
                  <a:schemeClr val="accent2"/>
                </a:solidFill>
                <a:prstDash val="solid"/>
              </a:ln>
              <a:solidFill>
                <a:sysClr val="windowText" lastClr="000000"/>
              </a:solidFill>
              <a:effectLst>
                <a:outerShdw blurRad="38100" dist="38100" dir="2700000" algn="tl">
                  <a:srgbClr val="000000">
                    <a:alpha val="43137"/>
                  </a:srgbClr>
                </a:outerShdw>
              </a:effectLst>
              <a:latin typeface="Harrington" panose="04040505050A02020702" pitchFamily="82" charset="0"/>
            </a:endParaRPr>
          </a:p>
        </p:txBody>
      </p:sp>
      <p:sp>
        <p:nvSpPr>
          <p:cNvPr id="5" name="TextBox 4"/>
          <p:cNvSpPr txBox="1"/>
          <p:nvPr/>
        </p:nvSpPr>
        <p:spPr>
          <a:xfrm>
            <a:off x="4407710" y="1264617"/>
            <a:ext cx="4736290" cy="5170646"/>
          </a:xfrm>
          <a:prstGeom prst="rect">
            <a:avLst/>
          </a:prstGeom>
          <a:noFill/>
        </p:spPr>
        <p:txBody>
          <a:bodyPr wrap="square" rtlCol="0">
            <a:spAutoFit/>
          </a:bodyPr>
          <a:lstStyle/>
          <a:p>
            <a:pPr marL="285750" indent="-285750">
              <a:buSzPct val="200000"/>
              <a:buBlip>
                <a:blip r:embed="rId3"/>
              </a:buBlip>
            </a:pPr>
            <a:r>
              <a:rPr lang="en-US" sz="3000" b="1" dirty="0" smtClean="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Do not adopt the “mob mentality”</a:t>
            </a:r>
          </a:p>
          <a:p>
            <a:pPr marL="285750" indent="-285750">
              <a:buSzPct val="200000"/>
              <a:buBlip>
                <a:blip r:embed="rId3"/>
              </a:buBlip>
            </a:pPr>
            <a:endParaRPr lang="en-US" sz="3000" b="1"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endParaRPr>
          </a:p>
          <a:p>
            <a:pPr marL="285750" indent="-285750">
              <a:buSzPct val="200000"/>
              <a:buBlip>
                <a:blip r:embed="rId3"/>
              </a:buBlip>
            </a:pPr>
            <a:r>
              <a:rPr lang="en-US" sz="3000" b="1" dirty="0" smtClean="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Be conscious of and admit your own sins</a:t>
            </a:r>
          </a:p>
          <a:p>
            <a:pPr marL="285750" indent="-285750">
              <a:buSzPct val="200000"/>
              <a:buBlip>
                <a:blip r:embed="rId3"/>
              </a:buBlip>
            </a:pPr>
            <a:endParaRPr lang="en-US" sz="3000" b="1"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endParaRPr>
          </a:p>
          <a:p>
            <a:pPr marL="285750" indent="-285750">
              <a:buSzPct val="200000"/>
              <a:buBlip>
                <a:blip r:embed="rId3"/>
              </a:buBlip>
            </a:pPr>
            <a:r>
              <a:rPr lang="en-US" sz="3000" b="1" dirty="0" smtClean="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Go to the only source of salvation</a:t>
            </a:r>
          </a:p>
          <a:p>
            <a:pPr marL="285750" indent="-285750">
              <a:buSzPct val="200000"/>
              <a:buBlip>
                <a:blip r:embed="rId3"/>
              </a:buBlip>
            </a:pPr>
            <a:endParaRPr lang="en-US" sz="3000" b="1"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endParaRPr>
          </a:p>
          <a:p>
            <a:pPr marL="285750" indent="-285750">
              <a:buSzPct val="200000"/>
              <a:buBlip>
                <a:blip r:embed="rId3"/>
              </a:buBlip>
            </a:pPr>
            <a:r>
              <a:rPr lang="en-US" sz="3000" b="1"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Salvation at the 11</a:t>
            </a:r>
            <a:r>
              <a:rPr lang="en-US" sz="3000" b="1" baseline="30000"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th</a:t>
            </a:r>
            <a:r>
              <a:rPr lang="en-US" sz="3000" b="1"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 Hour is </a:t>
            </a:r>
            <a:r>
              <a:rPr lang="en-US" sz="3000" b="1" dirty="0" smtClean="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rPr>
              <a:t>Possible</a:t>
            </a:r>
            <a:endParaRPr lang="en-US" sz="3000" b="1" dirty="0">
              <a:ln>
                <a:solidFill>
                  <a:schemeClr val="accent2">
                    <a:lumMod val="50000"/>
                  </a:schemeClr>
                </a:solidFill>
              </a:ln>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314300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8)">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heel(8)">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heel(8)">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heel(8)">
                                      <p:cBhvr>
                                        <p:cTn id="2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4545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TotalTime>
  <Words>490</Words>
  <Application>Microsoft Office PowerPoint</Application>
  <PresentationFormat>On-screen Show (4:3)</PresentationFormat>
  <Paragraphs>34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Times New Roman</vt:lpstr>
      <vt:lpstr>Cooper Black</vt:lpstr>
      <vt:lpstr>Harrington</vt:lpstr>
      <vt:lpstr>Monotype Corsiva</vt:lpstr>
      <vt:lpstr>Calibri</vt:lpstr>
      <vt:lpstr>Wingdings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36</cp:revision>
  <dcterms:created xsi:type="dcterms:W3CDTF">2013-11-18T14:54:27Z</dcterms:created>
  <dcterms:modified xsi:type="dcterms:W3CDTF">2013-11-19T17:09:47Z</dcterms:modified>
</cp:coreProperties>
</file>