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9" r:id="rId2"/>
    <p:sldId id="298" r:id="rId3"/>
    <p:sldId id="299" r:id="rId4"/>
    <p:sldId id="297" r:id="rId5"/>
    <p:sldId id="276" r:id="rId6"/>
    <p:sldId id="295" r:id="rId7"/>
    <p:sldId id="293" r:id="rId8"/>
    <p:sldId id="296" r:id="rId9"/>
    <p:sldId id="277" r:id="rId10"/>
    <p:sldId id="274" r:id="rId11"/>
    <p:sldId id="278" r:id="rId12"/>
    <p:sldId id="279" r:id="rId13"/>
    <p:sldId id="263" r:id="rId14"/>
  </p:sldIdLst>
  <p:sldSz cx="9144000" cy="6858000" type="screen4x3"/>
  <p:notesSz cx="6858000" cy="9144000"/>
  <p:embeddedFontLst>
    <p:embeddedFont>
      <p:font typeface="Comic Sans MS" pitchFamily="66" charset="0"/>
      <p:regular r:id="rId16"/>
      <p:bold r:id="rId17"/>
    </p:embeddedFont>
    <p:embeddedFont>
      <p:font typeface="Harrington" pitchFamily="82" charset="0"/>
      <p:regular r:id="rId18"/>
    </p:embeddedFont>
    <p:embeddedFont>
      <p:font typeface="Georgia" pitchFamily="18" charset="0"/>
      <p:regular r:id="rId19"/>
      <p:bold r:id="rId20"/>
      <p:italic r:id="rId21"/>
      <p:boldItalic r:id="rId22"/>
    </p:embeddedFont>
    <p:embeddedFont>
      <p:font typeface="Calibri" pitchFamily="34" charset="0"/>
      <p:regular r:id="rId23"/>
      <p:bold r:id="rId24"/>
      <p:italic r:id="rId25"/>
      <p:boldItalic r:id="rId26"/>
    </p:embeddedFont>
    <p:embeddedFont>
      <p:font typeface="Arial Black" pitchFamily="34" charset="0"/>
      <p:bold r:id="rId27"/>
    </p:embeddedFont>
    <p:embeddedFont>
      <p:font typeface="Monotype Corsiva" pitchFamily="66" charset="0"/>
      <p:italic r:id="rId28"/>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a:srgbClr val="00296B"/>
    <a:srgbClr val="FF0000"/>
    <a:srgbClr val="3399FF"/>
    <a:srgbClr val="B4B4B4"/>
    <a:srgbClr val="5ABF3D"/>
    <a:srgbClr val="F46725"/>
    <a:srgbClr val="FFE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4C139-3813-4C6A-85AB-80B06DCE7CE4}" type="datetimeFigureOut">
              <a:rPr lang="en-US" smtClean="0"/>
              <a:t>7/29/2012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4A50CD-B8BD-48E7-99DC-7579D59AFB3B}" type="slidenum">
              <a:rPr lang="en-US" smtClean="0"/>
              <a:t>‹#›</a:t>
            </a:fld>
            <a:endParaRPr lang="en-US"/>
          </a:p>
        </p:txBody>
      </p:sp>
    </p:spTree>
    <p:extLst>
      <p:ext uri="{BB962C8B-B14F-4D97-AF65-F5344CB8AC3E}">
        <p14:creationId xmlns:p14="http://schemas.microsoft.com/office/powerpoint/2010/main" val="113732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A50CD-B8BD-48E7-99DC-7579D59AFB3B}" type="slidenum">
              <a:rPr lang="en-US" smtClean="0"/>
              <a:t>1</a:t>
            </a:fld>
            <a:endParaRPr lang="en-US"/>
          </a:p>
        </p:txBody>
      </p:sp>
    </p:spTree>
    <p:extLst>
      <p:ext uri="{BB962C8B-B14F-4D97-AF65-F5344CB8AC3E}">
        <p14:creationId xmlns:p14="http://schemas.microsoft.com/office/powerpoint/2010/main" val="14997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A50CD-B8BD-48E7-99DC-7579D59AFB3B}" type="slidenum">
              <a:rPr lang="en-US" smtClean="0"/>
              <a:t>10</a:t>
            </a:fld>
            <a:endParaRPr lang="en-US"/>
          </a:p>
        </p:txBody>
      </p:sp>
    </p:spTree>
    <p:extLst>
      <p:ext uri="{BB962C8B-B14F-4D97-AF65-F5344CB8AC3E}">
        <p14:creationId xmlns:p14="http://schemas.microsoft.com/office/powerpoint/2010/main" val="3111496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A50CD-B8BD-48E7-99DC-7579D59AFB3B}" type="slidenum">
              <a:rPr lang="en-US" smtClean="0"/>
              <a:t>11</a:t>
            </a:fld>
            <a:endParaRPr lang="en-US"/>
          </a:p>
        </p:txBody>
      </p:sp>
    </p:spTree>
    <p:extLst>
      <p:ext uri="{BB962C8B-B14F-4D97-AF65-F5344CB8AC3E}">
        <p14:creationId xmlns:p14="http://schemas.microsoft.com/office/powerpoint/2010/main" val="3820853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A50CD-B8BD-48E7-99DC-7579D59AFB3B}" type="slidenum">
              <a:rPr lang="en-US" smtClean="0"/>
              <a:t>12</a:t>
            </a:fld>
            <a:endParaRPr lang="en-US"/>
          </a:p>
        </p:txBody>
      </p:sp>
    </p:spTree>
    <p:extLst>
      <p:ext uri="{BB962C8B-B14F-4D97-AF65-F5344CB8AC3E}">
        <p14:creationId xmlns:p14="http://schemas.microsoft.com/office/powerpoint/2010/main" val="726151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A50CD-B8BD-48E7-99DC-7579D59AFB3B}" type="slidenum">
              <a:rPr lang="en-US" smtClean="0"/>
              <a:t>13</a:t>
            </a:fld>
            <a:endParaRPr lang="en-US"/>
          </a:p>
        </p:txBody>
      </p:sp>
    </p:spTree>
    <p:extLst>
      <p:ext uri="{BB962C8B-B14F-4D97-AF65-F5344CB8AC3E}">
        <p14:creationId xmlns:p14="http://schemas.microsoft.com/office/powerpoint/2010/main" val="406018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A50CD-B8BD-48E7-99DC-7579D59AFB3B}" type="slidenum">
              <a:rPr lang="en-US" smtClean="0"/>
              <a:t>2</a:t>
            </a:fld>
            <a:endParaRPr lang="en-US"/>
          </a:p>
        </p:txBody>
      </p:sp>
    </p:spTree>
    <p:extLst>
      <p:ext uri="{BB962C8B-B14F-4D97-AF65-F5344CB8AC3E}">
        <p14:creationId xmlns:p14="http://schemas.microsoft.com/office/powerpoint/2010/main" val="404490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A50CD-B8BD-48E7-99DC-7579D59AFB3B}" type="slidenum">
              <a:rPr lang="en-US" smtClean="0"/>
              <a:t>3</a:t>
            </a:fld>
            <a:endParaRPr lang="en-US"/>
          </a:p>
        </p:txBody>
      </p:sp>
    </p:spTree>
    <p:extLst>
      <p:ext uri="{BB962C8B-B14F-4D97-AF65-F5344CB8AC3E}">
        <p14:creationId xmlns:p14="http://schemas.microsoft.com/office/powerpoint/2010/main" val="182170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A50CD-B8BD-48E7-99DC-7579D59AFB3B}" type="slidenum">
              <a:rPr lang="en-US" smtClean="0"/>
              <a:t>4</a:t>
            </a:fld>
            <a:endParaRPr lang="en-US"/>
          </a:p>
        </p:txBody>
      </p:sp>
    </p:spTree>
    <p:extLst>
      <p:ext uri="{BB962C8B-B14F-4D97-AF65-F5344CB8AC3E}">
        <p14:creationId xmlns:p14="http://schemas.microsoft.com/office/powerpoint/2010/main" val="3892265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A50CD-B8BD-48E7-99DC-7579D59AFB3B}" type="slidenum">
              <a:rPr lang="en-US" smtClean="0"/>
              <a:t>5</a:t>
            </a:fld>
            <a:endParaRPr lang="en-US"/>
          </a:p>
        </p:txBody>
      </p:sp>
    </p:spTree>
    <p:extLst>
      <p:ext uri="{BB962C8B-B14F-4D97-AF65-F5344CB8AC3E}">
        <p14:creationId xmlns:p14="http://schemas.microsoft.com/office/powerpoint/2010/main" val="185679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A50CD-B8BD-48E7-99DC-7579D59AFB3B}" type="slidenum">
              <a:rPr lang="en-US" smtClean="0"/>
              <a:t>6</a:t>
            </a:fld>
            <a:endParaRPr lang="en-US"/>
          </a:p>
        </p:txBody>
      </p:sp>
    </p:spTree>
    <p:extLst>
      <p:ext uri="{BB962C8B-B14F-4D97-AF65-F5344CB8AC3E}">
        <p14:creationId xmlns:p14="http://schemas.microsoft.com/office/powerpoint/2010/main" val="184936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A50CD-B8BD-48E7-99DC-7579D59AFB3B}" type="slidenum">
              <a:rPr lang="en-US" smtClean="0"/>
              <a:t>7</a:t>
            </a:fld>
            <a:endParaRPr lang="en-US"/>
          </a:p>
        </p:txBody>
      </p:sp>
    </p:spTree>
    <p:extLst>
      <p:ext uri="{BB962C8B-B14F-4D97-AF65-F5344CB8AC3E}">
        <p14:creationId xmlns:p14="http://schemas.microsoft.com/office/powerpoint/2010/main" val="1287082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A50CD-B8BD-48E7-99DC-7579D59AFB3B}" type="slidenum">
              <a:rPr lang="en-US" smtClean="0"/>
              <a:t>8</a:t>
            </a:fld>
            <a:endParaRPr lang="en-US"/>
          </a:p>
        </p:txBody>
      </p:sp>
    </p:spTree>
    <p:extLst>
      <p:ext uri="{BB962C8B-B14F-4D97-AF65-F5344CB8AC3E}">
        <p14:creationId xmlns:p14="http://schemas.microsoft.com/office/powerpoint/2010/main" val="30151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4A50CD-B8BD-48E7-99DC-7579D59AFB3B}" type="slidenum">
              <a:rPr lang="en-US" smtClean="0"/>
              <a:t>9</a:t>
            </a:fld>
            <a:endParaRPr lang="en-US"/>
          </a:p>
        </p:txBody>
      </p:sp>
    </p:spTree>
    <p:extLst>
      <p:ext uri="{BB962C8B-B14F-4D97-AF65-F5344CB8AC3E}">
        <p14:creationId xmlns:p14="http://schemas.microsoft.com/office/powerpoint/2010/main" val="248025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738769-7D5E-4839-B14F-426FE7C467D8}" type="slidenum">
              <a:rPr lang="en-US"/>
              <a:pPr>
                <a:defRPr/>
              </a:pPr>
              <a:t>‹#›</a:t>
            </a:fld>
            <a:endParaRPr lang="en-US"/>
          </a:p>
        </p:txBody>
      </p:sp>
    </p:spTree>
    <p:extLst>
      <p:ext uri="{BB962C8B-B14F-4D97-AF65-F5344CB8AC3E}">
        <p14:creationId xmlns:p14="http://schemas.microsoft.com/office/powerpoint/2010/main" val="4213790715"/>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C95DDD-61F1-432B-A7A4-68325A18E197}" type="slidenum">
              <a:rPr lang="en-US"/>
              <a:pPr>
                <a:defRPr/>
              </a:pPr>
              <a:t>‹#›</a:t>
            </a:fld>
            <a:endParaRPr lang="en-US"/>
          </a:p>
        </p:txBody>
      </p:sp>
    </p:spTree>
    <p:extLst>
      <p:ext uri="{BB962C8B-B14F-4D97-AF65-F5344CB8AC3E}">
        <p14:creationId xmlns:p14="http://schemas.microsoft.com/office/powerpoint/2010/main" val="1083104640"/>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30B954-A794-482C-BBB1-CE3F1142AE41}" type="slidenum">
              <a:rPr lang="en-US"/>
              <a:pPr>
                <a:defRPr/>
              </a:pPr>
              <a:t>‹#›</a:t>
            </a:fld>
            <a:endParaRPr lang="en-US"/>
          </a:p>
        </p:txBody>
      </p:sp>
    </p:spTree>
    <p:extLst>
      <p:ext uri="{BB962C8B-B14F-4D97-AF65-F5344CB8AC3E}">
        <p14:creationId xmlns:p14="http://schemas.microsoft.com/office/powerpoint/2010/main" val="1328373413"/>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646CAF-89AF-4BC1-9CA9-6A7B9C3C7E80}" type="slidenum">
              <a:rPr lang="en-US"/>
              <a:pPr>
                <a:defRPr/>
              </a:pPr>
              <a:t>‹#›</a:t>
            </a:fld>
            <a:endParaRPr lang="en-US"/>
          </a:p>
        </p:txBody>
      </p:sp>
    </p:spTree>
    <p:extLst>
      <p:ext uri="{BB962C8B-B14F-4D97-AF65-F5344CB8AC3E}">
        <p14:creationId xmlns:p14="http://schemas.microsoft.com/office/powerpoint/2010/main" val="1656546077"/>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E5C1A6-1AE0-4F90-BB7A-5A5688E390D8}" type="slidenum">
              <a:rPr lang="en-US"/>
              <a:pPr>
                <a:defRPr/>
              </a:pPr>
              <a:t>‹#›</a:t>
            </a:fld>
            <a:endParaRPr lang="en-US"/>
          </a:p>
        </p:txBody>
      </p:sp>
    </p:spTree>
    <p:extLst>
      <p:ext uri="{BB962C8B-B14F-4D97-AF65-F5344CB8AC3E}">
        <p14:creationId xmlns:p14="http://schemas.microsoft.com/office/powerpoint/2010/main" val="3789377692"/>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AC0092-24B1-4744-88A3-2E102022F3C6}" type="slidenum">
              <a:rPr lang="en-US"/>
              <a:pPr>
                <a:defRPr/>
              </a:pPr>
              <a:t>‹#›</a:t>
            </a:fld>
            <a:endParaRPr lang="en-US"/>
          </a:p>
        </p:txBody>
      </p:sp>
    </p:spTree>
    <p:extLst>
      <p:ext uri="{BB962C8B-B14F-4D97-AF65-F5344CB8AC3E}">
        <p14:creationId xmlns:p14="http://schemas.microsoft.com/office/powerpoint/2010/main" val="3833319519"/>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B6F2AE-88DB-4208-85E8-810FDA80D4E8}" type="slidenum">
              <a:rPr lang="en-US"/>
              <a:pPr>
                <a:defRPr/>
              </a:pPr>
              <a:t>‹#›</a:t>
            </a:fld>
            <a:endParaRPr lang="en-US"/>
          </a:p>
        </p:txBody>
      </p:sp>
    </p:spTree>
    <p:extLst>
      <p:ext uri="{BB962C8B-B14F-4D97-AF65-F5344CB8AC3E}">
        <p14:creationId xmlns:p14="http://schemas.microsoft.com/office/powerpoint/2010/main" val="4278655079"/>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8963A5-910A-485C-AC7A-ED74C89BCA86}" type="slidenum">
              <a:rPr lang="en-US"/>
              <a:pPr>
                <a:defRPr/>
              </a:pPr>
              <a:t>‹#›</a:t>
            </a:fld>
            <a:endParaRPr lang="en-US"/>
          </a:p>
        </p:txBody>
      </p:sp>
    </p:spTree>
    <p:extLst>
      <p:ext uri="{BB962C8B-B14F-4D97-AF65-F5344CB8AC3E}">
        <p14:creationId xmlns:p14="http://schemas.microsoft.com/office/powerpoint/2010/main" val="1801539409"/>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AA67F3-974D-474E-A002-F3F41E3DDED6}" type="slidenum">
              <a:rPr lang="en-US"/>
              <a:pPr>
                <a:defRPr/>
              </a:pPr>
              <a:t>‹#›</a:t>
            </a:fld>
            <a:endParaRPr lang="en-US"/>
          </a:p>
        </p:txBody>
      </p:sp>
    </p:spTree>
    <p:extLst>
      <p:ext uri="{BB962C8B-B14F-4D97-AF65-F5344CB8AC3E}">
        <p14:creationId xmlns:p14="http://schemas.microsoft.com/office/powerpoint/2010/main" val="1436437154"/>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DBCED4-8538-474C-A960-4B4AB39F12CD}" type="slidenum">
              <a:rPr lang="en-US"/>
              <a:pPr>
                <a:defRPr/>
              </a:pPr>
              <a:t>‹#›</a:t>
            </a:fld>
            <a:endParaRPr lang="en-US"/>
          </a:p>
        </p:txBody>
      </p:sp>
    </p:spTree>
    <p:extLst>
      <p:ext uri="{BB962C8B-B14F-4D97-AF65-F5344CB8AC3E}">
        <p14:creationId xmlns:p14="http://schemas.microsoft.com/office/powerpoint/2010/main" val="606060779"/>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C1BEF9-B659-47CD-AA9F-C4FE29CFCCE9}" type="slidenum">
              <a:rPr lang="en-US"/>
              <a:pPr>
                <a:defRPr/>
              </a:pPr>
              <a:t>‹#›</a:t>
            </a:fld>
            <a:endParaRPr lang="en-US"/>
          </a:p>
        </p:txBody>
      </p:sp>
    </p:spTree>
    <p:extLst>
      <p:ext uri="{BB962C8B-B14F-4D97-AF65-F5344CB8AC3E}">
        <p14:creationId xmlns:p14="http://schemas.microsoft.com/office/powerpoint/2010/main" val="2435113878"/>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33"/>
            </a:gs>
            <a:gs pos="50000">
              <a:srgbClr val="FFFF99"/>
            </a:gs>
            <a:gs pos="100000">
              <a:srgbClr val="FF993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2814F3D-DEAA-4E27-A185-B99B042955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file:///\\JRBRONGER-PC\Users\Public\Documents\Sermons\House%20Church%20Movement2\Radical%20Restoration%20Church.wmv"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54" name="Text Box 26"/>
          <p:cNvSpPr txBox="1">
            <a:spLocks noChangeArrowheads="1"/>
          </p:cNvSpPr>
          <p:nvPr/>
        </p:nvSpPr>
        <p:spPr bwMode="auto">
          <a:xfrm>
            <a:off x="4800600" y="0"/>
            <a:ext cx="4343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50838" algn="l"/>
              </a:tabLst>
              <a:defRPr>
                <a:solidFill>
                  <a:schemeClr val="tx1"/>
                </a:solidFill>
                <a:latin typeface="Arial" charset="0"/>
              </a:defRPr>
            </a:lvl1pPr>
            <a:lvl2pPr>
              <a:tabLst>
                <a:tab pos="350838" algn="l"/>
              </a:tabLst>
              <a:defRPr>
                <a:solidFill>
                  <a:schemeClr val="tx1"/>
                </a:solidFill>
                <a:latin typeface="Arial" charset="0"/>
              </a:defRPr>
            </a:lvl2pPr>
            <a:lvl3pPr>
              <a:tabLst>
                <a:tab pos="350838" algn="l"/>
              </a:tabLst>
              <a:defRPr>
                <a:solidFill>
                  <a:schemeClr val="tx1"/>
                </a:solidFill>
                <a:latin typeface="Arial" charset="0"/>
              </a:defRPr>
            </a:lvl3pPr>
            <a:lvl4pPr>
              <a:tabLst>
                <a:tab pos="350838" algn="l"/>
              </a:tabLst>
              <a:defRPr>
                <a:solidFill>
                  <a:schemeClr val="tx1"/>
                </a:solidFill>
                <a:latin typeface="Arial" charset="0"/>
              </a:defRPr>
            </a:lvl4pPr>
            <a:lvl5pPr>
              <a:tabLst>
                <a:tab pos="350838" algn="l"/>
              </a:tabLst>
              <a:defRPr>
                <a:solidFill>
                  <a:schemeClr val="tx1"/>
                </a:solidFill>
                <a:latin typeface="Arial" charset="0"/>
              </a:defRPr>
            </a:lvl5pPr>
            <a:lvl6pPr fontAlgn="base">
              <a:spcBef>
                <a:spcPct val="0"/>
              </a:spcBef>
              <a:spcAft>
                <a:spcPct val="0"/>
              </a:spcAft>
              <a:tabLst>
                <a:tab pos="350838" algn="l"/>
              </a:tabLst>
              <a:defRPr>
                <a:solidFill>
                  <a:schemeClr val="tx1"/>
                </a:solidFill>
                <a:latin typeface="Arial" charset="0"/>
              </a:defRPr>
            </a:lvl6pPr>
            <a:lvl7pPr fontAlgn="base">
              <a:spcBef>
                <a:spcPct val="0"/>
              </a:spcBef>
              <a:spcAft>
                <a:spcPct val="0"/>
              </a:spcAft>
              <a:tabLst>
                <a:tab pos="350838" algn="l"/>
              </a:tabLst>
              <a:defRPr>
                <a:solidFill>
                  <a:schemeClr val="tx1"/>
                </a:solidFill>
                <a:latin typeface="Arial" charset="0"/>
              </a:defRPr>
            </a:lvl7pPr>
            <a:lvl8pPr fontAlgn="base">
              <a:spcBef>
                <a:spcPct val="0"/>
              </a:spcBef>
              <a:spcAft>
                <a:spcPct val="0"/>
              </a:spcAft>
              <a:tabLst>
                <a:tab pos="350838" algn="l"/>
              </a:tabLst>
              <a:defRPr>
                <a:solidFill>
                  <a:schemeClr val="tx1"/>
                </a:solidFill>
                <a:latin typeface="Arial" charset="0"/>
              </a:defRPr>
            </a:lvl8pPr>
            <a:lvl9pPr fontAlgn="base">
              <a:spcBef>
                <a:spcPct val="0"/>
              </a:spcBef>
              <a:spcAft>
                <a:spcPct val="0"/>
              </a:spcAft>
              <a:tabLst>
                <a:tab pos="350838" algn="l"/>
              </a:tabLst>
              <a:defRPr>
                <a:solidFill>
                  <a:schemeClr val="tx1"/>
                </a:solidFill>
                <a:latin typeface="Arial" charset="0"/>
              </a:defRPr>
            </a:lvl9pPr>
          </a:lstStyle>
          <a:p>
            <a:pPr algn="r">
              <a:defRPr/>
            </a:pPr>
            <a:r>
              <a:rPr lang="en-US" sz="2000" b="1" dirty="0" smtClean="0">
                <a:solidFill>
                  <a:schemeClr val="bg1"/>
                </a:solidFill>
                <a:effectLst>
                  <a:outerShdw blurRad="38100" dist="38100" dir="2700000" algn="tl">
                    <a:srgbClr val="C0C0C0"/>
                  </a:outerShdw>
                </a:effectLst>
              </a:rPr>
              <a:t>John 4:23-24</a:t>
            </a:r>
          </a:p>
          <a:p>
            <a:pPr algn="r">
              <a:defRPr/>
            </a:pPr>
            <a:r>
              <a:rPr lang="en-US" sz="2000" b="1" dirty="0" smtClean="0">
                <a:solidFill>
                  <a:schemeClr val="bg1"/>
                </a:solidFill>
                <a:effectLst>
                  <a:outerShdw blurRad="38100" dist="38100" dir="2700000" algn="tl">
                    <a:srgbClr val="C0C0C0"/>
                  </a:outerShdw>
                </a:effectLst>
              </a:rPr>
              <a:t>	But the hour is coming, and now is, when the true worshipers will </a:t>
            </a:r>
            <a:r>
              <a:rPr lang="en-US" sz="2000" b="1" u="sng" dirty="0" smtClean="0">
                <a:solidFill>
                  <a:schemeClr val="bg1"/>
                </a:solidFill>
                <a:effectLst>
                  <a:outerShdw blurRad="38100" dist="38100" dir="2700000" algn="tl">
                    <a:srgbClr val="C0C0C0"/>
                  </a:outerShdw>
                </a:effectLst>
              </a:rPr>
              <a:t>worship the Father</a:t>
            </a:r>
            <a:r>
              <a:rPr lang="en-US" sz="2000" b="1" dirty="0" smtClean="0">
                <a:solidFill>
                  <a:schemeClr val="bg1"/>
                </a:solidFill>
                <a:effectLst>
                  <a:outerShdw blurRad="38100" dist="38100" dir="2700000" algn="tl">
                    <a:srgbClr val="C0C0C0"/>
                  </a:outerShdw>
                </a:effectLst>
              </a:rPr>
              <a:t> in spirit and truth; for the Father is seeking such to worship Him.</a:t>
            </a:r>
          </a:p>
          <a:p>
            <a:pPr algn="r">
              <a:defRPr/>
            </a:pPr>
            <a:r>
              <a:rPr lang="en-US" sz="2000" b="1" dirty="0" smtClean="0">
                <a:solidFill>
                  <a:schemeClr val="bg1"/>
                </a:solidFill>
                <a:effectLst>
                  <a:outerShdw blurRad="38100" dist="38100" dir="2700000" algn="tl">
                    <a:srgbClr val="C0C0C0"/>
                  </a:outerShdw>
                </a:effectLst>
              </a:rPr>
              <a:t>	God is Spirit, and those who </a:t>
            </a:r>
            <a:r>
              <a:rPr lang="en-US" sz="2000" b="1" u="sng" dirty="0" smtClean="0">
                <a:solidFill>
                  <a:schemeClr val="bg1"/>
                </a:solidFill>
                <a:effectLst>
                  <a:outerShdw blurRad="38100" dist="38100" dir="2700000" algn="tl">
                    <a:srgbClr val="C0C0C0"/>
                  </a:outerShdw>
                </a:effectLst>
              </a:rPr>
              <a:t>worship Him</a:t>
            </a:r>
            <a:r>
              <a:rPr lang="en-US" sz="2000" b="1" dirty="0" smtClean="0">
                <a:solidFill>
                  <a:schemeClr val="bg1"/>
                </a:solidFill>
                <a:effectLst>
                  <a:outerShdw blurRad="38100" dist="38100" dir="2700000" algn="tl">
                    <a:srgbClr val="C0C0C0"/>
                  </a:outerShdw>
                </a:effectLst>
              </a:rPr>
              <a:t> must worship in spirit and truth.</a:t>
            </a:r>
          </a:p>
        </p:txBody>
      </p:sp>
      <p:sp>
        <p:nvSpPr>
          <p:cNvPr id="22555" name="Text Box 27"/>
          <p:cNvSpPr txBox="1">
            <a:spLocks noChangeArrowheads="1"/>
          </p:cNvSpPr>
          <p:nvPr/>
        </p:nvSpPr>
        <p:spPr bwMode="auto">
          <a:xfrm>
            <a:off x="0" y="0"/>
            <a:ext cx="42672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50838" algn="l"/>
              </a:tabLst>
              <a:defRPr>
                <a:solidFill>
                  <a:schemeClr val="tx1"/>
                </a:solidFill>
                <a:latin typeface="Arial" charset="0"/>
              </a:defRPr>
            </a:lvl1pPr>
            <a:lvl2pPr>
              <a:tabLst>
                <a:tab pos="350838" algn="l"/>
              </a:tabLst>
              <a:defRPr>
                <a:solidFill>
                  <a:schemeClr val="tx1"/>
                </a:solidFill>
                <a:latin typeface="Arial" charset="0"/>
              </a:defRPr>
            </a:lvl2pPr>
            <a:lvl3pPr>
              <a:tabLst>
                <a:tab pos="350838" algn="l"/>
              </a:tabLst>
              <a:defRPr>
                <a:solidFill>
                  <a:schemeClr val="tx1"/>
                </a:solidFill>
                <a:latin typeface="Arial" charset="0"/>
              </a:defRPr>
            </a:lvl3pPr>
            <a:lvl4pPr>
              <a:tabLst>
                <a:tab pos="350838" algn="l"/>
              </a:tabLst>
              <a:defRPr>
                <a:solidFill>
                  <a:schemeClr val="tx1"/>
                </a:solidFill>
                <a:latin typeface="Arial" charset="0"/>
              </a:defRPr>
            </a:lvl4pPr>
            <a:lvl5pPr>
              <a:tabLst>
                <a:tab pos="350838" algn="l"/>
              </a:tabLst>
              <a:defRPr>
                <a:solidFill>
                  <a:schemeClr val="tx1"/>
                </a:solidFill>
                <a:latin typeface="Arial" charset="0"/>
              </a:defRPr>
            </a:lvl5pPr>
            <a:lvl6pPr fontAlgn="base">
              <a:spcBef>
                <a:spcPct val="0"/>
              </a:spcBef>
              <a:spcAft>
                <a:spcPct val="0"/>
              </a:spcAft>
              <a:tabLst>
                <a:tab pos="350838" algn="l"/>
              </a:tabLst>
              <a:defRPr>
                <a:solidFill>
                  <a:schemeClr val="tx1"/>
                </a:solidFill>
                <a:latin typeface="Arial" charset="0"/>
              </a:defRPr>
            </a:lvl6pPr>
            <a:lvl7pPr fontAlgn="base">
              <a:spcBef>
                <a:spcPct val="0"/>
              </a:spcBef>
              <a:spcAft>
                <a:spcPct val="0"/>
              </a:spcAft>
              <a:tabLst>
                <a:tab pos="350838" algn="l"/>
              </a:tabLst>
              <a:defRPr>
                <a:solidFill>
                  <a:schemeClr val="tx1"/>
                </a:solidFill>
                <a:latin typeface="Arial" charset="0"/>
              </a:defRPr>
            </a:lvl7pPr>
            <a:lvl8pPr fontAlgn="base">
              <a:spcBef>
                <a:spcPct val="0"/>
              </a:spcBef>
              <a:spcAft>
                <a:spcPct val="0"/>
              </a:spcAft>
              <a:tabLst>
                <a:tab pos="350838" algn="l"/>
              </a:tabLst>
              <a:defRPr>
                <a:solidFill>
                  <a:schemeClr val="tx1"/>
                </a:solidFill>
                <a:latin typeface="Arial" charset="0"/>
              </a:defRPr>
            </a:lvl8pPr>
            <a:lvl9pPr fontAlgn="base">
              <a:spcBef>
                <a:spcPct val="0"/>
              </a:spcBef>
              <a:spcAft>
                <a:spcPct val="0"/>
              </a:spcAft>
              <a:tabLst>
                <a:tab pos="350838" algn="l"/>
              </a:tabLst>
              <a:defRPr>
                <a:solidFill>
                  <a:schemeClr val="tx1"/>
                </a:solidFill>
                <a:latin typeface="Arial" charset="0"/>
              </a:defRPr>
            </a:lvl9pPr>
          </a:lstStyle>
          <a:p>
            <a:pPr>
              <a:defRPr/>
            </a:pPr>
            <a:r>
              <a:rPr lang="en-US" sz="2000" b="1" dirty="0" smtClean="0">
                <a:solidFill>
                  <a:schemeClr val="bg1"/>
                </a:solidFill>
                <a:effectLst>
                  <a:outerShdw blurRad="38100" dist="38100" dir="2700000" algn="tl">
                    <a:srgbClr val="C0C0C0"/>
                  </a:outerShdw>
                </a:effectLst>
              </a:rPr>
              <a:t>Psalms 96:7-9</a:t>
            </a:r>
          </a:p>
          <a:p>
            <a:pPr>
              <a:defRPr/>
            </a:pPr>
            <a:r>
              <a:rPr lang="en-US" sz="2000" b="1" dirty="0" smtClean="0">
                <a:solidFill>
                  <a:schemeClr val="bg1"/>
                </a:solidFill>
                <a:effectLst>
                  <a:outerShdw blurRad="38100" dist="38100" dir="2700000" algn="tl">
                    <a:srgbClr val="C0C0C0"/>
                  </a:outerShdw>
                </a:effectLst>
              </a:rPr>
              <a:t>Give to the LORD, O families of the peoples, give to the LORD </a:t>
            </a:r>
            <a:r>
              <a:rPr lang="en-US" sz="2000" b="1" u="sng" dirty="0" smtClean="0">
                <a:solidFill>
                  <a:schemeClr val="bg1"/>
                </a:solidFill>
                <a:effectLst>
                  <a:outerShdw blurRad="38100" dist="38100" dir="2700000" algn="tl">
                    <a:srgbClr val="C0C0C0"/>
                  </a:outerShdw>
                </a:effectLst>
              </a:rPr>
              <a:t>glory</a:t>
            </a:r>
            <a:r>
              <a:rPr lang="en-US" sz="2000" b="1" dirty="0" smtClean="0">
                <a:solidFill>
                  <a:schemeClr val="bg1"/>
                </a:solidFill>
                <a:effectLst>
                  <a:outerShdw blurRad="38100" dist="38100" dir="2700000" algn="tl">
                    <a:srgbClr val="C0C0C0"/>
                  </a:outerShdw>
                </a:effectLst>
              </a:rPr>
              <a:t> and strength.</a:t>
            </a:r>
          </a:p>
          <a:p>
            <a:pPr>
              <a:defRPr/>
            </a:pPr>
            <a:r>
              <a:rPr lang="en-US" sz="2000" b="1" dirty="0" smtClean="0">
                <a:solidFill>
                  <a:schemeClr val="bg1"/>
                </a:solidFill>
                <a:effectLst>
                  <a:outerShdw blurRad="38100" dist="38100" dir="2700000" algn="tl">
                    <a:srgbClr val="C0C0C0"/>
                  </a:outerShdw>
                </a:effectLst>
              </a:rPr>
              <a:t>Give to the LORD the </a:t>
            </a:r>
            <a:r>
              <a:rPr lang="en-US" sz="2000" b="1" u="sng" dirty="0" smtClean="0">
                <a:solidFill>
                  <a:schemeClr val="bg1"/>
                </a:solidFill>
                <a:effectLst>
                  <a:outerShdw blurRad="38100" dist="38100" dir="2700000" algn="tl">
                    <a:srgbClr val="C0C0C0"/>
                  </a:outerShdw>
                </a:effectLst>
              </a:rPr>
              <a:t>glory due His name</a:t>
            </a:r>
            <a:r>
              <a:rPr lang="en-US" sz="2000" b="1" dirty="0" smtClean="0">
                <a:solidFill>
                  <a:schemeClr val="bg1"/>
                </a:solidFill>
                <a:effectLst>
                  <a:outerShdw blurRad="38100" dist="38100" dir="2700000" algn="tl">
                    <a:srgbClr val="C0C0C0"/>
                  </a:outerShdw>
                </a:effectLst>
              </a:rPr>
              <a:t>; bring an offering, and come into His courts.</a:t>
            </a:r>
          </a:p>
          <a:p>
            <a:pPr>
              <a:defRPr/>
            </a:pPr>
            <a:r>
              <a:rPr lang="en-US" sz="2000" b="1" dirty="0" smtClean="0">
                <a:solidFill>
                  <a:schemeClr val="bg1"/>
                </a:solidFill>
                <a:effectLst>
                  <a:outerShdw blurRad="38100" dist="38100" dir="2700000" algn="tl">
                    <a:srgbClr val="C0C0C0"/>
                  </a:outerShdw>
                </a:effectLst>
              </a:rPr>
              <a:t>Oh, worship the LORD in the beauty of holiness! </a:t>
            </a:r>
            <a:r>
              <a:rPr lang="en-US" sz="2000" b="1" u="sng" dirty="0" smtClean="0">
                <a:solidFill>
                  <a:schemeClr val="bg1"/>
                </a:solidFill>
                <a:effectLst>
                  <a:outerShdw blurRad="38100" dist="38100" dir="2700000" algn="tl">
                    <a:srgbClr val="C0C0C0"/>
                  </a:outerShdw>
                </a:effectLst>
              </a:rPr>
              <a:t>Tremble</a:t>
            </a:r>
            <a:r>
              <a:rPr lang="en-US" sz="2000" b="1" dirty="0" smtClean="0">
                <a:solidFill>
                  <a:schemeClr val="bg1"/>
                </a:solidFill>
                <a:effectLst>
                  <a:outerShdw blurRad="38100" dist="38100" dir="2700000" algn="tl">
                    <a:srgbClr val="C0C0C0"/>
                  </a:outerShdw>
                </a:effectLst>
              </a:rPr>
              <a:t> before Him, all the earth.</a:t>
            </a:r>
          </a:p>
        </p:txBody>
      </p:sp>
      <p:pic>
        <p:nvPicPr>
          <p:cNvPr id="22557" name="Picture 29" descr="abra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191000"/>
            <a:ext cx="2281238"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31" descr="alt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4191000"/>
            <a:ext cx="302418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33" descr="Sheep-Man%20with%20and%20Lam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4191000"/>
            <a:ext cx="259556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3" name="AutoShape 35"/>
          <p:cNvSpPr>
            <a:spLocks noChangeArrowheads="1"/>
          </p:cNvSpPr>
          <p:nvPr/>
        </p:nvSpPr>
        <p:spPr bwMode="auto">
          <a:xfrm>
            <a:off x="0" y="1447800"/>
            <a:ext cx="9144000" cy="2743200"/>
          </a:xfrm>
          <a:prstGeom prst="roundRect">
            <a:avLst>
              <a:gd name="adj" fmla="val 16667"/>
            </a:avLst>
          </a:prstGeom>
          <a:solidFill>
            <a:schemeClr val="bg1">
              <a:alpha val="60001"/>
            </a:schemeClr>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300" b="1" dirty="0">
                <a:effectLst>
                  <a:outerShdw blurRad="38100" dist="38100" dir="2700000" algn="tl">
                    <a:srgbClr val="C0C0C0"/>
                  </a:outerShdw>
                </a:effectLst>
                <a:latin typeface="Arial" charset="0"/>
              </a:rPr>
              <a:t>“I sure got a lot out of that lamb offering!”</a:t>
            </a:r>
          </a:p>
          <a:p>
            <a:pPr algn="ctr">
              <a:defRPr/>
            </a:pPr>
            <a:endParaRPr lang="en-US" sz="2300" b="1" dirty="0">
              <a:effectLst>
                <a:outerShdw blurRad="38100" dist="38100" dir="2700000" algn="tl">
                  <a:srgbClr val="C0C0C0"/>
                </a:outerShdw>
              </a:effectLst>
              <a:latin typeface="Arial" charset="0"/>
            </a:endParaRPr>
          </a:p>
          <a:p>
            <a:pPr algn="ctr">
              <a:defRPr/>
            </a:pPr>
            <a:r>
              <a:rPr lang="en-US" sz="2300" b="1" dirty="0">
                <a:effectLst>
                  <a:outerShdw blurRad="38100" dist="38100" dir="2700000" algn="tl">
                    <a:srgbClr val="C0C0C0"/>
                  </a:outerShdw>
                </a:effectLst>
                <a:latin typeface="Arial" charset="0"/>
              </a:rPr>
              <a:t>“That burnt offering was so encouraging.”</a:t>
            </a:r>
          </a:p>
          <a:p>
            <a:pPr algn="ctr">
              <a:defRPr/>
            </a:pPr>
            <a:endParaRPr lang="en-US" sz="2300" b="1" dirty="0">
              <a:effectLst>
                <a:outerShdw blurRad="38100" dist="38100" dir="2700000" algn="tl">
                  <a:srgbClr val="C0C0C0"/>
                </a:outerShdw>
              </a:effectLst>
              <a:latin typeface="Arial" charset="0"/>
            </a:endParaRPr>
          </a:p>
          <a:p>
            <a:pPr algn="ctr">
              <a:defRPr/>
            </a:pPr>
            <a:r>
              <a:rPr lang="en-US" sz="2300" b="1" dirty="0">
                <a:effectLst>
                  <a:outerShdw blurRad="38100" dist="38100" dir="2700000" algn="tl">
                    <a:srgbClr val="C0C0C0"/>
                  </a:outerShdw>
                </a:effectLst>
                <a:latin typeface="Arial" charset="0"/>
              </a:rPr>
              <a:t>“I really feel like I’ve been to worship after that blood offering.”</a:t>
            </a:r>
          </a:p>
          <a:p>
            <a:pPr algn="ctr">
              <a:defRPr/>
            </a:pPr>
            <a:endParaRPr lang="en-US" sz="2300" b="1" dirty="0">
              <a:effectLst>
                <a:outerShdw blurRad="38100" dist="38100" dir="2700000" algn="tl">
                  <a:srgbClr val="C0C0C0"/>
                </a:outerShdw>
              </a:effectLst>
              <a:latin typeface="Arial" charset="0"/>
            </a:endParaRPr>
          </a:p>
          <a:p>
            <a:pPr algn="ctr">
              <a:defRPr/>
            </a:pPr>
            <a:r>
              <a:rPr lang="en-US" sz="2300" b="1" dirty="0">
                <a:effectLst>
                  <a:outerShdw blurRad="38100" dist="38100" dir="2700000" algn="tl">
                    <a:srgbClr val="C0C0C0"/>
                  </a:outerShdw>
                </a:effectLst>
                <a:latin typeface="Arial" charset="0"/>
              </a:rPr>
              <a:t>“I feel really edified after seeing all the blood sprinkled around!”</a:t>
            </a:r>
          </a:p>
          <a:p>
            <a:pPr algn="ctr">
              <a:defRPr/>
            </a:pPr>
            <a:endParaRPr lang="en-US" sz="2300" b="1" dirty="0">
              <a:effectLst>
                <a:outerShdw blurRad="38100" dist="38100" dir="2700000" algn="tl">
                  <a:srgbClr val="C0C0C0"/>
                </a:outerShdw>
              </a:effectLst>
              <a:latin typeface="Arial" charset="0"/>
            </a:endParaRPr>
          </a:p>
        </p:txBody>
      </p:sp>
      <p:sp>
        <p:nvSpPr>
          <p:cNvPr id="22564" name="WordArt 36"/>
          <p:cNvSpPr>
            <a:spLocks noChangeArrowheads="1" noChangeShapeType="1" noTextEdit="1"/>
          </p:cNvSpPr>
          <p:nvPr/>
        </p:nvSpPr>
        <p:spPr bwMode="auto">
          <a:xfrm>
            <a:off x="1323975" y="228600"/>
            <a:ext cx="6496050" cy="10668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FF"/>
                </a:solidFill>
                <a:latin typeface="Georgia"/>
              </a:rPr>
              <a:t>Worship the Lord your God</a:t>
            </a:r>
          </a:p>
          <a:p>
            <a:pPr algn="ctr"/>
            <a:r>
              <a:rPr lang="en-US" sz="3600" b="1" kern="10" dirty="0">
                <a:ln w="9525">
                  <a:solidFill>
                    <a:srgbClr val="000000"/>
                  </a:solidFill>
                  <a:round/>
                  <a:headEnd/>
                  <a:tailEnd/>
                </a:ln>
                <a:solidFill>
                  <a:srgbClr val="FFFFFF"/>
                </a:solidFill>
                <a:latin typeface="Georgia"/>
              </a:rPr>
              <a:t>(Matthew 4:10)</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22564"/>
                                        </p:tgtEl>
                                      </p:cBhvr>
                                    </p:animEffect>
                                    <p:set>
                                      <p:cBhvr>
                                        <p:cTn id="7" dur="1" fill="hold">
                                          <p:stCondLst>
                                            <p:cond delay="1999"/>
                                          </p:stCondLst>
                                        </p:cTn>
                                        <p:tgtEl>
                                          <p:spTgt spid="2256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2554"/>
                                        </p:tgtEl>
                                        <p:attrNameLst>
                                          <p:attrName>style.visibility</p:attrName>
                                        </p:attrNameLst>
                                      </p:cBhvr>
                                      <p:to>
                                        <p:strVal val="visible"/>
                                      </p:to>
                                    </p:set>
                                    <p:animEffect transition="in" filter="fade">
                                      <p:cBhvr>
                                        <p:cTn id="10" dur="2000"/>
                                        <p:tgtEl>
                                          <p:spTgt spid="225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555"/>
                                        </p:tgtEl>
                                        <p:attrNameLst>
                                          <p:attrName>style.visibility</p:attrName>
                                        </p:attrNameLst>
                                      </p:cBhvr>
                                      <p:to>
                                        <p:strVal val="visible"/>
                                      </p:to>
                                    </p:set>
                                    <p:animEffect transition="in" filter="fade">
                                      <p:cBhvr>
                                        <p:cTn id="15" dur="2000"/>
                                        <p:tgtEl>
                                          <p:spTgt spid="225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2000"/>
                                        <p:tgtEl>
                                          <p:spTgt spid="22554"/>
                                        </p:tgtEl>
                                      </p:cBhvr>
                                    </p:animEffect>
                                    <p:set>
                                      <p:cBhvr>
                                        <p:cTn id="20" dur="1" fill="hold">
                                          <p:stCondLst>
                                            <p:cond delay="1999"/>
                                          </p:stCondLst>
                                        </p:cTn>
                                        <p:tgtEl>
                                          <p:spTgt spid="22554"/>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000"/>
                                        <p:tgtEl>
                                          <p:spTgt spid="22555"/>
                                        </p:tgtEl>
                                      </p:cBhvr>
                                    </p:animEffect>
                                    <p:set>
                                      <p:cBhvr>
                                        <p:cTn id="23" dur="1" fill="hold">
                                          <p:stCondLst>
                                            <p:cond delay="1999"/>
                                          </p:stCondLst>
                                        </p:cTn>
                                        <p:tgtEl>
                                          <p:spTgt spid="2255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2557"/>
                                        </p:tgtEl>
                                        <p:attrNameLst>
                                          <p:attrName>style.visibility</p:attrName>
                                        </p:attrNameLst>
                                      </p:cBhvr>
                                      <p:to>
                                        <p:strVal val="visible"/>
                                      </p:to>
                                    </p:set>
                                    <p:animEffect transition="in" filter="fade">
                                      <p:cBhvr>
                                        <p:cTn id="26" dur="2000"/>
                                        <p:tgtEl>
                                          <p:spTgt spid="22557"/>
                                        </p:tgtEl>
                                      </p:cBhvr>
                                    </p:animEffect>
                                  </p:childTnLst>
                                </p:cTn>
                              </p:par>
                              <p:par>
                                <p:cTn id="27" presetID="10" presetClass="entr" presetSubtype="0" fill="hold" nodeType="withEffect">
                                  <p:stCondLst>
                                    <p:cond delay="0"/>
                                  </p:stCondLst>
                                  <p:childTnLst>
                                    <p:set>
                                      <p:cBhvr>
                                        <p:cTn id="28" dur="1" fill="hold">
                                          <p:stCondLst>
                                            <p:cond delay="0"/>
                                          </p:stCondLst>
                                        </p:cTn>
                                        <p:tgtEl>
                                          <p:spTgt spid="22559"/>
                                        </p:tgtEl>
                                        <p:attrNameLst>
                                          <p:attrName>style.visibility</p:attrName>
                                        </p:attrNameLst>
                                      </p:cBhvr>
                                      <p:to>
                                        <p:strVal val="visible"/>
                                      </p:to>
                                    </p:set>
                                    <p:animEffect transition="in" filter="fade">
                                      <p:cBhvr>
                                        <p:cTn id="29" dur="2000"/>
                                        <p:tgtEl>
                                          <p:spTgt spid="22559"/>
                                        </p:tgtEl>
                                      </p:cBhvr>
                                    </p:animEffect>
                                  </p:childTnLst>
                                </p:cTn>
                              </p:par>
                              <p:par>
                                <p:cTn id="30" presetID="10" presetClass="entr" presetSubtype="0" fill="hold" nodeType="withEffect">
                                  <p:stCondLst>
                                    <p:cond delay="0"/>
                                  </p:stCondLst>
                                  <p:childTnLst>
                                    <p:set>
                                      <p:cBhvr>
                                        <p:cTn id="31" dur="1" fill="hold">
                                          <p:stCondLst>
                                            <p:cond delay="0"/>
                                          </p:stCondLst>
                                        </p:cTn>
                                        <p:tgtEl>
                                          <p:spTgt spid="22561"/>
                                        </p:tgtEl>
                                        <p:attrNameLst>
                                          <p:attrName>style.visibility</p:attrName>
                                        </p:attrNameLst>
                                      </p:cBhvr>
                                      <p:to>
                                        <p:strVal val="visible"/>
                                      </p:to>
                                    </p:set>
                                    <p:animEffect transition="in" filter="fade">
                                      <p:cBhvr>
                                        <p:cTn id="32" dur="2000"/>
                                        <p:tgtEl>
                                          <p:spTgt spid="22561"/>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22564"/>
                                        </p:tgtEl>
                                        <p:attrNameLst>
                                          <p:attrName>style.visibility</p:attrName>
                                        </p:attrNameLst>
                                      </p:cBhvr>
                                      <p:to>
                                        <p:strVal val="visible"/>
                                      </p:to>
                                    </p:set>
                                    <p:animEffect transition="in" filter="fade">
                                      <p:cBhvr>
                                        <p:cTn id="35" dur="2000"/>
                                        <p:tgtEl>
                                          <p:spTgt spid="2256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2563">
                                            <p:bg/>
                                          </p:spTgt>
                                        </p:tgtEl>
                                        <p:attrNameLst>
                                          <p:attrName>style.visibility</p:attrName>
                                        </p:attrNameLst>
                                      </p:cBhvr>
                                      <p:to>
                                        <p:strVal val="visible"/>
                                      </p:to>
                                    </p:set>
                                    <p:animEffect transition="in" filter="fade">
                                      <p:cBhvr>
                                        <p:cTn id="40" dur="2000"/>
                                        <p:tgtEl>
                                          <p:spTgt spid="22563">
                                            <p:bg/>
                                          </p:spTgt>
                                        </p:tgtEl>
                                      </p:cBhvr>
                                    </p:animEffect>
                                    <p:anim calcmode="lin" valueType="num">
                                      <p:cBhvr>
                                        <p:cTn id="41" dur="2000" fill="hold"/>
                                        <p:tgtEl>
                                          <p:spTgt spid="22563">
                                            <p:bg/>
                                          </p:spTgt>
                                        </p:tgtEl>
                                        <p:attrNameLst>
                                          <p:attrName>ppt_x</p:attrName>
                                        </p:attrNameLst>
                                      </p:cBhvr>
                                      <p:tavLst>
                                        <p:tav tm="0">
                                          <p:val>
                                            <p:strVal val="#ppt_x"/>
                                          </p:val>
                                        </p:tav>
                                        <p:tav tm="100000">
                                          <p:val>
                                            <p:strVal val="#ppt_x"/>
                                          </p:val>
                                        </p:tav>
                                      </p:tavLst>
                                    </p:anim>
                                    <p:anim calcmode="lin" valueType="num">
                                      <p:cBhvr>
                                        <p:cTn id="42" dur="2000" fill="hold"/>
                                        <p:tgtEl>
                                          <p:spTgt spid="22563">
                                            <p:bg/>
                                          </p:spTgt>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22563">
                                            <p:txEl>
                                              <p:pRg st="0" end="0"/>
                                            </p:txEl>
                                          </p:spTgt>
                                        </p:tgtEl>
                                        <p:attrNameLst>
                                          <p:attrName>style.visibility</p:attrName>
                                        </p:attrNameLst>
                                      </p:cBhvr>
                                      <p:to>
                                        <p:strVal val="visible"/>
                                      </p:to>
                                    </p:set>
                                    <p:animEffect transition="in" filter="fade">
                                      <p:cBhvr>
                                        <p:cTn id="46" dur="2000"/>
                                        <p:tgtEl>
                                          <p:spTgt spid="22563">
                                            <p:txEl>
                                              <p:pRg st="0" end="0"/>
                                            </p:txEl>
                                          </p:spTgt>
                                        </p:tgtEl>
                                      </p:cBhvr>
                                    </p:animEffect>
                                    <p:anim calcmode="lin" valueType="num">
                                      <p:cBhvr>
                                        <p:cTn id="47" dur="2000" fill="hold"/>
                                        <p:tgtEl>
                                          <p:spTgt spid="22563">
                                            <p:txEl>
                                              <p:pRg st="0" end="0"/>
                                            </p:txEl>
                                          </p:spTgt>
                                        </p:tgtEl>
                                        <p:attrNameLst>
                                          <p:attrName>ppt_x</p:attrName>
                                        </p:attrNameLst>
                                      </p:cBhvr>
                                      <p:tavLst>
                                        <p:tav tm="0">
                                          <p:val>
                                            <p:strVal val="#ppt_x"/>
                                          </p:val>
                                        </p:tav>
                                        <p:tav tm="100000">
                                          <p:val>
                                            <p:strVal val="#ppt_x"/>
                                          </p:val>
                                        </p:tav>
                                      </p:tavLst>
                                    </p:anim>
                                    <p:anim calcmode="lin" valueType="num">
                                      <p:cBhvr>
                                        <p:cTn id="48" dur="2000" fill="hold"/>
                                        <p:tgtEl>
                                          <p:spTgt spid="225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2563">
                                            <p:txEl>
                                              <p:pRg st="2" end="2"/>
                                            </p:txEl>
                                          </p:spTgt>
                                        </p:tgtEl>
                                        <p:attrNameLst>
                                          <p:attrName>style.visibility</p:attrName>
                                        </p:attrNameLst>
                                      </p:cBhvr>
                                      <p:to>
                                        <p:strVal val="visible"/>
                                      </p:to>
                                    </p:set>
                                    <p:animEffect transition="in" filter="fade">
                                      <p:cBhvr>
                                        <p:cTn id="53" dur="2000"/>
                                        <p:tgtEl>
                                          <p:spTgt spid="22563">
                                            <p:txEl>
                                              <p:pRg st="2" end="2"/>
                                            </p:txEl>
                                          </p:spTgt>
                                        </p:tgtEl>
                                      </p:cBhvr>
                                    </p:animEffect>
                                    <p:anim calcmode="lin" valueType="num">
                                      <p:cBhvr>
                                        <p:cTn id="54" dur="2000" fill="hold"/>
                                        <p:tgtEl>
                                          <p:spTgt spid="22563">
                                            <p:txEl>
                                              <p:pRg st="2" end="2"/>
                                            </p:txEl>
                                          </p:spTgt>
                                        </p:tgtEl>
                                        <p:attrNameLst>
                                          <p:attrName>ppt_x</p:attrName>
                                        </p:attrNameLst>
                                      </p:cBhvr>
                                      <p:tavLst>
                                        <p:tav tm="0">
                                          <p:val>
                                            <p:strVal val="#ppt_x"/>
                                          </p:val>
                                        </p:tav>
                                        <p:tav tm="100000">
                                          <p:val>
                                            <p:strVal val="#ppt_x"/>
                                          </p:val>
                                        </p:tav>
                                      </p:tavLst>
                                    </p:anim>
                                    <p:anim calcmode="lin" valueType="num">
                                      <p:cBhvr>
                                        <p:cTn id="55" dur="2000" fill="hold"/>
                                        <p:tgtEl>
                                          <p:spTgt spid="225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2563">
                                            <p:txEl>
                                              <p:pRg st="4" end="4"/>
                                            </p:txEl>
                                          </p:spTgt>
                                        </p:tgtEl>
                                        <p:attrNameLst>
                                          <p:attrName>style.visibility</p:attrName>
                                        </p:attrNameLst>
                                      </p:cBhvr>
                                      <p:to>
                                        <p:strVal val="visible"/>
                                      </p:to>
                                    </p:set>
                                    <p:animEffect transition="in" filter="fade">
                                      <p:cBhvr>
                                        <p:cTn id="60" dur="2000"/>
                                        <p:tgtEl>
                                          <p:spTgt spid="22563">
                                            <p:txEl>
                                              <p:pRg st="4" end="4"/>
                                            </p:txEl>
                                          </p:spTgt>
                                        </p:tgtEl>
                                      </p:cBhvr>
                                    </p:animEffect>
                                    <p:anim calcmode="lin" valueType="num">
                                      <p:cBhvr>
                                        <p:cTn id="61" dur="2000" fill="hold"/>
                                        <p:tgtEl>
                                          <p:spTgt spid="22563">
                                            <p:txEl>
                                              <p:pRg st="4" end="4"/>
                                            </p:txEl>
                                          </p:spTgt>
                                        </p:tgtEl>
                                        <p:attrNameLst>
                                          <p:attrName>ppt_x</p:attrName>
                                        </p:attrNameLst>
                                      </p:cBhvr>
                                      <p:tavLst>
                                        <p:tav tm="0">
                                          <p:val>
                                            <p:strVal val="#ppt_x"/>
                                          </p:val>
                                        </p:tav>
                                        <p:tav tm="100000">
                                          <p:val>
                                            <p:strVal val="#ppt_x"/>
                                          </p:val>
                                        </p:tav>
                                      </p:tavLst>
                                    </p:anim>
                                    <p:anim calcmode="lin" valueType="num">
                                      <p:cBhvr>
                                        <p:cTn id="62" dur="2000" fill="hold"/>
                                        <p:tgtEl>
                                          <p:spTgt spid="225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2563">
                                            <p:txEl>
                                              <p:pRg st="6" end="6"/>
                                            </p:txEl>
                                          </p:spTgt>
                                        </p:tgtEl>
                                        <p:attrNameLst>
                                          <p:attrName>style.visibility</p:attrName>
                                        </p:attrNameLst>
                                      </p:cBhvr>
                                      <p:to>
                                        <p:strVal val="visible"/>
                                      </p:to>
                                    </p:set>
                                    <p:animEffect transition="in" filter="fade">
                                      <p:cBhvr>
                                        <p:cTn id="67" dur="2000"/>
                                        <p:tgtEl>
                                          <p:spTgt spid="22563">
                                            <p:txEl>
                                              <p:pRg st="6" end="6"/>
                                            </p:txEl>
                                          </p:spTgt>
                                        </p:tgtEl>
                                      </p:cBhvr>
                                    </p:animEffect>
                                    <p:anim calcmode="lin" valueType="num">
                                      <p:cBhvr>
                                        <p:cTn id="68" dur="2000" fill="hold"/>
                                        <p:tgtEl>
                                          <p:spTgt spid="22563">
                                            <p:txEl>
                                              <p:pRg st="6" end="6"/>
                                            </p:txEl>
                                          </p:spTgt>
                                        </p:tgtEl>
                                        <p:attrNameLst>
                                          <p:attrName>ppt_x</p:attrName>
                                        </p:attrNameLst>
                                      </p:cBhvr>
                                      <p:tavLst>
                                        <p:tav tm="0">
                                          <p:val>
                                            <p:strVal val="#ppt_x"/>
                                          </p:val>
                                        </p:tav>
                                        <p:tav tm="100000">
                                          <p:val>
                                            <p:strVal val="#ppt_x"/>
                                          </p:val>
                                        </p:tav>
                                      </p:tavLst>
                                    </p:anim>
                                    <p:anim calcmode="lin" valueType="num">
                                      <p:cBhvr>
                                        <p:cTn id="69" dur="2000" fill="hold"/>
                                        <p:tgtEl>
                                          <p:spTgt spid="2256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4" grpId="0"/>
      <p:bldP spid="22554" grpId="1"/>
      <p:bldP spid="22555" grpId="0"/>
      <p:bldP spid="22555" grpId="1"/>
      <p:bldP spid="22563" grpId="0" uiExpand="1" build="p" bldLvl="5" animBg="1"/>
      <p:bldP spid="22564" grpId="0" animBg="1"/>
      <p:bldP spid="2256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0" y="1676400"/>
            <a:ext cx="9144000" cy="4676775"/>
          </a:xfrm>
          <a:prstGeom prst="roundRect">
            <a:avLst/>
          </a:prstGeom>
          <a:solidFill>
            <a:srgbClr val="FFFFFF">
              <a:alpha val="69804"/>
            </a:srgbClr>
          </a:solidFill>
          <a:ln>
            <a:solidFill>
              <a:srgbClr val="FFFFFF"/>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WordArt 19"/>
          <p:cNvSpPr>
            <a:spLocks noChangeArrowheads="1" noChangeShapeType="1" noTextEdit="1"/>
          </p:cNvSpPr>
          <p:nvPr/>
        </p:nvSpPr>
        <p:spPr bwMode="auto">
          <a:xfrm>
            <a:off x="1323975" y="228600"/>
            <a:ext cx="6496050" cy="10668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Georgia"/>
              </a:rPr>
              <a:t>Worship the Lord your God</a:t>
            </a:r>
          </a:p>
          <a:p>
            <a:pPr algn="ctr"/>
            <a:r>
              <a:rPr lang="en-US" sz="3600" b="1" kern="10">
                <a:ln w="9525">
                  <a:solidFill>
                    <a:srgbClr val="000000"/>
                  </a:solidFill>
                  <a:round/>
                  <a:headEnd/>
                  <a:tailEnd/>
                </a:ln>
                <a:solidFill>
                  <a:srgbClr val="FFFFFF"/>
                </a:solidFill>
                <a:latin typeface="Georgia"/>
              </a:rPr>
              <a:t>(Matthew 4:10)</a:t>
            </a:r>
          </a:p>
        </p:txBody>
      </p:sp>
      <p:sp>
        <p:nvSpPr>
          <p:cNvPr id="27670" name="Text Box 22"/>
          <p:cNvSpPr txBox="1">
            <a:spLocks noChangeArrowheads="1"/>
          </p:cNvSpPr>
          <p:nvPr/>
        </p:nvSpPr>
        <p:spPr bwMode="auto">
          <a:xfrm>
            <a:off x="228600" y="2097088"/>
            <a:ext cx="3733800" cy="2663825"/>
          </a:xfrm>
          <a:prstGeom prst="rect">
            <a:avLst/>
          </a:prstGeom>
          <a:solidFill>
            <a:srgbClr val="FFFFFF">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b="1">
                <a:effectLst>
                  <a:outerShdw blurRad="38100" dist="38100" dir="2700000" algn="tl">
                    <a:srgbClr val="C0C0C0"/>
                  </a:outerShdw>
                </a:effectLst>
                <a:latin typeface="Arial" charset="0"/>
              </a:rPr>
              <a:t>Psalm 95:6</a:t>
            </a:r>
          </a:p>
          <a:p>
            <a:pPr algn="ctr">
              <a:defRPr/>
            </a:pPr>
            <a:r>
              <a:rPr lang="en-US" sz="2800" b="1">
                <a:effectLst>
                  <a:outerShdw blurRad="38100" dist="38100" dir="2700000" algn="tl">
                    <a:srgbClr val="C0C0C0"/>
                  </a:outerShdw>
                </a:effectLst>
                <a:latin typeface="Arial" charset="0"/>
              </a:rPr>
              <a:t>Oh come, let us worship and </a:t>
            </a:r>
            <a:r>
              <a:rPr lang="en-US" sz="2800" b="1" u="sng">
                <a:effectLst>
                  <a:outerShdw blurRad="38100" dist="38100" dir="2700000" algn="tl">
                    <a:srgbClr val="C0C0C0"/>
                  </a:outerShdw>
                </a:effectLst>
                <a:latin typeface="Arial" charset="0"/>
              </a:rPr>
              <a:t>bow down</a:t>
            </a:r>
            <a:r>
              <a:rPr lang="en-US" sz="2800" b="1">
                <a:effectLst>
                  <a:outerShdw blurRad="38100" dist="38100" dir="2700000" algn="tl">
                    <a:srgbClr val="C0C0C0"/>
                  </a:outerShdw>
                </a:effectLst>
                <a:latin typeface="Arial" charset="0"/>
              </a:rPr>
              <a:t>; let us </a:t>
            </a:r>
            <a:r>
              <a:rPr lang="en-US" sz="2800" b="1" u="sng">
                <a:effectLst>
                  <a:outerShdw blurRad="38100" dist="38100" dir="2700000" algn="tl">
                    <a:srgbClr val="C0C0C0"/>
                  </a:outerShdw>
                </a:effectLst>
                <a:latin typeface="Arial" charset="0"/>
              </a:rPr>
              <a:t>kneel</a:t>
            </a:r>
            <a:r>
              <a:rPr lang="en-US" sz="2800" b="1">
                <a:effectLst>
                  <a:outerShdw blurRad="38100" dist="38100" dir="2700000" algn="tl">
                    <a:srgbClr val="C0C0C0"/>
                  </a:outerShdw>
                </a:effectLst>
                <a:latin typeface="Arial" charset="0"/>
              </a:rPr>
              <a:t> before the LORD our Maker.</a:t>
            </a:r>
          </a:p>
        </p:txBody>
      </p:sp>
      <p:sp>
        <p:nvSpPr>
          <p:cNvPr id="27671" name="Text Box 23"/>
          <p:cNvSpPr txBox="1">
            <a:spLocks noChangeArrowheads="1"/>
          </p:cNvSpPr>
          <p:nvPr/>
        </p:nvSpPr>
        <p:spPr bwMode="auto">
          <a:xfrm>
            <a:off x="4343400" y="2057400"/>
            <a:ext cx="4572000" cy="4371975"/>
          </a:xfrm>
          <a:prstGeom prst="rect">
            <a:avLst/>
          </a:prstGeom>
          <a:solidFill>
            <a:srgbClr val="FFFFFF">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b="1">
                <a:effectLst>
                  <a:outerShdw blurRad="38100" dist="38100" dir="2700000" algn="tl">
                    <a:srgbClr val="C0C0C0"/>
                  </a:outerShdw>
                </a:effectLst>
                <a:latin typeface="Arial" charset="0"/>
              </a:rPr>
              <a:t>Heb 12:28-29</a:t>
            </a:r>
          </a:p>
          <a:p>
            <a:pPr algn="ctr">
              <a:defRPr/>
            </a:pPr>
            <a:r>
              <a:rPr lang="en-US" sz="2800" b="1">
                <a:effectLst>
                  <a:outerShdw blurRad="38100" dist="38100" dir="2700000" algn="tl">
                    <a:srgbClr val="C0C0C0"/>
                  </a:outerShdw>
                </a:effectLst>
                <a:latin typeface="Arial" charset="0"/>
              </a:rPr>
              <a:t>Therefore, since we are receiving a kingdom which cannot be shaken, let us have grace, by which we may serve God acceptably with </a:t>
            </a:r>
            <a:r>
              <a:rPr lang="en-US" sz="2800" b="1" u="sng">
                <a:effectLst>
                  <a:outerShdw blurRad="38100" dist="38100" dir="2700000" algn="tl">
                    <a:srgbClr val="C0C0C0"/>
                  </a:outerShdw>
                </a:effectLst>
                <a:latin typeface="Arial" charset="0"/>
              </a:rPr>
              <a:t>reverence</a:t>
            </a:r>
            <a:r>
              <a:rPr lang="en-US" sz="2800" b="1">
                <a:effectLst>
                  <a:outerShdw blurRad="38100" dist="38100" dir="2700000" algn="tl">
                    <a:srgbClr val="C0C0C0"/>
                  </a:outerShdw>
                </a:effectLst>
                <a:latin typeface="Arial" charset="0"/>
              </a:rPr>
              <a:t> and </a:t>
            </a:r>
            <a:r>
              <a:rPr lang="en-US" sz="2800" b="1" u="sng">
                <a:effectLst>
                  <a:outerShdw blurRad="38100" dist="38100" dir="2700000" algn="tl">
                    <a:srgbClr val="C0C0C0"/>
                  </a:outerShdw>
                </a:effectLst>
                <a:latin typeface="Arial" charset="0"/>
              </a:rPr>
              <a:t>godly fear</a:t>
            </a:r>
            <a:r>
              <a:rPr lang="en-US" sz="2800" b="1">
                <a:effectLst>
                  <a:outerShdw blurRad="38100" dist="38100" dir="2700000" algn="tl">
                    <a:srgbClr val="C0C0C0"/>
                  </a:outerShdw>
                </a:effectLst>
                <a:latin typeface="Arial" charset="0"/>
              </a:rPr>
              <a:t>. For our God is a consuming fire.</a:t>
            </a:r>
          </a:p>
        </p:txBody>
      </p:sp>
      <p:sp>
        <p:nvSpPr>
          <p:cNvPr id="27673" name="WordArt 25"/>
          <p:cNvSpPr>
            <a:spLocks noChangeArrowheads="1" noChangeShapeType="1" noTextEdit="1"/>
          </p:cNvSpPr>
          <p:nvPr/>
        </p:nvSpPr>
        <p:spPr bwMode="auto">
          <a:xfrm>
            <a:off x="319088" y="1981200"/>
            <a:ext cx="8505825" cy="609600"/>
          </a:xfrm>
          <a:prstGeom prst="rect">
            <a:avLst/>
          </a:prstGeom>
        </p:spPr>
        <p:txBody>
          <a:bodyPr wrap="none" fromWordArt="1">
            <a:prstTxWarp prst="textPlain">
              <a:avLst>
                <a:gd name="adj" fmla="val 50000"/>
              </a:avLst>
            </a:prstTxWarp>
          </a:bodyPr>
          <a:lstStyle/>
          <a:p>
            <a:pPr algn="ctr"/>
            <a:r>
              <a:rPr lang="en-US" sz="3600" kern="10" dirty="0" smtClean="0">
                <a:ln w="12700">
                  <a:solidFill>
                    <a:schemeClr val="tx1"/>
                  </a:solidFill>
                  <a:round/>
                  <a:headEnd/>
                  <a:tailEnd/>
                </a:ln>
                <a:solidFill>
                  <a:schemeClr val="tx1">
                    <a:lumMod val="95000"/>
                    <a:lumOff val="5000"/>
                  </a:schemeClr>
                </a:solidFill>
                <a:latin typeface="Arial Black"/>
              </a:rPr>
              <a:t>Singing with grace in your hearts to the Lord (Col 3:16)</a:t>
            </a:r>
            <a:endParaRPr lang="en-US" sz="3600" kern="10" dirty="0">
              <a:ln w="12700">
                <a:solidFill>
                  <a:schemeClr val="tx1"/>
                </a:solidFill>
                <a:round/>
                <a:headEnd/>
                <a:tailEnd/>
              </a:ln>
              <a:solidFill>
                <a:srgbClr val="FFFFFF"/>
              </a:solidFill>
              <a:latin typeface="Arial Black"/>
            </a:endParaRPr>
          </a:p>
        </p:txBody>
      </p:sp>
      <p:sp>
        <p:nvSpPr>
          <p:cNvPr id="27674" name="WordArt 26"/>
          <p:cNvSpPr>
            <a:spLocks noChangeArrowheads="1" noChangeShapeType="1" noTextEdit="1"/>
          </p:cNvSpPr>
          <p:nvPr/>
        </p:nvSpPr>
        <p:spPr bwMode="auto">
          <a:xfrm>
            <a:off x="319088" y="2819400"/>
            <a:ext cx="8505825" cy="609600"/>
          </a:xfrm>
          <a:prstGeom prst="rect">
            <a:avLst/>
          </a:prstGeom>
        </p:spPr>
        <p:txBody>
          <a:bodyPr wrap="none" fromWordArt="1">
            <a:prstTxWarp prst="textPlain">
              <a:avLst>
                <a:gd name="adj" fmla="val 50000"/>
              </a:avLst>
            </a:prstTxWarp>
          </a:bodyPr>
          <a:lstStyle/>
          <a:p>
            <a:pPr algn="ctr"/>
            <a:r>
              <a:rPr lang="en-US" sz="3600" kern="10" dirty="0">
                <a:ln w="12700">
                  <a:solidFill>
                    <a:schemeClr val="tx1"/>
                  </a:solidFill>
                  <a:round/>
                  <a:headEnd/>
                  <a:tailEnd/>
                </a:ln>
                <a:solidFill>
                  <a:schemeClr val="tx1">
                    <a:lumMod val="95000"/>
                    <a:lumOff val="5000"/>
                  </a:schemeClr>
                </a:solidFill>
                <a:latin typeface="Arial Black"/>
              </a:rPr>
              <a:t>Continued steadfastly . . . in prayers (Acts 2:42)</a:t>
            </a:r>
          </a:p>
        </p:txBody>
      </p:sp>
      <p:sp>
        <p:nvSpPr>
          <p:cNvPr id="27675" name="WordArt 27"/>
          <p:cNvSpPr>
            <a:spLocks noChangeArrowheads="1" noChangeShapeType="1" noTextEdit="1"/>
          </p:cNvSpPr>
          <p:nvPr/>
        </p:nvSpPr>
        <p:spPr bwMode="auto">
          <a:xfrm>
            <a:off x="319088" y="3733800"/>
            <a:ext cx="8505825" cy="609600"/>
          </a:xfrm>
          <a:prstGeom prst="rect">
            <a:avLst/>
          </a:prstGeom>
        </p:spPr>
        <p:txBody>
          <a:bodyPr wrap="none" fromWordArt="1">
            <a:prstTxWarp prst="textPlain">
              <a:avLst>
                <a:gd name="adj" fmla="val 50000"/>
              </a:avLst>
            </a:prstTxWarp>
          </a:bodyPr>
          <a:lstStyle/>
          <a:p>
            <a:pPr algn="ctr"/>
            <a:r>
              <a:rPr lang="en-US" sz="3600" kern="10" dirty="0">
                <a:ln w="12700">
                  <a:solidFill>
                    <a:schemeClr val="tx1"/>
                  </a:solidFill>
                  <a:round/>
                  <a:headEnd/>
                  <a:tailEnd/>
                </a:ln>
                <a:solidFill>
                  <a:schemeClr val="tx1">
                    <a:lumMod val="95000"/>
                    <a:lumOff val="5000"/>
                  </a:schemeClr>
                </a:solidFill>
                <a:latin typeface="Arial Black"/>
              </a:rPr>
              <a:t>Continued . . . in the breaking of bread (Acts 2:42, 20:7)</a:t>
            </a:r>
          </a:p>
        </p:txBody>
      </p:sp>
      <p:sp>
        <p:nvSpPr>
          <p:cNvPr id="27676" name="WordArt 28"/>
          <p:cNvSpPr>
            <a:spLocks noChangeArrowheads="1" noChangeShapeType="1" noTextEdit="1"/>
          </p:cNvSpPr>
          <p:nvPr/>
        </p:nvSpPr>
        <p:spPr bwMode="auto">
          <a:xfrm>
            <a:off x="319088" y="4572000"/>
            <a:ext cx="8505825" cy="609600"/>
          </a:xfrm>
          <a:prstGeom prst="rect">
            <a:avLst/>
          </a:prstGeom>
        </p:spPr>
        <p:txBody>
          <a:bodyPr wrap="none" fromWordArt="1">
            <a:prstTxWarp prst="textPlain">
              <a:avLst>
                <a:gd name="adj" fmla="val 50000"/>
              </a:avLst>
            </a:prstTxWarp>
          </a:bodyPr>
          <a:lstStyle/>
          <a:p>
            <a:pPr algn="ctr"/>
            <a:r>
              <a:rPr lang="en-US" sz="3600" kern="10" dirty="0">
                <a:ln w="12700">
                  <a:solidFill>
                    <a:schemeClr val="tx1"/>
                  </a:solidFill>
                  <a:round/>
                  <a:headEnd/>
                  <a:tailEnd/>
                </a:ln>
                <a:solidFill>
                  <a:schemeClr val="tx1">
                    <a:lumMod val="95000"/>
                    <a:lumOff val="5000"/>
                  </a:schemeClr>
                </a:solidFill>
                <a:latin typeface="Arial Black"/>
              </a:rPr>
              <a:t>Continued . . . in the apostles' doctrine (Acts 2:42, 20:7)</a:t>
            </a:r>
          </a:p>
        </p:txBody>
      </p:sp>
      <p:sp>
        <p:nvSpPr>
          <p:cNvPr id="27677" name="WordArt 29"/>
          <p:cNvSpPr>
            <a:spLocks noChangeArrowheads="1" noChangeShapeType="1" noTextEdit="1"/>
          </p:cNvSpPr>
          <p:nvPr/>
        </p:nvSpPr>
        <p:spPr bwMode="auto">
          <a:xfrm>
            <a:off x="319088" y="5410200"/>
            <a:ext cx="8505825" cy="609600"/>
          </a:xfrm>
          <a:prstGeom prst="rect">
            <a:avLst/>
          </a:prstGeom>
        </p:spPr>
        <p:txBody>
          <a:bodyPr wrap="none" fromWordArt="1">
            <a:prstTxWarp prst="textPlain">
              <a:avLst>
                <a:gd name="adj" fmla="val 50000"/>
              </a:avLst>
            </a:prstTxWarp>
          </a:bodyPr>
          <a:lstStyle/>
          <a:p>
            <a:pPr algn="ctr"/>
            <a:r>
              <a:rPr lang="en-US" sz="3600" kern="10" dirty="0">
                <a:ln w="12700">
                  <a:solidFill>
                    <a:schemeClr val="tx1"/>
                  </a:solidFill>
                  <a:round/>
                  <a:headEnd/>
                  <a:tailEnd/>
                </a:ln>
                <a:solidFill>
                  <a:schemeClr val="tx1">
                    <a:lumMod val="95000"/>
                    <a:lumOff val="5000"/>
                  </a:schemeClr>
                </a:solidFill>
                <a:latin typeface="Arial Black"/>
              </a:rPr>
              <a:t>Continued . . . in fellowship [contribution] (Acts 2:42, Rom 15:26)</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27670"/>
                                        </p:tgtEl>
                                      </p:cBhvr>
                                    </p:animEffect>
                                    <p:set>
                                      <p:cBhvr>
                                        <p:cTn id="7" dur="1" fill="hold">
                                          <p:stCondLst>
                                            <p:cond delay="1999"/>
                                          </p:stCondLst>
                                        </p:cTn>
                                        <p:tgtEl>
                                          <p:spTgt spid="2767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27671"/>
                                        </p:tgtEl>
                                      </p:cBhvr>
                                    </p:animEffect>
                                    <p:set>
                                      <p:cBhvr>
                                        <p:cTn id="10" dur="1" fill="hold">
                                          <p:stCondLst>
                                            <p:cond delay="1999"/>
                                          </p:stCondLst>
                                        </p:cTn>
                                        <p:tgtEl>
                                          <p:spTgt spid="27671"/>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27673"/>
                                        </p:tgtEl>
                                        <p:attrNameLst>
                                          <p:attrName>style.visibility</p:attrName>
                                        </p:attrNameLst>
                                      </p:cBhvr>
                                      <p:to>
                                        <p:strVal val="visible"/>
                                      </p:to>
                                    </p:set>
                                    <p:animEffect transition="in" filter="wipe(left)">
                                      <p:cBhvr>
                                        <p:cTn id="13" dur="2000"/>
                                        <p:tgtEl>
                                          <p:spTgt spid="2767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7674"/>
                                        </p:tgtEl>
                                        <p:attrNameLst>
                                          <p:attrName>style.visibility</p:attrName>
                                        </p:attrNameLst>
                                      </p:cBhvr>
                                      <p:to>
                                        <p:strVal val="visible"/>
                                      </p:to>
                                    </p:set>
                                    <p:animEffect transition="in" filter="wipe(left)">
                                      <p:cBhvr>
                                        <p:cTn id="18" dur="2000"/>
                                        <p:tgtEl>
                                          <p:spTgt spid="2767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675"/>
                                        </p:tgtEl>
                                        <p:attrNameLst>
                                          <p:attrName>style.visibility</p:attrName>
                                        </p:attrNameLst>
                                      </p:cBhvr>
                                      <p:to>
                                        <p:strVal val="visible"/>
                                      </p:to>
                                    </p:set>
                                    <p:animEffect transition="in" filter="wipe(left)">
                                      <p:cBhvr>
                                        <p:cTn id="23" dur="2000"/>
                                        <p:tgtEl>
                                          <p:spTgt spid="2767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676"/>
                                        </p:tgtEl>
                                        <p:attrNameLst>
                                          <p:attrName>style.visibility</p:attrName>
                                        </p:attrNameLst>
                                      </p:cBhvr>
                                      <p:to>
                                        <p:strVal val="visible"/>
                                      </p:to>
                                    </p:set>
                                    <p:animEffect transition="in" filter="wipe(left)">
                                      <p:cBhvr>
                                        <p:cTn id="28" dur="2000"/>
                                        <p:tgtEl>
                                          <p:spTgt spid="2767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677"/>
                                        </p:tgtEl>
                                        <p:attrNameLst>
                                          <p:attrName>style.visibility</p:attrName>
                                        </p:attrNameLst>
                                      </p:cBhvr>
                                      <p:to>
                                        <p:strVal val="visible"/>
                                      </p:to>
                                    </p:set>
                                    <p:animEffect transition="in" filter="wipe(left)">
                                      <p:cBhvr>
                                        <p:cTn id="33" dur="2000"/>
                                        <p:tgtEl>
                                          <p:spTgt spid="27677"/>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670" grpId="0" animBg="1"/>
      <p:bldP spid="27671" grpId="0" animBg="1"/>
      <p:bldP spid="27673" grpId="0"/>
      <p:bldP spid="27674" grpId="0"/>
      <p:bldP spid="27675" grpId="0"/>
      <p:bldP spid="27676" grpId="0"/>
      <p:bldP spid="276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96" name="Rectangle 24"/>
          <p:cNvSpPr>
            <a:spLocks noChangeArrowheads="1"/>
          </p:cNvSpPr>
          <p:nvPr/>
        </p:nvSpPr>
        <p:spPr bwMode="auto">
          <a:xfrm>
            <a:off x="228600" y="4800600"/>
            <a:ext cx="8763000" cy="2057400"/>
          </a:xfrm>
          <a:prstGeom prst="rect">
            <a:avLst/>
          </a:prstGeom>
          <a:solidFill>
            <a:srgbClr val="FFE25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
          <p:cNvGrpSpPr/>
          <p:nvPr/>
        </p:nvGrpSpPr>
        <p:grpSpPr>
          <a:xfrm>
            <a:off x="1828800" y="152400"/>
            <a:ext cx="5486400" cy="838200"/>
            <a:chOff x="1828800" y="152400"/>
            <a:chExt cx="5486400" cy="838200"/>
          </a:xfrm>
        </p:grpSpPr>
        <p:sp>
          <p:nvSpPr>
            <p:cNvPr id="10242" name="AutoShape 26"/>
            <p:cNvSpPr>
              <a:spLocks noChangeArrowheads="1"/>
            </p:cNvSpPr>
            <p:nvPr/>
          </p:nvSpPr>
          <p:spPr bwMode="auto">
            <a:xfrm>
              <a:off x="1828800" y="152400"/>
              <a:ext cx="5486400" cy="838200"/>
            </a:xfrm>
            <a:prstGeom prst="roundRect">
              <a:avLst>
                <a:gd name="adj" fmla="val 16667"/>
              </a:avLst>
            </a:prstGeom>
            <a:solidFill>
              <a:srgbClr val="F4672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WordArt 13"/>
            <p:cNvSpPr>
              <a:spLocks noChangeArrowheads="1" noChangeShapeType="1" noTextEdit="1"/>
            </p:cNvSpPr>
            <p:nvPr/>
          </p:nvSpPr>
          <p:spPr bwMode="auto">
            <a:xfrm>
              <a:off x="2119313" y="228600"/>
              <a:ext cx="4905375" cy="6858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EF9F"/>
                  </a:solidFill>
                  <a:latin typeface="Comic Sans MS"/>
                </a:rPr>
                <a:t>How did we get here?</a:t>
              </a:r>
            </a:p>
          </p:txBody>
        </p:sp>
      </p:grpSp>
      <p:sp>
        <p:nvSpPr>
          <p:cNvPr id="28686" name="Text Box 14"/>
          <p:cNvSpPr txBox="1">
            <a:spLocks noChangeArrowheads="1"/>
          </p:cNvSpPr>
          <p:nvPr/>
        </p:nvSpPr>
        <p:spPr bwMode="auto">
          <a:xfrm>
            <a:off x="228600" y="2971800"/>
            <a:ext cx="8763000" cy="519113"/>
          </a:xfrm>
          <a:prstGeom prst="rect">
            <a:avLst/>
          </a:prstGeom>
          <a:solidFill>
            <a:srgbClr val="FFE25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a:effectLst>
                  <a:outerShdw blurRad="38100" dist="38100" dir="2700000" algn="tl">
                    <a:srgbClr val="FFFFFF"/>
                  </a:outerShdw>
                </a:effectLst>
                <a:latin typeface="Comic Sans MS" pitchFamily="66" charset="0"/>
              </a:rPr>
              <a:t>REJECTED BIBLE AUTHORITY ~ Judges 17:6</a:t>
            </a:r>
          </a:p>
        </p:txBody>
      </p:sp>
      <p:sp>
        <p:nvSpPr>
          <p:cNvPr id="28687" name="Text Box 15"/>
          <p:cNvSpPr txBox="1">
            <a:spLocks noChangeArrowheads="1"/>
          </p:cNvSpPr>
          <p:nvPr/>
        </p:nvSpPr>
        <p:spPr bwMode="auto">
          <a:xfrm>
            <a:off x="228600" y="3886200"/>
            <a:ext cx="8763000" cy="519113"/>
          </a:xfrm>
          <a:prstGeom prst="rect">
            <a:avLst/>
          </a:prstGeom>
          <a:solidFill>
            <a:srgbClr val="FFE25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a:effectLst>
                  <a:outerShdw blurRad="38100" dist="38100" dir="2700000" algn="tl">
                    <a:srgbClr val="FFFFFF"/>
                  </a:outerShdw>
                </a:effectLst>
                <a:latin typeface="Comic Sans MS" pitchFamily="66" charset="0"/>
              </a:rPr>
              <a:t>SOWED SEEDS OF CASUALNESS ~ Hosea 8:7</a:t>
            </a:r>
          </a:p>
        </p:txBody>
      </p:sp>
      <p:sp>
        <p:nvSpPr>
          <p:cNvPr id="28688" name="Text Box 16"/>
          <p:cNvSpPr txBox="1">
            <a:spLocks noChangeArrowheads="1"/>
          </p:cNvSpPr>
          <p:nvPr/>
        </p:nvSpPr>
        <p:spPr bwMode="auto">
          <a:xfrm>
            <a:off x="228600" y="4343400"/>
            <a:ext cx="8763000" cy="519113"/>
          </a:xfrm>
          <a:prstGeom prst="rect">
            <a:avLst/>
          </a:prstGeom>
          <a:solidFill>
            <a:srgbClr val="FFE25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a:effectLst>
                  <a:outerShdw blurRad="38100" dist="38100" dir="2700000" algn="tl">
                    <a:srgbClr val="FFFFFF"/>
                  </a:outerShdw>
                </a:effectLst>
                <a:latin typeface="Comic Sans MS" pitchFamily="66" charset="0"/>
              </a:rPr>
              <a:t>SOUGHT THE WISDOM OF MEN ~ 1 Cor 3:1-4</a:t>
            </a:r>
          </a:p>
        </p:txBody>
      </p:sp>
      <p:pic>
        <p:nvPicPr>
          <p:cNvPr id="28689" name="Picture 17" descr="Radical Resto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876800"/>
            <a:ext cx="13557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9" descr="Book%20-%20The%20Purpose%20Driven%20Church%20(ww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876800"/>
            <a:ext cx="12969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21" descr="book-chosenai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4876800"/>
            <a:ext cx="13271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5" name="Picture 23" descr="7578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1400" y="4876800"/>
            <a:ext cx="13081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7" name="Text Box 25"/>
          <p:cNvSpPr txBox="1">
            <a:spLocks noChangeArrowheads="1"/>
          </p:cNvSpPr>
          <p:nvPr/>
        </p:nvSpPr>
        <p:spPr bwMode="auto">
          <a:xfrm>
            <a:off x="228600" y="3429000"/>
            <a:ext cx="8763000" cy="519113"/>
          </a:xfrm>
          <a:prstGeom prst="rect">
            <a:avLst/>
          </a:prstGeom>
          <a:solidFill>
            <a:srgbClr val="FFE25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a:effectLst>
                  <a:outerShdw blurRad="38100" dist="38100" dir="2700000" algn="tl">
                    <a:srgbClr val="FFFFFF"/>
                  </a:outerShdw>
                </a:effectLst>
                <a:latin typeface="Comic Sans MS" pitchFamily="66" charset="0"/>
              </a:rPr>
              <a:t>GROWN UNENTHUSIASTIC ~ Revelation 3:15</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8686"/>
                                        </p:tgtEl>
                                        <p:attrNameLst>
                                          <p:attrName>style.visibility</p:attrName>
                                        </p:attrNameLst>
                                      </p:cBhvr>
                                      <p:to>
                                        <p:strVal val="visible"/>
                                      </p:to>
                                    </p:set>
                                    <p:animEffect transition="in" filter="wipe(left)">
                                      <p:cBhvr>
                                        <p:cTn id="14" dur="2000"/>
                                        <p:tgtEl>
                                          <p:spTgt spid="286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697"/>
                                        </p:tgtEl>
                                        <p:attrNameLst>
                                          <p:attrName>style.visibility</p:attrName>
                                        </p:attrNameLst>
                                      </p:cBhvr>
                                      <p:to>
                                        <p:strVal val="visible"/>
                                      </p:to>
                                    </p:set>
                                    <p:animEffect transition="in" filter="wipe(left)">
                                      <p:cBhvr>
                                        <p:cTn id="19" dur="2000"/>
                                        <p:tgtEl>
                                          <p:spTgt spid="286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8687"/>
                                        </p:tgtEl>
                                        <p:attrNameLst>
                                          <p:attrName>style.visibility</p:attrName>
                                        </p:attrNameLst>
                                      </p:cBhvr>
                                      <p:to>
                                        <p:strVal val="visible"/>
                                      </p:to>
                                    </p:set>
                                    <p:animEffect transition="in" filter="wipe(left)">
                                      <p:cBhvr>
                                        <p:cTn id="24" dur="2000"/>
                                        <p:tgtEl>
                                          <p:spTgt spid="286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688"/>
                                        </p:tgtEl>
                                        <p:attrNameLst>
                                          <p:attrName>style.visibility</p:attrName>
                                        </p:attrNameLst>
                                      </p:cBhvr>
                                      <p:to>
                                        <p:strVal val="visible"/>
                                      </p:to>
                                    </p:set>
                                    <p:animEffect transition="in" filter="wipe(left)">
                                      <p:cBhvr>
                                        <p:cTn id="29" dur="2000"/>
                                        <p:tgtEl>
                                          <p:spTgt spid="286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1" presetClass="entr" presetSubtype="0" fill="hold" nodeType="clickEffect">
                                  <p:stCondLst>
                                    <p:cond delay="0"/>
                                  </p:stCondLst>
                                  <p:iterate type="lt">
                                    <p:tmPct val="5000"/>
                                  </p:iterate>
                                  <p:childTnLst>
                                    <p:set>
                                      <p:cBhvr>
                                        <p:cTn id="33" dur="1" fill="hold">
                                          <p:stCondLst>
                                            <p:cond delay="0"/>
                                          </p:stCondLst>
                                        </p:cTn>
                                        <p:tgtEl>
                                          <p:spTgt spid="28689"/>
                                        </p:tgtEl>
                                        <p:attrNameLst>
                                          <p:attrName>style.visibility</p:attrName>
                                        </p:attrNameLst>
                                      </p:cBhvr>
                                      <p:to>
                                        <p:strVal val="visible"/>
                                      </p:to>
                                    </p:set>
                                    <p:anim calcmode="lin" valueType="num">
                                      <p:cBhvr>
                                        <p:cTn id="34" dur="2000" fill="hold"/>
                                        <p:tgtEl>
                                          <p:spTgt spid="28689"/>
                                        </p:tgtEl>
                                        <p:attrNameLst>
                                          <p:attrName>ppt_w</p:attrName>
                                        </p:attrNameLst>
                                      </p:cBhvr>
                                      <p:tavLst>
                                        <p:tav tm="0">
                                          <p:val>
                                            <p:fltVal val="0"/>
                                          </p:val>
                                        </p:tav>
                                        <p:tav tm="100000">
                                          <p:val>
                                            <p:strVal val="#ppt_w"/>
                                          </p:val>
                                        </p:tav>
                                      </p:tavLst>
                                    </p:anim>
                                    <p:anim calcmode="lin" valueType="num">
                                      <p:cBhvr>
                                        <p:cTn id="35" dur="2000" fill="hold"/>
                                        <p:tgtEl>
                                          <p:spTgt spid="28689"/>
                                        </p:tgtEl>
                                        <p:attrNameLst>
                                          <p:attrName>ppt_h</p:attrName>
                                        </p:attrNameLst>
                                      </p:cBhvr>
                                      <p:tavLst>
                                        <p:tav tm="0">
                                          <p:val>
                                            <p:fltVal val="0"/>
                                          </p:val>
                                        </p:tav>
                                        <p:tav tm="100000">
                                          <p:val>
                                            <p:strVal val="#ppt_h"/>
                                          </p:val>
                                        </p:tav>
                                      </p:tavLst>
                                    </p:anim>
                                    <p:anim calcmode="lin" valueType="num">
                                      <p:cBhvr>
                                        <p:cTn id="36" dur="2000" fill="hold"/>
                                        <p:tgtEl>
                                          <p:spTgt spid="28689"/>
                                        </p:tgtEl>
                                        <p:attrNameLst>
                                          <p:attrName>style.rotation</p:attrName>
                                        </p:attrNameLst>
                                      </p:cBhvr>
                                      <p:tavLst>
                                        <p:tav tm="0">
                                          <p:val>
                                            <p:fltVal val="90"/>
                                          </p:val>
                                        </p:tav>
                                        <p:tav tm="100000">
                                          <p:val>
                                            <p:fltVal val="0"/>
                                          </p:val>
                                        </p:tav>
                                      </p:tavLst>
                                    </p:anim>
                                    <p:animEffect transition="in" filter="fade">
                                      <p:cBhvr>
                                        <p:cTn id="37" dur="2000"/>
                                        <p:tgtEl>
                                          <p:spTgt spid="28689"/>
                                        </p:tgtEl>
                                      </p:cBhvr>
                                    </p:animEffect>
                                  </p:childTnLst>
                                </p:cTn>
                              </p:par>
                            </p:childTnLst>
                          </p:cTn>
                        </p:par>
                        <p:par>
                          <p:cTn id="38" fill="hold" nodeType="afterGroup">
                            <p:stCondLst>
                              <p:cond delay="2000"/>
                            </p:stCondLst>
                            <p:childTnLst>
                              <p:par>
                                <p:cTn id="39" presetID="31" presetClass="entr" presetSubtype="0" fill="hold" nodeType="afterEffect">
                                  <p:stCondLst>
                                    <p:cond delay="0"/>
                                  </p:stCondLst>
                                  <p:iterate type="lt">
                                    <p:tmPct val="5000"/>
                                  </p:iterate>
                                  <p:childTnLst>
                                    <p:set>
                                      <p:cBhvr>
                                        <p:cTn id="40" dur="1" fill="hold">
                                          <p:stCondLst>
                                            <p:cond delay="0"/>
                                          </p:stCondLst>
                                        </p:cTn>
                                        <p:tgtEl>
                                          <p:spTgt spid="28691"/>
                                        </p:tgtEl>
                                        <p:attrNameLst>
                                          <p:attrName>style.visibility</p:attrName>
                                        </p:attrNameLst>
                                      </p:cBhvr>
                                      <p:to>
                                        <p:strVal val="visible"/>
                                      </p:to>
                                    </p:set>
                                    <p:anim calcmode="lin" valueType="num">
                                      <p:cBhvr>
                                        <p:cTn id="41" dur="2000" fill="hold"/>
                                        <p:tgtEl>
                                          <p:spTgt spid="28691"/>
                                        </p:tgtEl>
                                        <p:attrNameLst>
                                          <p:attrName>ppt_w</p:attrName>
                                        </p:attrNameLst>
                                      </p:cBhvr>
                                      <p:tavLst>
                                        <p:tav tm="0">
                                          <p:val>
                                            <p:fltVal val="0"/>
                                          </p:val>
                                        </p:tav>
                                        <p:tav tm="100000">
                                          <p:val>
                                            <p:strVal val="#ppt_w"/>
                                          </p:val>
                                        </p:tav>
                                      </p:tavLst>
                                    </p:anim>
                                    <p:anim calcmode="lin" valueType="num">
                                      <p:cBhvr>
                                        <p:cTn id="42" dur="2000" fill="hold"/>
                                        <p:tgtEl>
                                          <p:spTgt spid="28691"/>
                                        </p:tgtEl>
                                        <p:attrNameLst>
                                          <p:attrName>ppt_h</p:attrName>
                                        </p:attrNameLst>
                                      </p:cBhvr>
                                      <p:tavLst>
                                        <p:tav tm="0">
                                          <p:val>
                                            <p:fltVal val="0"/>
                                          </p:val>
                                        </p:tav>
                                        <p:tav tm="100000">
                                          <p:val>
                                            <p:strVal val="#ppt_h"/>
                                          </p:val>
                                        </p:tav>
                                      </p:tavLst>
                                    </p:anim>
                                    <p:anim calcmode="lin" valueType="num">
                                      <p:cBhvr>
                                        <p:cTn id="43" dur="2000" fill="hold"/>
                                        <p:tgtEl>
                                          <p:spTgt spid="28691"/>
                                        </p:tgtEl>
                                        <p:attrNameLst>
                                          <p:attrName>style.rotation</p:attrName>
                                        </p:attrNameLst>
                                      </p:cBhvr>
                                      <p:tavLst>
                                        <p:tav tm="0">
                                          <p:val>
                                            <p:fltVal val="90"/>
                                          </p:val>
                                        </p:tav>
                                        <p:tav tm="100000">
                                          <p:val>
                                            <p:fltVal val="0"/>
                                          </p:val>
                                        </p:tav>
                                      </p:tavLst>
                                    </p:anim>
                                    <p:animEffect transition="in" filter="fade">
                                      <p:cBhvr>
                                        <p:cTn id="44" dur="2000"/>
                                        <p:tgtEl>
                                          <p:spTgt spid="28691"/>
                                        </p:tgtEl>
                                      </p:cBhvr>
                                    </p:animEffect>
                                  </p:childTnLst>
                                </p:cTn>
                              </p:par>
                            </p:childTnLst>
                          </p:cTn>
                        </p:par>
                        <p:par>
                          <p:cTn id="45" fill="hold" nodeType="afterGroup">
                            <p:stCondLst>
                              <p:cond delay="4000"/>
                            </p:stCondLst>
                            <p:childTnLst>
                              <p:par>
                                <p:cTn id="46" presetID="31" presetClass="entr" presetSubtype="0" fill="hold" nodeType="afterEffect">
                                  <p:stCondLst>
                                    <p:cond delay="0"/>
                                  </p:stCondLst>
                                  <p:iterate type="lt">
                                    <p:tmPct val="5000"/>
                                  </p:iterate>
                                  <p:childTnLst>
                                    <p:set>
                                      <p:cBhvr>
                                        <p:cTn id="47" dur="1" fill="hold">
                                          <p:stCondLst>
                                            <p:cond delay="0"/>
                                          </p:stCondLst>
                                        </p:cTn>
                                        <p:tgtEl>
                                          <p:spTgt spid="28693"/>
                                        </p:tgtEl>
                                        <p:attrNameLst>
                                          <p:attrName>style.visibility</p:attrName>
                                        </p:attrNameLst>
                                      </p:cBhvr>
                                      <p:to>
                                        <p:strVal val="visible"/>
                                      </p:to>
                                    </p:set>
                                    <p:anim calcmode="lin" valueType="num">
                                      <p:cBhvr>
                                        <p:cTn id="48" dur="2000" fill="hold"/>
                                        <p:tgtEl>
                                          <p:spTgt spid="28693"/>
                                        </p:tgtEl>
                                        <p:attrNameLst>
                                          <p:attrName>ppt_w</p:attrName>
                                        </p:attrNameLst>
                                      </p:cBhvr>
                                      <p:tavLst>
                                        <p:tav tm="0">
                                          <p:val>
                                            <p:fltVal val="0"/>
                                          </p:val>
                                        </p:tav>
                                        <p:tav tm="100000">
                                          <p:val>
                                            <p:strVal val="#ppt_w"/>
                                          </p:val>
                                        </p:tav>
                                      </p:tavLst>
                                    </p:anim>
                                    <p:anim calcmode="lin" valueType="num">
                                      <p:cBhvr>
                                        <p:cTn id="49" dur="2000" fill="hold"/>
                                        <p:tgtEl>
                                          <p:spTgt spid="28693"/>
                                        </p:tgtEl>
                                        <p:attrNameLst>
                                          <p:attrName>ppt_h</p:attrName>
                                        </p:attrNameLst>
                                      </p:cBhvr>
                                      <p:tavLst>
                                        <p:tav tm="0">
                                          <p:val>
                                            <p:fltVal val="0"/>
                                          </p:val>
                                        </p:tav>
                                        <p:tav tm="100000">
                                          <p:val>
                                            <p:strVal val="#ppt_h"/>
                                          </p:val>
                                        </p:tav>
                                      </p:tavLst>
                                    </p:anim>
                                    <p:anim calcmode="lin" valueType="num">
                                      <p:cBhvr>
                                        <p:cTn id="50" dur="2000" fill="hold"/>
                                        <p:tgtEl>
                                          <p:spTgt spid="28693"/>
                                        </p:tgtEl>
                                        <p:attrNameLst>
                                          <p:attrName>style.rotation</p:attrName>
                                        </p:attrNameLst>
                                      </p:cBhvr>
                                      <p:tavLst>
                                        <p:tav tm="0">
                                          <p:val>
                                            <p:fltVal val="90"/>
                                          </p:val>
                                        </p:tav>
                                        <p:tav tm="100000">
                                          <p:val>
                                            <p:fltVal val="0"/>
                                          </p:val>
                                        </p:tav>
                                      </p:tavLst>
                                    </p:anim>
                                    <p:animEffect transition="in" filter="fade">
                                      <p:cBhvr>
                                        <p:cTn id="51" dur="2000"/>
                                        <p:tgtEl>
                                          <p:spTgt spid="28693"/>
                                        </p:tgtEl>
                                      </p:cBhvr>
                                    </p:animEffect>
                                  </p:childTnLst>
                                </p:cTn>
                              </p:par>
                            </p:childTnLst>
                          </p:cTn>
                        </p:par>
                        <p:par>
                          <p:cTn id="52" fill="hold" nodeType="afterGroup">
                            <p:stCondLst>
                              <p:cond delay="6000"/>
                            </p:stCondLst>
                            <p:childTnLst>
                              <p:par>
                                <p:cTn id="53" presetID="31" presetClass="entr" presetSubtype="0" fill="hold" nodeType="afterEffect">
                                  <p:stCondLst>
                                    <p:cond delay="0"/>
                                  </p:stCondLst>
                                  <p:iterate type="lt">
                                    <p:tmPct val="5000"/>
                                  </p:iterate>
                                  <p:childTnLst>
                                    <p:set>
                                      <p:cBhvr>
                                        <p:cTn id="54" dur="1" fill="hold">
                                          <p:stCondLst>
                                            <p:cond delay="0"/>
                                          </p:stCondLst>
                                        </p:cTn>
                                        <p:tgtEl>
                                          <p:spTgt spid="28695"/>
                                        </p:tgtEl>
                                        <p:attrNameLst>
                                          <p:attrName>style.visibility</p:attrName>
                                        </p:attrNameLst>
                                      </p:cBhvr>
                                      <p:to>
                                        <p:strVal val="visible"/>
                                      </p:to>
                                    </p:set>
                                    <p:anim calcmode="lin" valueType="num">
                                      <p:cBhvr>
                                        <p:cTn id="55" dur="2000" fill="hold"/>
                                        <p:tgtEl>
                                          <p:spTgt spid="28695"/>
                                        </p:tgtEl>
                                        <p:attrNameLst>
                                          <p:attrName>ppt_w</p:attrName>
                                        </p:attrNameLst>
                                      </p:cBhvr>
                                      <p:tavLst>
                                        <p:tav tm="0">
                                          <p:val>
                                            <p:fltVal val="0"/>
                                          </p:val>
                                        </p:tav>
                                        <p:tav tm="100000">
                                          <p:val>
                                            <p:strVal val="#ppt_w"/>
                                          </p:val>
                                        </p:tav>
                                      </p:tavLst>
                                    </p:anim>
                                    <p:anim calcmode="lin" valueType="num">
                                      <p:cBhvr>
                                        <p:cTn id="56" dur="2000" fill="hold"/>
                                        <p:tgtEl>
                                          <p:spTgt spid="28695"/>
                                        </p:tgtEl>
                                        <p:attrNameLst>
                                          <p:attrName>ppt_h</p:attrName>
                                        </p:attrNameLst>
                                      </p:cBhvr>
                                      <p:tavLst>
                                        <p:tav tm="0">
                                          <p:val>
                                            <p:fltVal val="0"/>
                                          </p:val>
                                        </p:tav>
                                        <p:tav tm="100000">
                                          <p:val>
                                            <p:strVal val="#ppt_h"/>
                                          </p:val>
                                        </p:tav>
                                      </p:tavLst>
                                    </p:anim>
                                    <p:anim calcmode="lin" valueType="num">
                                      <p:cBhvr>
                                        <p:cTn id="57" dur="2000" fill="hold"/>
                                        <p:tgtEl>
                                          <p:spTgt spid="28695"/>
                                        </p:tgtEl>
                                        <p:attrNameLst>
                                          <p:attrName>style.rotation</p:attrName>
                                        </p:attrNameLst>
                                      </p:cBhvr>
                                      <p:tavLst>
                                        <p:tav tm="0">
                                          <p:val>
                                            <p:fltVal val="90"/>
                                          </p:val>
                                        </p:tav>
                                        <p:tav tm="100000">
                                          <p:val>
                                            <p:fltVal val="0"/>
                                          </p:val>
                                        </p:tav>
                                      </p:tavLst>
                                    </p:anim>
                                    <p:animEffect transition="in" filter="fade">
                                      <p:cBhvr>
                                        <p:cTn id="58" dur="2000"/>
                                        <p:tgtEl>
                                          <p:spTgt spid="28695"/>
                                        </p:tgtEl>
                                      </p:cBhvr>
                                    </p:animEffect>
                                  </p:childTnLst>
                                </p:cTn>
                              </p:par>
                            </p:childTnLst>
                          </p:cTn>
                        </p:par>
                        <p:par>
                          <p:cTn id="59" fill="hold" nodeType="afterGroup">
                            <p:stCondLst>
                              <p:cond delay="8000"/>
                            </p:stCondLst>
                            <p:childTnLst>
                              <p:par>
                                <p:cTn id="60" presetID="22" presetClass="entr" presetSubtype="1" fill="hold" grpId="0" nodeType="afterEffect">
                                  <p:stCondLst>
                                    <p:cond delay="0"/>
                                  </p:stCondLst>
                                  <p:childTnLst>
                                    <p:set>
                                      <p:cBhvr>
                                        <p:cTn id="61" dur="1" fill="hold">
                                          <p:stCondLst>
                                            <p:cond delay="0"/>
                                          </p:stCondLst>
                                        </p:cTn>
                                        <p:tgtEl>
                                          <p:spTgt spid="28696"/>
                                        </p:tgtEl>
                                        <p:attrNameLst>
                                          <p:attrName>style.visibility</p:attrName>
                                        </p:attrNameLst>
                                      </p:cBhvr>
                                      <p:to>
                                        <p:strVal val="visible"/>
                                      </p:to>
                                    </p:set>
                                    <p:animEffect transition="in" filter="wipe(up)">
                                      <p:cBhvr>
                                        <p:cTn id="62" dur="2000"/>
                                        <p:tgtEl>
                                          <p:spTgt spid="28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6" grpId="0" animBg="1"/>
      <p:bldP spid="28686" grpId="0" animBg="1"/>
      <p:bldP spid="28687" grpId="0" animBg="1"/>
      <p:bldP spid="28688" grpId="0" animBg="1"/>
      <p:bldP spid="2869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762000"/>
            <a:ext cx="9144000" cy="6124754"/>
          </a:xfrm>
          <a:prstGeom prst="rect">
            <a:avLst/>
          </a:prstGeom>
          <a:noFill/>
        </p:spPr>
        <p:txBody>
          <a:bodyPr wrap="square" rtlCol="0">
            <a:spAutoFit/>
          </a:bodyPr>
          <a:lstStyle/>
          <a:p>
            <a:r>
              <a:rPr lang="en-US" sz="2800" b="1" dirty="0" smtClean="0">
                <a:solidFill>
                  <a:srgbClr val="FF0000"/>
                </a:solidFill>
                <a:effectLst/>
              </a:rPr>
              <a:t>25</a:t>
            </a:r>
            <a:r>
              <a:rPr lang="en-US" sz="2800" b="1" dirty="0" smtClean="0">
                <a:effectLst/>
              </a:rPr>
              <a:t> See that you do not refuse Him who speaks. For if they did not escape who refused Him who spoke on earth, much more shall we not escape if we turn away from Him who speaks from heaven, </a:t>
            </a:r>
            <a:r>
              <a:rPr lang="en-US" sz="2800" b="1" dirty="0" smtClean="0">
                <a:solidFill>
                  <a:srgbClr val="FF0000"/>
                </a:solidFill>
                <a:effectLst/>
              </a:rPr>
              <a:t>26 </a:t>
            </a:r>
            <a:r>
              <a:rPr lang="en-US" sz="2800" b="1" dirty="0" smtClean="0">
                <a:effectLst/>
              </a:rPr>
              <a:t>whose voice then shook the earth; but now He has promised, saying, yet once more I shake not only the earth, but also heaven. </a:t>
            </a:r>
            <a:r>
              <a:rPr lang="en-US" sz="2800" b="1" dirty="0" smtClean="0">
                <a:solidFill>
                  <a:srgbClr val="FF0000"/>
                </a:solidFill>
                <a:effectLst/>
              </a:rPr>
              <a:t>27 </a:t>
            </a:r>
            <a:r>
              <a:rPr lang="en-US" sz="2800" b="1" dirty="0" smtClean="0">
                <a:effectLst/>
              </a:rPr>
              <a:t>Now this, yet once more, indicates the removal of those things that are being shaken, as of things that are made, that the things which cannot be shaken may remain. </a:t>
            </a:r>
            <a:r>
              <a:rPr lang="en-US" sz="2800" b="1" dirty="0" smtClean="0">
                <a:solidFill>
                  <a:srgbClr val="FF0000"/>
                </a:solidFill>
                <a:effectLst/>
              </a:rPr>
              <a:t>28 </a:t>
            </a:r>
            <a:r>
              <a:rPr lang="en-US" sz="2800" b="1" dirty="0" smtClean="0">
                <a:effectLst/>
              </a:rPr>
              <a:t>Therefore, since we are receiving a kingdom which cannot be shaken, let us have grace, by which we may serve God acceptably with reverence and godly fear. </a:t>
            </a:r>
            <a:r>
              <a:rPr lang="en-US" sz="2800" b="1" dirty="0" smtClean="0">
                <a:solidFill>
                  <a:srgbClr val="FF0000"/>
                </a:solidFill>
                <a:effectLst/>
              </a:rPr>
              <a:t>29</a:t>
            </a:r>
            <a:r>
              <a:rPr lang="en-US" sz="2800" b="1" dirty="0" smtClean="0">
                <a:effectLst/>
              </a:rPr>
              <a:t> For our God is a consuming fire.</a:t>
            </a:r>
            <a:endParaRPr lang="en-US" sz="2800" b="1" dirty="0"/>
          </a:p>
        </p:txBody>
      </p:sp>
      <p:sp>
        <p:nvSpPr>
          <p:cNvPr id="3" name="Rectangle 2"/>
          <p:cNvSpPr/>
          <p:nvPr/>
        </p:nvSpPr>
        <p:spPr>
          <a:xfrm>
            <a:off x="936366" y="0"/>
            <a:ext cx="726352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600" dirty="0" smtClean="0">
                <a:ln>
                  <a:solidFill>
                    <a:schemeClr val="accent2">
                      <a:lumMod val="50000"/>
                    </a:schemeClr>
                  </a:solidFill>
                </a:ln>
                <a:solidFill>
                  <a:srgbClr val="FF0000"/>
                </a:solidFill>
                <a:effectLst>
                  <a:outerShdw blurRad="38100" dist="38100" dir="2700000" algn="tl">
                    <a:srgbClr val="000000">
                      <a:alpha val="43137"/>
                    </a:srgbClr>
                  </a:outerShdw>
                </a:effectLst>
              </a:rPr>
              <a:t>Hebrews 12:25-29</a:t>
            </a:r>
            <a:endParaRPr lang="en-US" sz="5400" b="1" cap="none" spc="600" dirty="0">
              <a:ln>
                <a:solidFill>
                  <a:schemeClr val="accent2">
                    <a:lumMod val="50000"/>
                  </a:schemeClr>
                </a:solidFill>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2412061"/>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176683"/>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WordArt 5"/>
          <p:cNvSpPr>
            <a:spLocks noChangeArrowheads="1" noChangeShapeType="1" noTextEdit="1"/>
          </p:cNvSpPr>
          <p:nvPr/>
        </p:nvSpPr>
        <p:spPr bwMode="auto">
          <a:xfrm>
            <a:off x="1323975" y="228600"/>
            <a:ext cx="6496050" cy="10668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FFFFFF"/>
                </a:solidFill>
                <a:latin typeface="Georgia"/>
              </a:rPr>
              <a:t>Worship the Lord your God</a:t>
            </a:r>
          </a:p>
          <a:p>
            <a:pPr algn="ctr"/>
            <a:r>
              <a:rPr lang="en-US" sz="3600" b="1" kern="10">
                <a:ln w="9525">
                  <a:solidFill>
                    <a:srgbClr val="000000"/>
                  </a:solidFill>
                  <a:round/>
                  <a:headEnd/>
                  <a:tailEnd/>
                </a:ln>
                <a:solidFill>
                  <a:srgbClr val="FFFFFF"/>
                </a:solidFill>
                <a:latin typeface="Georgia"/>
              </a:rPr>
              <a:t>(Matthew 4:10)</a:t>
            </a:r>
          </a:p>
        </p:txBody>
      </p:sp>
      <p:sp>
        <p:nvSpPr>
          <p:cNvPr id="47110" name="Text Box 6"/>
          <p:cNvSpPr txBox="1">
            <a:spLocks noChangeArrowheads="1"/>
          </p:cNvSpPr>
          <p:nvPr/>
        </p:nvSpPr>
        <p:spPr bwMode="auto">
          <a:xfrm>
            <a:off x="0" y="4343400"/>
            <a:ext cx="4419600" cy="1616075"/>
          </a:xfrm>
          <a:prstGeom prst="rect">
            <a:avLst/>
          </a:prstGeom>
          <a:solidFill>
            <a:srgbClr val="FFEF9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50838">
              <a:defRPr>
                <a:solidFill>
                  <a:schemeClr val="tx1"/>
                </a:solidFill>
                <a:latin typeface="Arial" charset="0"/>
              </a:defRPr>
            </a:lvl1pPr>
            <a:lvl2pPr defTabSz="350838">
              <a:defRPr>
                <a:solidFill>
                  <a:schemeClr val="tx1"/>
                </a:solidFill>
                <a:latin typeface="Arial" charset="0"/>
              </a:defRPr>
            </a:lvl2pPr>
            <a:lvl3pPr defTabSz="350838">
              <a:defRPr>
                <a:solidFill>
                  <a:schemeClr val="tx1"/>
                </a:solidFill>
                <a:latin typeface="Arial" charset="0"/>
              </a:defRPr>
            </a:lvl3pPr>
            <a:lvl4pPr defTabSz="350838">
              <a:defRPr>
                <a:solidFill>
                  <a:schemeClr val="tx1"/>
                </a:solidFill>
                <a:latin typeface="Arial" charset="0"/>
              </a:defRPr>
            </a:lvl4pPr>
            <a:lvl5pPr defTabSz="350838">
              <a:defRPr>
                <a:solidFill>
                  <a:schemeClr val="tx1"/>
                </a:solidFill>
                <a:latin typeface="Arial" charset="0"/>
              </a:defRPr>
            </a:lvl5pPr>
            <a:lvl6pPr defTabSz="350838" fontAlgn="base">
              <a:spcBef>
                <a:spcPct val="0"/>
              </a:spcBef>
              <a:spcAft>
                <a:spcPct val="0"/>
              </a:spcAft>
              <a:defRPr>
                <a:solidFill>
                  <a:schemeClr val="tx1"/>
                </a:solidFill>
                <a:latin typeface="Arial" charset="0"/>
              </a:defRPr>
            </a:lvl6pPr>
            <a:lvl7pPr defTabSz="350838" fontAlgn="base">
              <a:spcBef>
                <a:spcPct val="0"/>
              </a:spcBef>
              <a:spcAft>
                <a:spcPct val="0"/>
              </a:spcAft>
              <a:defRPr>
                <a:solidFill>
                  <a:schemeClr val="tx1"/>
                </a:solidFill>
                <a:latin typeface="Arial" charset="0"/>
              </a:defRPr>
            </a:lvl7pPr>
            <a:lvl8pPr defTabSz="350838" fontAlgn="base">
              <a:spcBef>
                <a:spcPct val="0"/>
              </a:spcBef>
              <a:spcAft>
                <a:spcPct val="0"/>
              </a:spcAft>
              <a:defRPr>
                <a:solidFill>
                  <a:schemeClr val="tx1"/>
                </a:solidFill>
                <a:latin typeface="Arial" charset="0"/>
              </a:defRPr>
            </a:lvl8pPr>
            <a:lvl9pPr defTabSz="350838" fontAlgn="base">
              <a:spcBef>
                <a:spcPct val="0"/>
              </a:spcBef>
              <a:spcAft>
                <a:spcPct val="0"/>
              </a:spcAft>
              <a:defRPr>
                <a:solidFill>
                  <a:schemeClr val="tx1"/>
                </a:solidFill>
                <a:latin typeface="Arial" charset="0"/>
              </a:defRPr>
            </a:lvl9pPr>
          </a:lstStyle>
          <a:p>
            <a:pPr algn="ctr">
              <a:defRPr/>
            </a:pPr>
            <a:r>
              <a:rPr lang="en-US" sz="2000" b="1" smtClean="0">
                <a:effectLst>
                  <a:outerShdw blurRad="38100" dist="38100" dir="2700000" algn="tl">
                    <a:srgbClr val="FFFFFF"/>
                  </a:outerShdw>
                </a:effectLst>
              </a:rPr>
              <a:t>Psalms 89:7</a:t>
            </a:r>
          </a:p>
          <a:p>
            <a:pPr>
              <a:defRPr/>
            </a:pPr>
            <a:r>
              <a:rPr lang="en-US" sz="2000" b="1" smtClean="0">
                <a:effectLst>
                  <a:outerShdw blurRad="38100" dist="38100" dir="2700000" algn="tl">
                    <a:srgbClr val="FFFFFF"/>
                  </a:outerShdw>
                </a:effectLst>
              </a:rPr>
              <a:t>	God is </a:t>
            </a:r>
            <a:r>
              <a:rPr lang="en-US" sz="2000" b="1" u="sng" smtClean="0">
                <a:effectLst>
                  <a:outerShdw blurRad="38100" dist="38100" dir="2700000" algn="tl">
                    <a:srgbClr val="FFFFFF"/>
                  </a:outerShdw>
                </a:effectLst>
              </a:rPr>
              <a:t>greatly to be feared</a:t>
            </a:r>
            <a:r>
              <a:rPr lang="en-US" sz="2000" b="1" smtClean="0">
                <a:effectLst>
                  <a:outerShdw blurRad="38100" dist="38100" dir="2700000" algn="tl">
                    <a:srgbClr val="FFFFFF"/>
                  </a:outerShdw>
                </a:effectLst>
              </a:rPr>
              <a:t> in the assembly of the saints, and to be held in </a:t>
            </a:r>
            <a:r>
              <a:rPr lang="en-US" sz="2000" b="1" u="sng" smtClean="0">
                <a:effectLst>
                  <a:outerShdw blurRad="38100" dist="38100" dir="2700000" algn="tl">
                    <a:srgbClr val="FFFFFF"/>
                  </a:outerShdw>
                </a:effectLst>
              </a:rPr>
              <a:t>reverence</a:t>
            </a:r>
            <a:r>
              <a:rPr lang="en-US" sz="2000" b="1" smtClean="0">
                <a:effectLst>
                  <a:outerShdw blurRad="38100" dist="38100" dir="2700000" algn="tl">
                    <a:srgbClr val="FFFFFF"/>
                  </a:outerShdw>
                </a:effectLst>
              </a:rPr>
              <a:t> by all those around Him.</a:t>
            </a:r>
          </a:p>
        </p:txBody>
      </p:sp>
      <p:sp>
        <p:nvSpPr>
          <p:cNvPr id="47111" name="Text Box 7"/>
          <p:cNvSpPr txBox="1">
            <a:spLocks noChangeArrowheads="1"/>
          </p:cNvSpPr>
          <p:nvPr/>
        </p:nvSpPr>
        <p:spPr bwMode="auto">
          <a:xfrm>
            <a:off x="0" y="1295400"/>
            <a:ext cx="4419600" cy="2530475"/>
          </a:xfrm>
          <a:prstGeom prst="rect">
            <a:avLst/>
          </a:prstGeom>
          <a:solidFill>
            <a:srgbClr val="FFEF9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50838">
              <a:defRPr>
                <a:solidFill>
                  <a:schemeClr val="tx1"/>
                </a:solidFill>
                <a:latin typeface="Arial" charset="0"/>
              </a:defRPr>
            </a:lvl1pPr>
            <a:lvl2pPr defTabSz="350838">
              <a:defRPr>
                <a:solidFill>
                  <a:schemeClr val="tx1"/>
                </a:solidFill>
                <a:latin typeface="Arial" charset="0"/>
              </a:defRPr>
            </a:lvl2pPr>
            <a:lvl3pPr defTabSz="350838">
              <a:defRPr>
                <a:solidFill>
                  <a:schemeClr val="tx1"/>
                </a:solidFill>
                <a:latin typeface="Arial" charset="0"/>
              </a:defRPr>
            </a:lvl3pPr>
            <a:lvl4pPr defTabSz="350838">
              <a:defRPr>
                <a:solidFill>
                  <a:schemeClr val="tx1"/>
                </a:solidFill>
                <a:latin typeface="Arial" charset="0"/>
              </a:defRPr>
            </a:lvl4pPr>
            <a:lvl5pPr defTabSz="350838">
              <a:defRPr>
                <a:solidFill>
                  <a:schemeClr val="tx1"/>
                </a:solidFill>
                <a:latin typeface="Arial" charset="0"/>
              </a:defRPr>
            </a:lvl5pPr>
            <a:lvl6pPr defTabSz="350838" fontAlgn="base">
              <a:spcBef>
                <a:spcPct val="0"/>
              </a:spcBef>
              <a:spcAft>
                <a:spcPct val="0"/>
              </a:spcAft>
              <a:defRPr>
                <a:solidFill>
                  <a:schemeClr val="tx1"/>
                </a:solidFill>
                <a:latin typeface="Arial" charset="0"/>
              </a:defRPr>
            </a:lvl6pPr>
            <a:lvl7pPr defTabSz="350838" fontAlgn="base">
              <a:spcBef>
                <a:spcPct val="0"/>
              </a:spcBef>
              <a:spcAft>
                <a:spcPct val="0"/>
              </a:spcAft>
              <a:defRPr>
                <a:solidFill>
                  <a:schemeClr val="tx1"/>
                </a:solidFill>
                <a:latin typeface="Arial" charset="0"/>
              </a:defRPr>
            </a:lvl7pPr>
            <a:lvl8pPr defTabSz="350838" fontAlgn="base">
              <a:spcBef>
                <a:spcPct val="0"/>
              </a:spcBef>
              <a:spcAft>
                <a:spcPct val="0"/>
              </a:spcAft>
              <a:defRPr>
                <a:solidFill>
                  <a:schemeClr val="tx1"/>
                </a:solidFill>
                <a:latin typeface="Arial" charset="0"/>
              </a:defRPr>
            </a:lvl8pPr>
            <a:lvl9pPr defTabSz="350838" fontAlgn="base">
              <a:spcBef>
                <a:spcPct val="0"/>
              </a:spcBef>
              <a:spcAft>
                <a:spcPct val="0"/>
              </a:spcAft>
              <a:defRPr>
                <a:solidFill>
                  <a:schemeClr val="tx1"/>
                </a:solidFill>
                <a:latin typeface="Arial" charset="0"/>
              </a:defRPr>
            </a:lvl9pPr>
          </a:lstStyle>
          <a:p>
            <a:pPr algn="ctr">
              <a:defRPr/>
            </a:pPr>
            <a:r>
              <a:rPr lang="en-US" sz="2000" b="1" dirty="0" smtClean="0">
                <a:effectLst>
                  <a:outerShdw blurRad="38100" dist="38100" dir="2700000" algn="tl">
                    <a:srgbClr val="FFFFFF"/>
                  </a:outerShdw>
                </a:effectLst>
              </a:rPr>
              <a:t>Malachi 1:6-13</a:t>
            </a:r>
          </a:p>
          <a:p>
            <a:pPr>
              <a:defRPr/>
            </a:pPr>
            <a:r>
              <a:rPr lang="en-US" sz="2000" b="1" dirty="0" smtClean="0">
                <a:effectLst>
                  <a:outerShdw blurRad="38100" dist="38100" dir="2700000" algn="tl">
                    <a:srgbClr val="FFFFFF"/>
                  </a:outerShdw>
                </a:effectLst>
              </a:rPr>
              <a:t>	A son honors his father, and a servant his master. If then I am the Father, </a:t>
            </a:r>
            <a:r>
              <a:rPr lang="en-US" sz="2000" b="1" u="sng" dirty="0" smtClean="0">
                <a:effectLst>
                  <a:outerShdw blurRad="38100" dist="38100" dir="2700000" algn="tl">
                    <a:srgbClr val="FFFFFF"/>
                  </a:outerShdw>
                </a:effectLst>
              </a:rPr>
              <a:t>where is My honor</a:t>
            </a:r>
            <a:r>
              <a:rPr lang="en-US" sz="2000" b="1" dirty="0" smtClean="0">
                <a:effectLst>
                  <a:outerShdw blurRad="38100" dist="38100" dir="2700000" algn="tl">
                    <a:srgbClr val="FFFFFF"/>
                  </a:outerShdw>
                </a:effectLst>
              </a:rPr>
              <a:t>? And if I am a Master, </a:t>
            </a:r>
            <a:r>
              <a:rPr lang="en-US" sz="2000" b="1" u="sng" dirty="0" smtClean="0">
                <a:effectLst>
                  <a:outerShdw blurRad="38100" dist="38100" dir="2700000" algn="tl">
                    <a:srgbClr val="FFFFFF"/>
                  </a:outerShdw>
                </a:effectLst>
              </a:rPr>
              <a:t>where is My reverence</a:t>
            </a:r>
            <a:r>
              <a:rPr lang="en-US" sz="2000" b="1" dirty="0" smtClean="0">
                <a:effectLst>
                  <a:outerShdw blurRad="38100" dist="38100" dir="2700000" algn="tl">
                    <a:srgbClr val="FFFFFF"/>
                  </a:outerShdw>
                </a:effectLst>
              </a:rPr>
              <a:t>? Says the LORD of hosts . . . You also say, Oh, what a weariness! . . .</a:t>
            </a:r>
          </a:p>
        </p:txBody>
      </p:sp>
      <p:sp>
        <p:nvSpPr>
          <p:cNvPr id="47112" name="Text Box 8"/>
          <p:cNvSpPr txBox="1">
            <a:spLocks noChangeArrowheads="1"/>
          </p:cNvSpPr>
          <p:nvPr/>
        </p:nvSpPr>
        <p:spPr bwMode="auto">
          <a:xfrm>
            <a:off x="4800600" y="4572000"/>
            <a:ext cx="4343400" cy="1006475"/>
          </a:xfrm>
          <a:prstGeom prst="rect">
            <a:avLst/>
          </a:prstGeom>
          <a:solidFill>
            <a:srgbClr val="FFEF9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50838">
              <a:defRPr>
                <a:solidFill>
                  <a:schemeClr val="tx1"/>
                </a:solidFill>
                <a:latin typeface="Arial" charset="0"/>
              </a:defRPr>
            </a:lvl1pPr>
            <a:lvl2pPr defTabSz="350838">
              <a:defRPr>
                <a:solidFill>
                  <a:schemeClr val="tx1"/>
                </a:solidFill>
                <a:latin typeface="Arial" charset="0"/>
              </a:defRPr>
            </a:lvl2pPr>
            <a:lvl3pPr defTabSz="350838">
              <a:defRPr>
                <a:solidFill>
                  <a:schemeClr val="tx1"/>
                </a:solidFill>
                <a:latin typeface="Arial" charset="0"/>
              </a:defRPr>
            </a:lvl3pPr>
            <a:lvl4pPr defTabSz="350838">
              <a:defRPr>
                <a:solidFill>
                  <a:schemeClr val="tx1"/>
                </a:solidFill>
                <a:latin typeface="Arial" charset="0"/>
              </a:defRPr>
            </a:lvl4pPr>
            <a:lvl5pPr defTabSz="350838">
              <a:defRPr>
                <a:solidFill>
                  <a:schemeClr val="tx1"/>
                </a:solidFill>
                <a:latin typeface="Arial" charset="0"/>
              </a:defRPr>
            </a:lvl5pPr>
            <a:lvl6pPr defTabSz="350838" fontAlgn="base">
              <a:spcBef>
                <a:spcPct val="0"/>
              </a:spcBef>
              <a:spcAft>
                <a:spcPct val="0"/>
              </a:spcAft>
              <a:defRPr>
                <a:solidFill>
                  <a:schemeClr val="tx1"/>
                </a:solidFill>
                <a:latin typeface="Arial" charset="0"/>
              </a:defRPr>
            </a:lvl6pPr>
            <a:lvl7pPr defTabSz="350838" fontAlgn="base">
              <a:spcBef>
                <a:spcPct val="0"/>
              </a:spcBef>
              <a:spcAft>
                <a:spcPct val="0"/>
              </a:spcAft>
              <a:defRPr>
                <a:solidFill>
                  <a:schemeClr val="tx1"/>
                </a:solidFill>
                <a:latin typeface="Arial" charset="0"/>
              </a:defRPr>
            </a:lvl7pPr>
            <a:lvl8pPr defTabSz="350838" fontAlgn="base">
              <a:spcBef>
                <a:spcPct val="0"/>
              </a:spcBef>
              <a:spcAft>
                <a:spcPct val="0"/>
              </a:spcAft>
              <a:defRPr>
                <a:solidFill>
                  <a:schemeClr val="tx1"/>
                </a:solidFill>
                <a:latin typeface="Arial" charset="0"/>
              </a:defRPr>
            </a:lvl8pPr>
            <a:lvl9pPr defTabSz="350838" fontAlgn="base">
              <a:spcBef>
                <a:spcPct val="0"/>
              </a:spcBef>
              <a:spcAft>
                <a:spcPct val="0"/>
              </a:spcAft>
              <a:defRPr>
                <a:solidFill>
                  <a:schemeClr val="tx1"/>
                </a:solidFill>
                <a:latin typeface="Arial" charset="0"/>
              </a:defRPr>
            </a:lvl9pPr>
          </a:lstStyle>
          <a:p>
            <a:pPr algn="ctr">
              <a:defRPr/>
            </a:pPr>
            <a:r>
              <a:rPr lang="en-US" sz="2000" b="1" dirty="0" smtClean="0">
                <a:effectLst>
                  <a:outerShdw blurRad="38100" dist="38100" dir="2700000" algn="tl">
                    <a:srgbClr val="FFFFFF"/>
                  </a:outerShdw>
                </a:effectLst>
              </a:rPr>
              <a:t>1 Corinthians 14:40</a:t>
            </a:r>
          </a:p>
          <a:p>
            <a:pPr>
              <a:defRPr/>
            </a:pPr>
            <a:r>
              <a:rPr lang="en-US" sz="2000" b="1" dirty="0" smtClean="0">
                <a:effectLst>
                  <a:outerShdw blurRad="38100" dist="38100" dir="2700000" algn="tl">
                    <a:srgbClr val="FFFFFF"/>
                  </a:outerShdw>
                </a:effectLst>
              </a:rPr>
              <a:t>	Let all things be done </a:t>
            </a:r>
            <a:r>
              <a:rPr lang="en-US" sz="2000" b="1" u="sng" dirty="0" smtClean="0">
                <a:effectLst>
                  <a:outerShdw blurRad="38100" dist="38100" dir="2700000" algn="tl">
                    <a:srgbClr val="FFFFFF"/>
                  </a:outerShdw>
                </a:effectLst>
              </a:rPr>
              <a:t>decently</a:t>
            </a:r>
            <a:r>
              <a:rPr lang="en-US" sz="2000" b="1" dirty="0" smtClean="0">
                <a:effectLst>
                  <a:outerShdw blurRad="38100" dist="38100" dir="2700000" algn="tl">
                    <a:srgbClr val="FFFFFF"/>
                  </a:outerShdw>
                </a:effectLst>
              </a:rPr>
              <a:t> and in order.</a:t>
            </a:r>
          </a:p>
        </p:txBody>
      </p:sp>
      <p:sp>
        <p:nvSpPr>
          <p:cNvPr id="47113" name="Text Box 9"/>
          <p:cNvSpPr txBox="1">
            <a:spLocks noChangeArrowheads="1"/>
          </p:cNvSpPr>
          <p:nvPr/>
        </p:nvSpPr>
        <p:spPr bwMode="auto">
          <a:xfrm>
            <a:off x="4800600" y="1447800"/>
            <a:ext cx="4343400" cy="2225675"/>
          </a:xfrm>
          <a:prstGeom prst="rect">
            <a:avLst/>
          </a:prstGeom>
          <a:solidFill>
            <a:srgbClr val="FFEF9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50838">
              <a:defRPr>
                <a:solidFill>
                  <a:schemeClr val="tx1"/>
                </a:solidFill>
                <a:latin typeface="Arial" charset="0"/>
              </a:defRPr>
            </a:lvl1pPr>
            <a:lvl2pPr defTabSz="350838">
              <a:defRPr>
                <a:solidFill>
                  <a:schemeClr val="tx1"/>
                </a:solidFill>
                <a:latin typeface="Arial" charset="0"/>
              </a:defRPr>
            </a:lvl2pPr>
            <a:lvl3pPr defTabSz="350838">
              <a:defRPr>
                <a:solidFill>
                  <a:schemeClr val="tx1"/>
                </a:solidFill>
                <a:latin typeface="Arial" charset="0"/>
              </a:defRPr>
            </a:lvl3pPr>
            <a:lvl4pPr defTabSz="350838">
              <a:defRPr>
                <a:solidFill>
                  <a:schemeClr val="tx1"/>
                </a:solidFill>
                <a:latin typeface="Arial" charset="0"/>
              </a:defRPr>
            </a:lvl4pPr>
            <a:lvl5pPr defTabSz="350838">
              <a:defRPr>
                <a:solidFill>
                  <a:schemeClr val="tx1"/>
                </a:solidFill>
                <a:latin typeface="Arial" charset="0"/>
              </a:defRPr>
            </a:lvl5pPr>
            <a:lvl6pPr defTabSz="350838" fontAlgn="base">
              <a:spcBef>
                <a:spcPct val="0"/>
              </a:spcBef>
              <a:spcAft>
                <a:spcPct val="0"/>
              </a:spcAft>
              <a:defRPr>
                <a:solidFill>
                  <a:schemeClr val="tx1"/>
                </a:solidFill>
                <a:latin typeface="Arial" charset="0"/>
              </a:defRPr>
            </a:lvl6pPr>
            <a:lvl7pPr defTabSz="350838" fontAlgn="base">
              <a:spcBef>
                <a:spcPct val="0"/>
              </a:spcBef>
              <a:spcAft>
                <a:spcPct val="0"/>
              </a:spcAft>
              <a:defRPr>
                <a:solidFill>
                  <a:schemeClr val="tx1"/>
                </a:solidFill>
                <a:latin typeface="Arial" charset="0"/>
              </a:defRPr>
            </a:lvl7pPr>
            <a:lvl8pPr defTabSz="350838" fontAlgn="base">
              <a:spcBef>
                <a:spcPct val="0"/>
              </a:spcBef>
              <a:spcAft>
                <a:spcPct val="0"/>
              </a:spcAft>
              <a:defRPr>
                <a:solidFill>
                  <a:schemeClr val="tx1"/>
                </a:solidFill>
                <a:latin typeface="Arial" charset="0"/>
              </a:defRPr>
            </a:lvl8pPr>
            <a:lvl9pPr defTabSz="350838" fontAlgn="base">
              <a:spcBef>
                <a:spcPct val="0"/>
              </a:spcBef>
              <a:spcAft>
                <a:spcPct val="0"/>
              </a:spcAft>
              <a:defRPr>
                <a:solidFill>
                  <a:schemeClr val="tx1"/>
                </a:solidFill>
                <a:latin typeface="Arial" charset="0"/>
              </a:defRPr>
            </a:lvl9pPr>
          </a:lstStyle>
          <a:p>
            <a:pPr algn="ctr">
              <a:defRPr/>
            </a:pPr>
            <a:r>
              <a:rPr lang="en-US" sz="2000" b="1" smtClean="0">
                <a:effectLst>
                  <a:outerShdw blurRad="38100" dist="38100" dir="2700000" algn="tl">
                    <a:srgbClr val="FFFFFF"/>
                  </a:outerShdw>
                </a:effectLst>
              </a:rPr>
              <a:t>Hebrews 12:28</a:t>
            </a:r>
          </a:p>
          <a:p>
            <a:pPr>
              <a:defRPr/>
            </a:pPr>
            <a:r>
              <a:rPr lang="en-US" sz="2000" b="1" smtClean="0">
                <a:effectLst>
                  <a:outerShdw blurRad="38100" dist="38100" dir="2700000" algn="tl">
                    <a:srgbClr val="FFFFFF"/>
                  </a:outerShdw>
                </a:effectLst>
              </a:rPr>
              <a:t>	Therefore, since we are receiving a kingdom which cannot be shaken, let us have grace, by which we may serve God acceptably with </a:t>
            </a:r>
            <a:r>
              <a:rPr lang="en-US" sz="2000" b="1" u="sng" smtClean="0">
                <a:effectLst>
                  <a:outerShdw blurRad="38100" dist="38100" dir="2700000" algn="tl">
                    <a:srgbClr val="FFFFFF"/>
                  </a:outerShdw>
                </a:effectLst>
              </a:rPr>
              <a:t>reverence</a:t>
            </a:r>
            <a:r>
              <a:rPr lang="en-US" sz="2000" b="1" smtClean="0">
                <a:effectLst>
                  <a:outerShdw blurRad="38100" dist="38100" dir="2700000" algn="tl">
                    <a:srgbClr val="FFFFFF"/>
                  </a:outerShdw>
                </a:effectLst>
              </a:rPr>
              <a:t> and </a:t>
            </a:r>
            <a:r>
              <a:rPr lang="en-US" sz="2000" b="1" u="sng" smtClean="0">
                <a:effectLst>
                  <a:outerShdw blurRad="38100" dist="38100" dir="2700000" algn="tl">
                    <a:srgbClr val="FFFFFF"/>
                  </a:outerShdw>
                </a:effectLst>
              </a:rPr>
              <a:t>godly fear</a:t>
            </a:r>
            <a:r>
              <a:rPr lang="en-US" sz="2000" b="1" smtClean="0">
                <a:effectLst>
                  <a:outerShdw blurRad="38100" dist="38100" dir="2700000" algn="tl">
                    <a:srgbClr val="FFFFFF"/>
                  </a:outerShdw>
                </a:effectLst>
              </a:rPr>
              <a: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7111"/>
                                        </p:tgtEl>
                                        <p:attrNameLst>
                                          <p:attrName>style.visibility</p:attrName>
                                        </p:attrNameLst>
                                      </p:cBhvr>
                                      <p:to>
                                        <p:strVal val="visible"/>
                                      </p:to>
                                    </p:set>
                                    <p:anim calcmode="lin" valueType="num">
                                      <p:cBhvr>
                                        <p:cTn id="7" dur="2000" fill="hold"/>
                                        <p:tgtEl>
                                          <p:spTgt spid="47111"/>
                                        </p:tgtEl>
                                        <p:attrNameLst>
                                          <p:attrName>ppt_w</p:attrName>
                                        </p:attrNameLst>
                                      </p:cBhvr>
                                      <p:tavLst>
                                        <p:tav tm="0">
                                          <p:val>
                                            <p:fltVal val="0"/>
                                          </p:val>
                                        </p:tav>
                                        <p:tav tm="100000">
                                          <p:val>
                                            <p:strVal val="#ppt_w"/>
                                          </p:val>
                                        </p:tav>
                                      </p:tavLst>
                                    </p:anim>
                                    <p:anim calcmode="lin" valueType="num">
                                      <p:cBhvr>
                                        <p:cTn id="8" dur="2000" fill="hold"/>
                                        <p:tgtEl>
                                          <p:spTgt spid="47111"/>
                                        </p:tgtEl>
                                        <p:attrNameLst>
                                          <p:attrName>ppt_h</p:attrName>
                                        </p:attrNameLst>
                                      </p:cBhvr>
                                      <p:tavLst>
                                        <p:tav tm="0">
                                          <p:val>
                                            <p:fltVal val="0"/>
                                          </p:val>
                                        </p:tav>
                                        <p:tav tm="100000">
                                          <p:val>
                                            <p:strVal val="#ppt_h"/>
                                          </p:val>
                                        </p:tav>
                                      </p:tavLst>
                                    </p:anim>
                                    <p:anim calcmode="lin" valueType="num">
                                      <p:cBhvr>
                                        <p:cTn id="9" dur="2000" fill="hold"/>
                                        <p:tgtEl>
                                          <p:spTgt spid="47111"/>
                                        </p:tgtEl>
                                        <p:attrNameLst>
                                          <p:attrName>ppt_x</p:attrName>
                                        </p:attrNameLst>
                                      </p:cBhvr>
                                      <p:tavLst>
                                        <p:tav tm="0">
                                          <p:val>
                                            <p:fltVal val="0.5"/>
                                          </p:val>
                                        </p:tav>
                                        <p:tav tm="100000">
                                          <p:val>
                                            <p:strVal val="#ppt_x"/>
                                          </p:val>
                                        </p:tav>
                                      </p:tavLst>
                                    </p:anim>
                                    <p:anim calcmode="lin" valueType="num">
                                      <p:cBhvr>
                                        <p:cTn id="10" dur="2000" fill="hold"/>
                                        <p:tgtEl>
                                          <p:spTgt spid="4711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47110"/>
                                        </p:tgtEl>
                                        <p:attrNameLst>
                                          <p:attrName>style.visibility</p:attrName>
                                        </p:attrNameLst>
                                      </p:cBhvr>
                                      <p:to>
                                        <p:strVal val="visible"/>
                                      </p:to>
                                    </p:set>
                                    <p:anim calcmode="lin" valueType="num">
                                      <p:cBhvr>
                                        <p:cTn id="15" dur="2000" fill="hold"/>
                                        <p:tgtEl>
                                          <p:spTgt spid="47110"/>
                                        </p:tgtEl>
                                        <p:attrNameLst>
                                          <p:attrName>ppt_w</p:attrName>
                                        </p:attrNameLst>
                                      </p:cBhvr>
                                      <p:tavLst>
                                        <p:tav tm="0">
                                          <p:val>
                                            <p:fltVal val="0"/>
                                          </p:val>
                                        </p:tav>
                                        <p:tav tm="100000">
                                          <p:val>
                                            <p:strVal val="#ppt_w"/>
                                          </p:val>
                                        </p:tav>
                                      </p:tavLst>
                                    </p:anim>
                                    <p:anim calcmode="lin" valueType="num">
                                      <p:cBhvr>
                                        <p:cTn id="16" dur="2000" fill="hold"/>
                                        <p:tgtEl>
                                          <p:spTgt spid="47110"/>
                                        </p:tgtEl>
                                        <p:attrNameLst>
                                          <p:attrName>ppt_h</p:attrName>
                                        </p:attrNameLst>
                                      </p:cBhvr>
                                      <p:tavLst>
                                        <p:tav tm="0">
                                          <p:val>
                                            <p:fltVal val="0"/>
                                          </p:val>
                                        </p:tav>
                                        <p:tav tm="100000">
                                          <p:val>
                                            <p:strVal val="#ppt_h"/>
                                          </p:val>
                                        </p:tav>
                                      </p:tavLst>
                                    </p:anim>
                                    <p:anim calcmode="lin" valueType="num">
                                      <p:cBhvr>
                                        <p:cTn id="17" dur="2000" fill="hold"/>
                                        <p:tgtEl>
                                          <p:spTgt spid="47110"/>
                                        </p:tgtEl>
                                        <p:attrNameLst>
                                          <p:attrName>ppt_x</p:attrName>
                                        </p:attrNameLst>
                                      </p:cBhvr>
                                      <p:tavLst>
                                        <p:tav tm="0">
                                          <p:val>
                                            <p:fltVal val="0.5"/>
                                          </p:val>
                                        </p:tav>
                                        <p:tav tm="100000">
                                          <p:val>
                                            <p:strVal val="#ppt_x"/>
                                          </p:val>
                                        </p:tav>
                                      </p:tavLst>
                                    </p:anim>
                                    <p:anim calcmode="lin" valueType="num">
                                      <p:cBhvr>
                                        <p:cTn id="18" dur="2000" fill="hold"/>
                                        <p:tgtEl>
                                          <p:spTgt spid="47110"/>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47113"/>
                                        </p:tgtEl>
                                        <p:attrNameLst>
                                          <p:attrName>style.visibility</p:attrName>
                                        </p:attrNameLst>
                                      </p:cBhvr>
                                      <p:to>
                                        <p:strVal val="visible"/>
                                      </p:to>
                                    </p:set>
                                    <p:anim calcmode="lin" valueType="num">
                                      <p:cBhvr>
                                        <p:cTn id="23" dur="2000" fill="hold"/>
                                        <p:tgtEl>
                                          <p:spTgt spid="47113"/>
                                        </p:tgtEl>
                                        <p:attrNameLst>
                                          <p:attrName>ppt_w</p:attrName>
                                        </p:attrNameLst>
                                      </p:cBhvr>
                                      <p:tavLst>
                                        <p:tav tm="0">
                                          <p:val>
                                            <p:fltVal val="0"/>
                                          </p:val>
                                        </p:tav>
                                        <p:tav tm="100000">
                                          <p:val>
                                            <p:strVal val="#ppt_w"/>
                                          </p:val>
                                        </p:tav>
                                      </p:tavLst>
                                    </p:anim>
                                    <p:anim calcmode="lin" valueType="num">
                                      <p:cBhvr>
                                        <p:cTn id="24" dur="2000" fill="hold"/>
                                        <p:tgtEl>
                                          <p:spTgt spid="47113"/>
                                        </p:tgtEl>
                                        <p:attrNameLst>
                                          <p:attrName>ppt_h</p:attrName>
                                        </p:attrNameLst>
                                      </p:cBhvr>
                                      <p:tavLst>
                                        <p:tav tm="0">
                                          <p:val>
                                            <p:fltVal val="0"/>
                                          </p:val>
                                        </p:tav>
                                        <p:tav tm="100000">
                                          <p:val>
                                            <p:strVal val="#ppt_h"/>
                                          </p:val>
                                        </p:tav>
                                      </p:tavLst>
                                    </p:anim>
                                    <p:anim calcmode="lin" valueType="num">
                                      <p:cBhvr>
                                        <p:cTn id="25" dur="2000" fill="hold"/>
                                        <p:tgtEl>
                                          <p:spTgt spid="47113"/>
                                        </p:tgtEl>
                                        <p:attrNameLst>
                                          <p:attrName>ppt_x</p:attrName>
                                        </p:attrNameLst>
                                      </p:cBhvr>
                                      <p:tavLst>
                                        <p:tav tm="0">
                                          <p:val>
                                            <p:fltVal val="0.5"/>
                                          </p:val>
                                        </p:tav>
                                        <p:tav tm="100000">
                                          <p:val>
                                            <p:strVal val="#ppt_x"/>
                                          </p:val>
                                        </p:tav>
                                      </p:tavLst>
                                    </p:anim>
                                    <p:anim calcmode="lin" valueType="num">
                                      <p:cBhvr>
                                        <p:cTn id="26" dur="2000" fill="hold"/>
                                        <p:tgtEl>
                                          <p:spTgt spid="47113"/>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47112"/>
                                        </p:tgtEl>
                                        <p:attrNameLst>
                                          <p:attrName>style.visibility</p:attrName>
                                        </p:attrNameLst>
                                      </p:cBhvr>
                                      <p:to>
                                        <p:strVal val="visible"/>
                                      </p:to>
                                    </p:set>
                                    <p:anim calcmode="lin" valueType="num">
                                      <p:cBhvr>
                                        <p:cTn id="31" dur="2000" fill="hold"/>
                                        <p:tgtEl>
                                          <p:spTgt spid="47112"/>
                                        </p:tgtEl>
                                        <p:attrNameLst>
                                          <p:attrName>ppt_w</p:attrName>
                                        </p:attrNameLst>
                                      </p:cBhvr>
                                      <p:tavLst>
                                        <p:tav tm="0">
                                          <p:val>
                                            <p:fltVal val="0"/>
                                          </p:val>
                                        </p:tav>
                                        <p:tav tm="100000">
                                          <p:val>
                                            <p:strVal val="#ppt_w"/>
                                          </p:val>
                                        </p:tav>
                                      </p:tavLst>
                                    </p:anim>
                                    <p:anim calcmode="lin" valueType="num">
                                      <p:cBhvr>
                                        <p:cTn id="32" dur="2000" fill="hold"/>
                                        <p:tgtEl>
                                          <p:spTgt spid="47112"/>
                                        </p:tgtEl>
                                        <p:attrNameLst>
                                          <p:attrName>ppt_h</p:attrName>
                                        </p:attrNameLst>
                                      </p:cBhvr>
                                      <p:tavLst>
                                        <p:tav tm="0">
                                          <p:val>
                                            <p:fltVal val="0"/>
                                          </p:val>
                                        </p:tav>
                                        <p:tav tm="100000">
                                          <p:val>
                                            <p:strVal val="#ppt_h"/>
                                          </p:val>
                                        </p:tav>
                                      </p:tavLst>
                                    </p:anim>
                                    <p:anim calcmode="lin" valueType="num">
                                      <p:cBhvr>
                                        <p:cTn id="33" dur="2000" fill="hold"/>
                                        <p:tgtEl>
                                          <p:spTgt spid="47112"/>
                                        </p:tgtEl>
                                        <p:attrNameLst>
                                          <p:attrName>ppt_x</p:attrName>
                                        </p:attrNameLst>
                                      </p:cBhvr>
                                      <p:tavLst>
                                        <p:tav tm="0">
                                          <p:val>
                                            <p:fltVal val="0.5"/>
                                          </p:val>
                                        </p:tav>
                                        <p:tav tm="100000">
                                          <p:val>
                                            <p:strVal val="#ppt_x"/>
                                          </p:val>
                                        </p:tav>
                                      </p:tavLst>
                                    </p:anim>
                                    <p:anim calcmode="lin" valueType="num">
                                      <p:cBhvr>
                                        <p:cTn id="34" dur="2000" fill="hold"/>
                                        <p:tgtEl>
                                          <p:spTgt spid="471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nimBg="1"/>
      <p:bldP spid="47111" grpId="0" animBg="1"/>
      <p:bldP spid="47112" grpId="0" animBg="1"/>
      <p:bldP spid="471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2"/>
          <p:cNvSpPr>
            <a:spLocks noChangeArrowheads="1"/>
          </p:cNvSpPr>
          <p:nvPr/>
        </p:nvSpPr>
        <p:spPr bwMode="auto">
          <a:xfrm>
            <a:off x="0" y="0"/>
            <a:ext cx="4572000" cy="3429000"/>
          </a:xfrm>
          <a:prstGeom prst="rect">
            <a:avLst/>
          </a:prstGeom>
          <a:solidFill>
            <a:srgbClr val="F7F18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76" name="Picture 23" descr="housechurchlogo"/>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45720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4" name="WordArt 24"/>
          <p:cNvSpPr>
            <a:spLocks noChangeArrowheads="1" noChangeShapeType="1" noTextEdit="1"/>
          </p:cNvSpPr>
          <p:nvPr/>
        </p:nvSpPr>
        <p:spPr bwMode="auto">
          <a:xfrm>
            <a:off x="457200" y="2743200"/>
            <a:ext cx="8534400" cy="685800"/>
          </a:xfrm>
          <a:prstGeom prst="rect">
            <a:avLst/>
          </a:prstGeom>
        </p:spPr>
        <p:txBody>
          <a:bodyPr wrap="none" fromWordArt="1">
            <a:prstTxWarp prst="textPlain">
              <a:avLst>
                <a:gd name="adj" fmla="val 50000"/>
              </a:avLst>
            </a:prstTxWarp>
          </a:bodyPr>
          <a:lstStyle/>
          <a:p>
            <a:pPr algn="ctr"/>
            <a:r>
              <a:rPr lang="en-US" sz="3600" b="1" kern="10">
                <a:ln w="15875">
                  <a:solidFill>
                    <a:schemeClr val="tx1"/>
                  </a:solidFill>
                  <a:round/>
                  <a:headEnd/>
                  <a:tailEnd/>
                </a:ln>
                <a:solidFill>
                  <a:srgbClr val="FF0000"/>
                </a:solidFill>
                <a:latin typeface="Comic Sans MS"/>
              </a:rPr>
              <a:t>Service or "Serve us"?</a:t>
            </a:r>
          </a:p>
        </p:txBody>
      </p:sp>
      <p:sp>
        <p:nvSpPr>
          <p:cNvPr id="25625" name="Text Box 25"/>
          <p:cNvSpPr txBox="1">
            <a:spLocks noChangeArrowheads="1"/>
          </p:cNvSpPr>
          <p:nvPr/>
        </p:nvSpPr>
        <p:spPr bwMode="auto">
          <a:xfrm>
            <a:off x="0" y="3429000"/>
            <a:ext cx="9144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400" b="1" i="1">
                <a:effectLst>
                  <a:outerShdw blurRad="38100" dist="38100" dir="2700000" algn="tl">
                    <a:srgbClr val="FFFFFF"/>
                  </a:outerShdw>
                </a:effectLst>
                <a:latin typeface="Arial" charset="0"/>
              </a:rPr>
              <a:t>"Why are young people so excited when they return home from a </a:t>
            </a:r>
            <a:r>
              <a:rPr lang="en-US" sz="2400" b="1" i="1" u="sng">
                <a:solidFill>
                  <a:srgbClr val="FF0000"/>
                </a:solidFill>
                <a:effectLst>
                  <a:outerShdw blurRad="38100" dist="38100" dir="2700000" algn="tl">
                    <a:srgbClr val="000000"/>
                  </a:outerShdw>
                </a:effectLst>
                <a:latin typeface="Arial" charset="0"/>
              </a:rPr>
              <a:t>weekend retreat</a:t>
            </a:r>
            <a:r>
              <a:rPr lang="en-US" sz="2400" b="1" i="1">
                <a:effectLst>
                  <a:outerShdw blurRad="38100" dist="38100" dir="2700000" algn="tl">
                    <a:srgbClr val="FFFFFF"/>
                  </a:outerShdw>
                </a:effectLst>
                <a:latin typeface="Arial" charset="0"/>
              </a:rPr>
              <a:t>? I suggest it's because they have </a:t>
            </a:r>
            <a:r>
              <a:rPr lang="en-US" sz="2400" b="1" i="1" u="sng">
                <a:solidFill>
                  <a:srgbClr val="FF0000"/>
                </a:solidFill>
                <a:effectLst>
                  <a:outerShdw blurRad="38100" dist="38100" dir="2700000" algn="tl">
                    <a:srgbClr val="000000"/>
                  </a:outerShdw>
                </a:effectLst>
                <a:latin typeface="Arial" charset="0"/>
              </a:rPr>
              <a:t>experienced</a:t>
            </a:r>
            <a:r>
              <a:rPr lang="en-US" sz="2400" b="1" i="1">
                <a:effectLst>
                  <a:outerShdw blurRad="38100" dist="38100" dir="2700000" algn="tl">
                    <a:srgbClr val="FFFFFF"/>
                  </a:outerShdw>
                </a:effectLst>
                <a:latin typeface="Arial" charset="0"/>
              </a:rPr>
              <a:t> something very similar to 'radical restoration’ . . . look what is happening dynamically at those retreats. There is </a:t>
            </a:r>
            <a:r>
              <a:rPr lang="en-US" sz="2400" b="1" i="1" u="sng">
                <a:solidFill>
                  <a:srgbClr val="FF0000"/>
                </a:solidFill>
                <a:effectLst>
                  <a:outerShdw blurRad="38100" dist="38100" dir="2700000" algn="tl">
                    <a:srgbClr val="000000"/>
                  </a:outerShdw>
                </a:effectLst>
                <a:latin typeface="Arial" charset="0"/>
              </a:rPr>
              <a:t>spontaneity, informality, intimacy, and mutual participation</a:t>
            </a:r>
            <a:r>
              <a:rPr lang="en-US" sz="2400" b="1" i="1">
                <a:effectLst>
                  <a:outerShdw blurRad="38100" dist="38100" dir="2700000" algn="tl">
                    <a:srgbClr val="FFFFFF"/>
                  </a:outerShdw>
                </a:effectLst>
                <a:latin typeface="Arial" charset="0"/>
              </a:rPr>
              <a:t> of a type which our young people rarely witness in our more structured assemblies And, of course, there's all that </a:t>
            </a:r>
            <a:r>
              <a:rPr lang="en-US" sz="2400" b="1" i="1" u="sng">
                <a:solidFill>
                  <a:srgbClr val="FF0000"/>
                </a:solidFill>
                <a:effectLst>
                  <a:outerShdw blurRad="38100" dist="38100" dir="2700000" algn="tl">
                    <a:srgbClr val="000000"/>
                  </a:outerShdw>
                </a:effectLst>
                <a:latin typeface="Arial" charset="0"/>
              </a:rPr>
              <a:t>table fellowship</a:t>
            </a:r>
            <a:r>
              <a:rPr lang="en-US" sz="2400" b="1" i="1">
                <a:effectLst>
                  <a:outerShdw blurRad="38100" dist="38100" dir="2700000" algn="tl">
                    <a:srgbClr val="FFFFFF"/>
                  </a:outerShdw>
                </a:effectLst>
                <a:latin typeface="Arial" charset="0"/>
              </a:rPr>
              <a:t> which breaks down so many barriers" (Radical Restoration, pgs 235-6).</a:t>
            </a:r>
            <a:r>
              <a:rPr lang="en-US" sz="2400">
                <a:latin typeface="Arial" charset="0"/>
              </a:rPr>
              <a:t> </a:t>
            </a:r>
          </a:p>
        </p:txBody>
      </p:sp>
      <p:sp>
        <p:nvSpPr>
          <p:cNvPr id="25626" name="Text Box 26"/>
          <p:cNvSpPr txBox="1">
            <a:spLocks noChangeArrowheads="1"/>
          </p:cNvSpPr>
          <p:nvPr/>
        </p:nvSpPr>
        <p:spPr bwMode="auto">
          <a:xfrm>
            <a:off x="1905000" y="3657600"/>
            <a:ext cx="5334000" cy="3122613"/>
          </a:xfrm>
          <a:prstGeom prst="rect">
            <a:avLst/>
          </a:prstGeom>
          <a:solidFill>
            <a:srgbClr val="F7F18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spcBef>
                <a:spcPct val="50000"/>
              </a:spcBef>
              <a:defRPr/>
            </a:pPr>
            <a:r>
              <a:rPr lang="en-US" sz="3600" b="1" smtClean="0">
                <a:effectLst>
                  <a:outerShdw blurRad="38100" dist="38100" dir="2700000" algn="tl">
                    <a:srgbClr val="FFFFFF"/>
                  </a:outerShdw>
                </a:effectLst>
              </a:rPr>
              <a:t>Worship has Become</a:t>
            </a:r>
          </a:p>
          <a:p>
            <a:pPr>
              <a:spcBef>
                <a:spcPct val="50000"/>
              </a:spcBef>
              <a:buFontTx/>
              <a:buChar char="•"/>
              <a:defRPr/>
            </a:pPr>
            <a:r>
              <a:rPr lang="en-US" sz="3600" b="1" smtClean="0">
                <a:effectLst>
                  <a:outerShdw blurRad="38100" dist="38100" dir="2700000" algn="tl">
                    <a:srgbClr val="FFFFFF"/>
                  </a:outerShdw>
                </a:effectLst>
              </a:rPr>
              <a:t> Spontaneous</a:t>
            </a:r>
          </a:p>
          <a:p>
            <a:pPr>
              <a:spcBef>
                <a:spcPct val="50000"/>
              </a:spcBef>
              <a:buFontTx/>
              <a:buChar char="•"/>
              <a:defRPr/>
            </a:pPr>
            <a:r>
              <a:rPr lang="en-US" sz="3600" b="1" smtClean="0">
                <a:effectLst>
                  <a:outerShdw blurRad="38100" dist="38100" dir="2700000" algn="tl">
                    <a:srgbClr val="FFFFFF"/>
                  </a:outerShdw>
                </a:effectLst>
              </a:rPr>
              <a:t> Casual</a:t>
            </a:r>
          </a:p>
          <a:p>
            <a:pPr>
              <a:spcBef>
                <a:spcPct val="50000"/>
              </a:spcBef>
              <a:buFontTx/>
              <a:buChar char="•"/>
              <a:defRPr/>
            </a:pPr>
            <a:r>
              <a:rPr lang="en-US" sz="3600" b="1" smtClean="0">
                <a:effectLst>
                  <a:outerShdw blurRad="38100" dist="38100" dir="2700000" algn="tl">
                    <a:srgbClr val="FFFFFF"/>
                  </a:outerShdw>
                </a:effectLst>
              </a:rPr>
              <a:t> “Me” Oriented</a:t>
            </a:r>
          </a:p>
        </p:txBody>
      </p:sp>
      <p:grpSp>
        <p:nvGrpSpPr>
          <p:cNvPr id="25630" name="Group 30"/>
          <p:cNvGrpSpPr>
            <a:grpSpLocks/>
          </p:cNvGrpSpPr>
          <p:nvPr/>
        </p:nvGrpSpPr>
        <p:grpSpPr bwMode="auto">
          <a:xfrm>
            <a:off x="1981200" y="4343400"/>
            <a:ext cx="4876800" cy="2286000"/>
            <a:chOff x="1248" y="2736"/>
            <a:chExt cx="3072" cy="1440"/>
          </a:xfrm>
        </p:grpSpPr>
        <p:sp>
          <p:nvSpPr>
            <p:cNvPr id="3081" name="Rectangle 31"/>
            <p:cNvSpPr>
              <a:spLocks noChangeArrowheads="1"/>
            </p:cNvSpPr>
            <p:nvPr/>
          </p:nvSpPr>
          <p:spPr bwMode="auto">
            <a:xfrm>
              <a:off x="1248" y="2736"/>
              <a:ext cx="3072" cy="1440"/>
            </a:xfrm>
            <a:prstGeom prst="rect">
              <a:avLst/>
            </a:prstGeom>
            <a:solidFill>
              <a:srgbClr val="F7F18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WordArt 32"/>
            <p:cNvSpPr>
              <a:spLocks noChangeArrowheads="1" noChangeShapeType="1" noTextEdit="1"/>
            </p:cNvSpPr>
            <p:nvPr/>
          </p:nvSpPr>
          <p:spPr bwMode="auto">
            <a:xfrm>
              <a:off x="1824" y="2832"/>
              <a:ext cx="2112" cy="1248"/>
            </a:xfrm>
            <a:prstGeom prst="rect">
              <a:avLst/>
            </a:prstGeom>
          </p:spPr>
          <p:txBody>
            <a:bodyPr wrap="none" fromWordArt="1">
              <a:prstTxWarp prst="textSlantUp">
                <a:avLst>
                  <a:gd name="adj" fmla="val 0"/>
                </a:avLst>
              </a:prstTxWarp>
            </a:bodyPr>
            <a:lstStyle/>
            <a:p>
              <a:pPr algn="ctr"/>
              <a:r>
                <a:rPr lang="en-US" sz="3600" b="1" kern="10">
                  <a:ln w="9525">
                    <a:solidFill>
                      <a:srgbClr val="000000"/>
                    </a:solidFill>
                    <a:round/>
                    <a:headEnd/>
                    <a:tailEnd/>
                  </a:ln>
                  <a:solidFill>
                    <a:srgbClr val="000000"/>
                  </a:solidFill>
                  <a:latin typeface="Times New Roman"/>
                  <a:cs typeface="Times New Roman"/>
                </a:rPr>
                <a:t>Serve</a:t>
              </a:r>
            </a:p>
            <a:p>
              <a:pPr algn="ctr"/>
              <a:r>
                <a:rPr lang="en-US" sz="3600" b="1" kern="10">
                  <a:ln w="9525">
                    <a:solidFill>
                      <a:srgbClr val="000000"/>
                    </a:solidFill>
                    <a:round/>
                    <a:headEnd/>
                    <a:tailEnd/>
                  </a:ln>
                  <a:solidFill>
                    <a:srgbClr val="000000"/>
                  </a:solidFill>
                  <a:latin typeface="Times New Roman"/>
                  <a:cs typeface="Times New Roman"/>
                </a:rPr>
                <a:t>US!</a:t>
              </a:r>
            </a:p>
          </p:txBody>
        </p:sp>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624"/>
                                        </p:tgtEl>
                                        <p:attrNameLst>
                                          <p:attrName>style.visibility</p:attrName>
                                        </p:attrNameLst>
                                      </p:cBhvr>
                                      <p:to>
                                        <p:strVal val="visible"/>
                                      </p:to>
                                    </p:set>
                                    <p:animEffect transition="in" filter="fade">
                                      <p:cBhvr>
                                        <p:cTn id="7" dur="2000"/>
                                        <p:tgtEl>
                                          <p:spTgt spid="256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5625"/>
                                        </p:tgtEl>
                                        <p:attrNameLst>
                                          <p:attrName>style.visibility</p:attrName>
                                        </p:attrNameLst>
                                      </p:cBhvr>
                                      <p:to>
                                        <p:strVal val="visible"/>
                                      </p:to>
                                    </p:set>
                                    <p:animEffect transition="in" filter="fade">
                                      <p:cBhvr>
                                        <p:cTn id="12" dur="1000"/>
                                        <p:tgtEl>
                                          <p:spTgt spid="25625"/>
                                        </p:tgtEl>
                                      </p:cBhvr>
                                    </p:animEffect>
                                    <p:anim calcmode="lin" valueType="num">
                                      <p:cBhvr>
                                        <p:cTn id="13" dur="1000" fill="hold"/>
                                        <p:tgtEl>
                                          <p:spTgt spid="25625"/>
                                        </p:tgtEl>
                                        <p:attrNameLst>
                                          <p:attrName>ppt_x</p:attrName>
                                        </p:attrNameLst>
                                      </p:cBhvr>
                                      <p:tavLst>
                                        <p:tav tm="0">
                                          <p:val>
                                            <p:strVal val="#ppt_x"/>
                                          </p:val>
                                        </p:tav>
                                        <p:tav tm="100000">
                                          <p:val>
                                            <p:strVal val="#ppt_x"/>
                                          </p:val>
                                        </p:tav>
                                      </p:tavLst>
                                    </p:anim>
                                    <p:anim calcmode="lin" valueType="num">
                                      <p:cBhvr>
                                        <p:cTn id="14" dur="1000" fill="hold"/>
                                        <p:tgtEl>
                                          <p:spTgt spid="2562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5626"/>
                                        </p:tgtEl>
                                        <p:attrNameLst>
                                          <p:attrName>style.visibility</p:attrName>
                                        </p:attrNameLst>
                                      </p:cBhvr>
                                      <p:to>
                                        <p:strVal val="visible"/>
                                      </p:to>
                                    </p:set>
                                    <p:anim calcmode="lin" valueType="num">
                                      <p:cBhvr>
                                        <p:cTn id="19" dur="2000" fill="hold"/>
                                        <p:tgtEl>
                                          <p:spTgt spid="25626"/>
                                        </p:tgtEl>
                                        <p:attrNameLst>
                                          <p:attrName>ppt_w</p:attrName>
                                        </p:attrNameLst>
                                      </p:cBhvr>
                                      <p:tavLst>
                                        <p:tav tm="0">
                                          <p:val>
                                            <p:fltVal val="0"/>
                                          </p:val>
                                        </p:tav>
                                        <p:tav tm="100000">
                                          <p:val>
                                            <p:strVal val="#ppt_w"/>
                                          </p:val>
                                        </p:tav>
                                      </p:tavLst>
                                    </p:anim>
                                    <p:anim calcmode="lin" valueType="num">
                                      <p:cBhvr>
                                        <p:cTn id="20" dur="2000" fill="hold"/>
                                        <p:tgtEl>
                                          <p:spTgt spid="2562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5630"/>
                                        </p:tgtEl>
                                        <p:attrNameLst>
                                          <p:attrName>style.visibility</p:attrName>
                                        </p:attrNameLst>
                                      </p:cBhvr>
                                      <p:to>
                                        <p:strVal val="visible"/>
                                      </p:to>
                                    </p:set>
                                    <p:animEffect transition="in" filter="dissolve">
                                      <p:cBhvr>
                                        <p:cTn id="25" dur="500"/>
                                        <p:tgtEl>
                                          <p:spTgt spid="25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4" grpId="0" animBg="1"/>
      <p:bldP spid="25625" grpId="0"/>
      <p:bldP spid="256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
          <p:cNvGrpSpPr>
            <a:grpSpLocks/>
          </p:cNvGrpSpPr>
          <p:nvPr/>
        </p:nvGrpSpPr>
        <p:grpSpPr bwMode="auto">
          <a:xfrm>
            <a:off x="0" y="0"/>
            <a:ext cx="9144000" cy="3429000"/>
            <a:chOff x="0" y="0"/>
            <a:chExt cx="9144000" cy="3429000"/>
          </a:xfrm>
        </p:grpSpPr>
        <p:pic>
          <p:nvPicPr>
            <p:cNvPr id="41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3"/>
            <p:cNvSpPr>
              <a:spLocks noChangeArrowheads="1"/>
            </p:cNvSpPr>
            <p:nvPr/>
          </p:nvSpPr>
          <p:spPr bwMode="auto">
            <a:xfrm>
              <a:off x="0" y="0"/>
              <a:ext cx="4572000" cy="3429000"/>
            </a:xfrm>
            <a:prstGeom prst="rect">
              <a:avLst/>
            </a:prstGeom>
            <a:solidFill>
              <a:srgbClr val="F7F18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04" name="Picture 4" descr="housechurchlogo"/>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45720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WordArt 5"/>
            <p:cNvSpPr>
              <a:spLocks noChangeArrowheads="1" noChangeShapeType="1" noTextEdit="1"/>
            </p:cNvSpPr>
            <p:nvPr/>
          </p:nvSpPr>
          <p:spPr bwMode="auto">
            <a:xfrm>
              <a:off x="457200" y="2743200"/>
              <a:ext cx="8534400" cy="685800"/>
            </a:xfrm>
            <a:prstGeom prst="rect">
              <a:avLst/>
            </a:prstGeom>
          </p:spPr>
          <p:txBody>
            <a:bodyPr wrap="none" fromWordArt="1">
              <a:prstTxWarp prst="textPlain">
                <a:avLst>
                  <a:gd name="adj" fmla="val 50000"/>
                </a:avLst>
              </a:prstTxWarp>
            </a:bodyPr>
            <a:lstStyle/>
            <a:p>
              <a:pPr algn="ctr"/>
              <a:r>
                <a:rPr lang="en-US" sz="3600" b="1" kern="10">
                  <a:ln w="15875">
                    <a:solidFill>
                      <a:schemeClr val="tx1"/>
                    </a:solidFill>
                    <a:round/>
                    <a:headEnd/>
                    <a:tailEnd/>
                  </a:ln>
                  <a:solidFill>
                    <a:srgbClr val="FF0000"/>
                  </a:solidFill>
                  <a:latin typeface="Comic Sans MS"/>
                </a:rPr>
                <a:t>Service or "Serve us"?</a:t>
              </a:r>
            </a:p>
          </p:txBody>
        </p:sp>
      </p:grpSp>
      <p:pic>
        <p:nvPicPr>
          <p:cNvPr id="45064" name="Picture 8" descr="bor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4191000"/>
            <a:ext cx="441960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WordArt 9"/>
          <p:cNvSpPr>
            <a:spLocks noChangeArrowheads="1" noChangeShapeType="1" noTextEdit="1"/>
          </p:cNvSpPr>
          <p:nvPr/>
        </p:nvSpPr>
        <p:spPr bwMode="auto">
          <a:xfrm>
            <a:off x="2076450" y="3733800"/>
            <a:ext cx="4991100" cy="1143000"/>
          </a:xfrm>
          <a:prstGeom prst="rect">
            <a:avLst/>
          </a:prstGeom>
        </p:spPr>
        <p:txBody>
          <a:bodyPr wrap="none" fromWordArt="1">
            <a:prstTxWarp prst="textChevron">
              <a:avLst>
                <a:gd name="adj" fmla="val 25000"/>
              </a:avLst>
            </a:prstTxWarp>
          </a:bodyPr>
          <a:lstStyle/>
          <a:p>
            <a:pPr algn="ctr"/>
            <a:r>
              <a:rPr lang="en-US" sz="3600" kern="10">
                <a:ln w="22225">
                  <a:solidFill>
                    <a:srgbClr val="5ABF3D"/>
                  </a:solidFill>
                  <a:round/>
                  <a:headEnd/>
                  <a:tailEnd/>
                </a:ln>
                <a:solidFill>
                  <a:srgbClr val="E41B69"/>
                </a:solidFill>
                <a:latin typeface="Arial Black"/>
              </a:rPr>
              <a:t>"Traditional" Worship is:</a:t>
            </a:r>
          </a:p>
        </p:txBody>
      </p:sp>
      <p:sp>
        <p:nvSpPr>
          <p:cNvPr id="45066" name="Text Box 10"/>
          <p:cNvSpPr txBox="1">
            <a:spLocks noChangeArrowheads="1"/>
          </p:cNvSpPr>
          <p:nvPr/>
        </p:nvSpPr>
        <p:spPr bwMode="auto">
          <a:xfrm>
            <a:off x="76200" y="3733800"/>
            <a:ext cx="8991600" cy="268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accent2"/>
              </a:buClr>
              <a:buSzPct val="150000"/>
              <a:buFont typeface="Wingdings" pitchFamily="2" charset="2"/>
              <a:buChar char="Ø"/>
              <a:defRPr/>
            </a:pPr>
            <a:r>
              <a:rPr lang="en-US" sz="2800" b="1" u="sng">
                <a:solidFill>
                  <a:srgbClr val="FF0000"/>
                </a:solidFill>
                <a:effectLst>
                  <a:outerShdw blurRad="38100" dist="38100" dir="2700000" algn="tl">
                    <a:srgbClr val="000000"/>
                  </a:outerShdw>
                </a:effectLst>
                <a:latin typeface="Arial" charset="0"/>
              </a:rPr>
              <a:t>Eliminate Verbal Discourse</a:t>
            </a:r>
            <a:r>
              <a:rPr lang="en-US" b="1">
                <a:effectLst>
                  <a:outerShdw blurRad="38100" dist="38100" dir="2700000" algn="tl">
                    <a:srgbClr val="FFFFFF"/>
                  </a:outerShdw>
                </a:effectLst>
                <a:latin typeface="Arial" charset="0"/>
              </a:rPr>
              <a:t> </a:t>
            </a:r>
            <a:r>
              <a:rPr lang="en-US" sz="2000" b="1">
                <a:effectLst>
                  <a:outerShdw blurRad="38100" dist="38100" dir="2700000" algn="tl">
                    <a:srgbClr val="FFFFFF"/>
                  </a:outerShdw>
                </a:effectLst>
                <a:latin typeface="Arial" charset="0"/>
              </a:rPr>
              <a:t>(Pulpit preaching) “The very concept of worship focused around a pulpit flies in the face of the dynamic, mutually-participatory house churches of the apostolic age. Houses don’t have pulpits.” (Radical Restoration, p, 211)</a:t>
            </a:r>
          </a:p>
          <a:p>
            <a:pPr>
              <a:spcBef>
                <a:spcPct val="50000"/>
              </a:spcBef>
              <a:buClr>
                <a:schemeClr val="accent2"/>
              </a:buClr>
              <a:buSzPct val="150000"/>
              <a:buFont typeface="Wingdings" pitchFamily="2" charset="2"/>
              <a:buChar char="Ø"/>
              <a:defRPr/>
            </a:pPr>
            <a:r>
              <a:rPr lang="en-US" sz="2800" b="1" u="sng">
                <a:solidFill>
                  <a:srgbClr val="FF0000"/>
                </a:solidFill>
                <a:effectLst>
                  <a:outerShdw blurRad="38100" dist="38100" dir="2700000" algn="tl">
                    <a:srgbClr val="000000"/>
                  </a:outerShdw>
                </a:effectLst>
                <a:latin typeface="Arial" charset="0"/>
              </a:rPr>
              <a:t>Spontaneous &amp; Casual</a:t>
            </a:r>
            <a:r>
              <a:rPr lang="en-US" sz="2000" b="1">
                <a:effectLst>
                  <a:outerShdw blurRad="38100" dist="38100" dir="2700000" algn="tl">
                    <a:srgbClr val="FFFFFF"/>
                  </a:outerShdw>
                </a:effectLst>
                <a:latin typeface="Arial" charset="0"/>
              </a:rPr>
              <a:t> “The gathered assemblies of the primitive church appear to have been . . . more spontaneous and informal.” (Radical Restoration, p 152)</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fade">
                                      <p:cBhvr>
                                        <p:cTn id="7" dur="2000"/>
                                        <p:tgtEl>
                                          <p:spTgt spid="45065"/>
                                        </p:tgtEl>
                                      </p:cBhvr>
                                    </p:animEffect>
                                  </p:childTnLst>
                                </p:cTn>
                              </p:par>
                            </p:childTnLst>
                          </p:cTn>
                        </p:par>
                        <p:par>
                          <p:cTn id="8" fill="hold" nodeType="afterGroup">
                            <p:stCondLst>
                              <p:cond delay="2000"/>
                            </p:stCondLst>
                            <p:childTnLst>
                              <p:par>
                                <p:cTn id="9" presetID="23" presetClass="entr" presetSubtype="16" fill="hold" nodeType="afterEffect">
                                  <p:stCondLst>
                                    <p:cond delay="1000"/>
                                  </p:stCondLst>
                                  <p:childTnLst>
                                    <p:set>
                                      <p:cBhvr>
                                        <p:cTn id="10" dur="1" fill="hold">
                                          <p:stCondLst>
                                            <p:cond delay="0"/>
                                          </p:stCondLst>
                                        </p:cTn>
                                        <p:tgtEl>
                                          <p:spTgt spid="45064"/>
                                        </p:tgtEl>
                                        <p:attrNameLst>
                                          <p:attrName>style.visibility</p:attrName>
                                        </p:attrNameLst>
                                      </p:cBhvr>
                                      <p:to>
                                        <p:strVal val="visible"/>
                                      </p:to>
                                    </p:set>
                                    <p:anim calcmode="lin" valueType="num">
                                      <p:cBhvr>
                                        <p:cTn id="11" dur="500" fill="hold"/>
                                        <p:tgtEl>
                                          <p:spTgt spid="45064"/>
                                        </p:tgtEl>
                                        <p:attrNameLst>
                                          <p:attrName>ppt_w</p:attrName>
                                        </p:attrNameLst>
                                      </p:cBhvr>
                                      <p:tavLst>
                                        <p:tav tm="0">
                                          <p:val>
                                            <p:fltVal val="0"/>
                                          </p:val>
                                        </p:tav>
                                        <p:tav tm="100000">
                                          <p:val>
                                            <p:strVal val="#ppt_w"/>
                                          </p:val>
                                        </p:tav>
                                      </p:tavLst>
                                    </p:anim>
                                    <p:anim calcmode="lin" valueType="num">
                                      <p:cBhvr>
                                        <p:cTn id="12" dur="500" fill="hold"/>
                                        <p:tgtEl>
                                          <p:spTgt spid="45064"/>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2000"/>
                                        <p:tgtEl>
                                          <p:spTgt spid="45065"/>
                                        </p:tgtEl>
                                      </p:cBhvr>
                                    </p:animEffect>
                                    <p:set>
                                      <p:cBhvr>
                                        <p:cTn id="17" dur="1" fill="hold">
                                          <p:stCondLst>
                                            <p:cond delay="1999"/>
                                          </p:stCondLst>
                                        </p:cTn>
                                        <p:tgtEl>
                                          <p:spTgt spid="4506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45064"/>
                                        </p:tgtEl>
                                      </p:cBhvr>
                                    </p:animEffect>
                                    <p:set>
                                      <p:cBhvr>
                                        <p:cTn id="20" dur="1" fill="hold">
                                          <p:stCondLst>
                                            <p:cond delay="1999"/>
                                          </p:stCondLst>
                                        </p:cTn>
                                        <p:tgtEl>
                                          <p:spTgt spid="45064"/>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45066">
                                            <p:txEl>
                                              <p:pRg st="0" end="0"/>
                                            </p:txEl>
                                          </p:spTgt>
                                        </p:tgtEl>
                                        <p:attrNameLst>
                                          <p:attrName>style.visibility</p:attrName>
                                        </p:attrNameLst>
                                      </p:cBhvr>
                                      <p:to>
                                        <p:strVal val="visible"/>
                                      </p:to>
                                    </p:set>
                                    <p:animEffect transition="in" filter="dissolve">
                                      <p:cBhvr>
                                        <p:cTn id="23" dur="500"/>
                                        <p:tgtEl>
                                          <p:spTgt spid="45066">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5066">
                                            <p:txEl>
                                              <p:pRg st="1" end="1"/>
                                            </p:txEl>
                                          </p:spTgt>
                                        </p:tgtEl>
                                        <p:attrNameLst>
                                          <p:attrName>style.visibility</p:attrName>
                                        </p:attrNameLst>
                                      </p:cBhvr>
                                      <p:to>
                                        <p:strVal val="visible"/>
                                      </p:to>
                                    </p:set>
                                    <p:animEffect transition="in" filter="dissolve">
                                      <p:cBhvr>
                                        <p:cTn id="28" dur="500"/>
                                        <p:tgtEl>
                                          <p:spTgt spid="450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45065" grpId="1" animBg="1"/>
      <p:bldP spid="4506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25" name="Text Box 17"/>
          <p:cNvSpPr txBox="1">
            <a:spLocks noChangeArrowheads="1"/>
          </p:cNvSpPr>
          <p:nvPr/>
        </p:nvSpPr>
        <p:spPr bwMode="auto">
          <a:xfrm>
            <a:off x="441702" y="2149475"/>
            <a:ext cx="8229600" cy="3946525"/>
          </a:xfrm>
          <a:prstGeom prst="rect">
            <a:avLst/>
          </a:prstGeom>
          <a:solidFill>
            <a:srgbClr val="F7F18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600" b="1" dirty="0">
                <a:solidFill>
                  <a:schemeClr val="accent2"/>
                </a:solidFill>
                <a:effectLst>
                  <a:outerShdw blurRad="38100" dist="38100" dir="2700000" algn="tl">
                    <a:srgbClr val="000000"/>
                  </a:outerShdw>
                </a:effectLst>
                <a:latin typeface="Arial" charset="0"/>
              </a:rPr>
              <a:t>What can I get out of this?</a:t>
            </a:r>
          </a:p>
          <a:p>
            <a:pPr>
              <a:spcBef>
                <a:spcPct val="50000"/>
              </a:spcBef>
              <a:defRPr/>
            </a:pPr>
            <a:r>
              <a:rPr lang="en-US" sz="3600" b="1" dirty="0">
                <a:solidFill>
                  <a:schemeClr val="accent2"/>
                </a:solidFill>
                <a:effectLst>
                  <a:outerShdw blurRad="38100" dist="38100" dir="2700000" algn="tl">
                    <a:srgbClr val="000000"/>
                  </a:outerShdw>
                </a:effectLst>
                <a:latin typeface="Arial" charset="0"/>
              </a:rPr>
              <a:t>It just is not emotionally stimulating!</a:t>
            </a:r>
          </a:p>
          <a:p>
            <a:pPr>
              <a:spcBef>
                <a:spcPct val="50000"/>
              </a:spcBef>
              <a:defRPr/>
            </a:pPr>
            <a:r>
              <a:rPr lang="en-US" sz="3600" b="1" dirty="0">
                <a:solidFill>
                  <a:schemeClr val="accent2"/>
                </a:solidFill>
                <a:effectLst>
                  <a:outerShdw blurRad="38100" dist="38100" dir="2700000" algn="tl">
                    <a:srgbClr val="000000"/>
                  </a:outerShdw>
                </a:effectLst>
                <a:latin typeface="Arial" charset="0"/>
              </a:rPr>
              <a:t>Church is not fun!</a:t>
            </a:r>
          </a:p>
          <a:p>
            <a:pPr>
              <a:spcBef>
                <a:spcPct val="50000"/>
              </a:spcBef>
              <a:defRPr/>
            </a:pPr>
            <a:r>
              <a:rPr lang="en-US" sz="3600" b="1" dirty="0">
                <a:solidFill>
                  <a:schemeClr val="accent2"/>
                </a:solidFill>
                <a:effectLst>
                  <a:outerShdw blurRad="38100" dist="38100" dir="2700000" algn="tl">
                    <a:srgbClr val="000000"/>
                  </a:outerShdw>
                </a:effectLst>
                <a:latin typeface="Arial" charset="0"/>
              </a:rPr>
              <a:t>This is not relevant for today.</a:t>
            </a:r>
          </a:p>
          <a:p>
            <a:pPr>
              <a:spcBef>
                <a:spcPct val="50000"/>
              </a:spcBef>
              <a:defRPr/>
            </a:pPr>
            <a:r>
              <a:rPr lang="en-US" sz="3600" b="1" dirty="0">
                <a:solidFill>
                  <a:schemeClr val="accent2"/>
                </a:solidFill>
                <a:effectLst>
                  <a:outerShdw blurRad="38100" dist="38100" dir="2700000" algn="tl">
                    <a:srgbClr val="000000"/>
                  </a:outerShdw>
                </a:effectLst>
                <a:latin typeface="Arial" charset="0"/>
              </a:rPr>
              <a:t>Church hardly fills my felt needs.</a:t>
            </a:r>
          </a:p>
        </p:txBody>
      </p:sp>
      <p:sp>
        <p:nvSpPr>
          <p:cNvPr id="43026" name="Text Box 18"/>
          <p:cNvSpPr txBox="1">
            <a:spLocks noChangeArrowheads="1"/>
          </p:cNvSpPr>
          <p:nvPr/>
        </p:nvSpPr>
        <p:spPr bwMode="auto">
          <a:xfrm>
            <a:off x="457200" y="2133600"/>
            <a:ext cx="8229600" cy="3946525"/>
          </a:xfrm>
          <a:prstGeom prst="rect">
            <a:avLst/>
          </a:prstGeom>
          <a:solidFill>
            <a:srgbClr val="F7F18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defRPr/>
            </a:pPr>
            <a:r>
              <a:rPr lang="en-US" sz="3600" b="1" dirty="0">
                <a:solidFill>
                  <a:schemeClr val="accent2"/>
                </a:solidFill>
                <a:effectLst>
                  <a:outerShdw blurRad="38100" dist="38100" dir="2700000" algn="tl">
                    <a:srgbClr val="000000"/>
                  </a:outerShdw>
                </a:effectLst>
                <a:latin typeface="Arial" charset="0"/>
              </a:rPr>
              <a:t>This has led house churches to have</a:t>
            </a:r>
            <a:r>
              <a:rPr lang="en-US" sz="3600" b="1" dirty="0">
                <a:effectLst>
                  <a:outerShdw blurRad="38100" dist="38100" dir="2700000" algn="tl">
                    <a:srgbClr val="FFFFFF"/>
                  </a:outerShdw>
                </a:effectLst>
                <a:latin typeface="Arial" charset="0"/>
              </a:rPr>
              <a:t> – Handclapping and applause, the lifting and swaying of hands, fellowship meals in conjunction with the Lord’s Supper, dramatic scripture readings, female leadership during the Lord’s Supper</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3025">
                                            <p:bg/>
                                          </p:spTgt>
                                        </p:tgtEl>
                                        <p:attrNameLst>
                                          <p:attrName>style.visibility</p:attrName>
                                        </p:attrNameLst>
                                      </p:cBhvr>
                                      <p:to>
                                        <p:strVal val="visible"/>
                                      </p:to>
                                    </p:set>
                                    <p:animEffect transition="in" filter="fade">
                                      <p:cBhvr>
                                        <p:cTn id="7" dur="2000"/>
                                        <p:tgtEl>
                                          <p:spTgt spid="43025">
                                            <p:bg/>
                                          </p:spTgt>
                                        </p:tgtEl>
                                      </p:cBhvr>
                                    </p:animEffect>
                                  </p:childTnLst>
                                </p:cTn>
                              </p:par>
                            </p:childTnLst>
                          </p:cTn>
                        </p:par>
                        <p:par>
                          <p:cTn id="8" fill="hold">
                            <p:stCondLst>
                              <p:cond delay="2000"/>
                            </p:stCondLst>
                            <p:childTnLst>
                              <p:par>
                                <p:cTn id="9" presetID="10" presetClass="entr" presetSubtype="0" fill="hold" grpId="1" nodeType="afterEffect">
                                  <p:stCondLst>
                                    <p:cond delay="0"/>
                                  </p:stCondLst>
                                  <p:childTnLst>
                                    <p:set>
                                      <p:cBhvr>
                                        <p:cTn id="10" dur="1" fill="hold">
                                          <p:stCondLst>
                                            <p:cond delay="0"/>
                                          </p:stCondLst>
                                        </p:cTn>
                                        <p:tgtEl>
                                          <p:spTgt spid="43025">
                                            <p:txEl>
                                              <p:pRg st="0" end="0"/>
                                            </p:txEl>
                                          </p:spTgt>
                                        </p:tgtEl>
                                        <p:attrNameLst>
                                          <p:attrName>style.visibility</p:attrName>
                                        </p:attrNameLst>
                                      </p:cBhvr>
                                      <p:to>
                                        <p:strVal val="visible"/>
                                      </p:to>
                                    </p:set>
                                    <p:animEffect transition="in" filter="fade">
                                      <p:cBhvr>
                                        <p:cTn id="11" dur="2000"/>
                                        <p:tgtEl>
                                          <p:spTgt spid="4302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43025">
                                            <p:txEl>
                                              <p:pRg st="1" end="1"/>
                                            </p:txEl>
                                          </p:spTgt>
                                        </p:tgtEl>
                                        <p:attrNameLst>
                                          <p:attrName>style.visibility</p:attrName>
                                        </p:attrNameLst>
                                      </p:cBhvr>
                                      <p:to>
                                        <p:strVal val="visible"/>
                                      </p:to>
                                    </p:set>
                                    <p:animEffect transition="in" filter="fade">
                                      <p:cBhvr>
                                        <p:cTn id="16" dur="2000"/>
                                        <p:tgtEl>
                                          <p:spTgt spid="4302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43025">
                                            <p:txEl>
                                              <p:pRg st="2" end="2"/>
                                            </p:txEl>
                                          </p:spTgt>
                                        </p:tgtEl>
                                        <p:attrNameLst>
                                          <p:attrName>style.visibility</p:attrName>
                                        </p:attrNameLst>
                                      </p:cBhvr>
                                      <p:to>
                                        <p:strVal val="visible"/>
                                      </p:to>
                                    </p:set>
                                    <p:animEffect transition="in" filter="fade">
                                      <p:cBhvr>
                                        <p:cTn id="21" dur="2000"/>
                                        <p:tgtEl>
                                          <p:spTgt spid="4302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43025">
                                            <p:txEl>
                                              <p:pRg st="3" end="3"/>
                                            </p:txEl>
                                          </p:spTgt>
                                        </p:tgtEl>
                                        <p:attrNameLst>
                                          <p:attrName>style.visibility</p:attrName>
                                        </p:attrNameLst>
                                      </p:cBhvr>
                                      <p:to>
                                        <p:strVal val="visible"/>
                                      </p:to>
                                    </p:set>
                                    <p:animEffect transition="in" filter="fade">
                                      <p:cBhvr>
                                        <p:cTn id="26" dur="2000"/>
                                        <p:tgtEl>
                                          <p:spTgt spid="4302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43025">
                                            <p:txEl>
                                              <p:pRg st="4" end="4"/>
                                            </p:txEl>
                                          </p:spTgt>
                                        </p:tgtEl>
                                        <p:attrNameLst>
                                          <p:attrName>style.visibility</p:attrName>
                                        </p:attrNameLst>
                                      </p:cBhvr>
                                      <p:to>
                                        <p:strVal val="visible"/>
                                      </p:to>
                                    </p:set>
                                    <p:animEffect transition="in" filter="fade">
                                      <p:cBhvr>
                                        <p:cTn id="31" dur="2000"/>
                                        <p:tgtEl>
                                          <p:spTgt spid="43025">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grpId="0" nodeType="clickEffect">
                                  <p:stCondLst>
                                    <p:cond delay="0"/>
                                  </p:stCondLst>
                                  <p:childTnLst>
                                    <p:animEffect transition="out" filter="fade">
                                      <p:cBhvr>
                                        <p:cTn id="35" dur="2000"/>
                                        <p:tgtEl>
                                          <p:spTgt spid="43025">
                                            <p:txEl>
                                              <p:pRg st="0" end="0"/>
                                            </p:txEl>
                                          </p:spTgt>
                                        </p:tgtEl>
                                      </p:cBhvr>
                                    </p:animEffect>
                                    <p:set>
                                      <p:cBhvr>
                                        <p:cTn id="36" dur="1" fill="hold">
                                          <p:stCondLst>
                                            <p:cond delay="1999"/>
                                          </p:stCondLst>
                                        </p:cTn>
                                        <p:tgtEl>
                                          <p:spTgt spid="43025">
                                            <p:txEl>
                                              <p:pRg st="0" end="0"/>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2000"/>
                                        <p:tgtEl>
                                          <p:spTgt spid="43025">
                                            <p:txEl>
                                              <p:pRg st="1" end="1"/>
                                            </p:txEl>
                                          </p:spTgt>
                                        </p:tgtEl>
                                      </p:cBhvr>
                                    </p:animEffect>
                                    <p:set>
                                      <p:cBhvr>
                                        <p:cTn id="39" dur="1" fill="hold">
                                          <p:stCondLst>
                                            <p:cond delay="1999"/>
                                          </p:stCondLst>
                                        </p:cTn>
                                        <p:tgtEl>
                                          <p:spTgt spid="43025">
                                            <p:txEl>
                                              <p:pRg st="1" end="1"/>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2000"/>
                                        <p:tgtEl>
                                          <p:spTgt spid="43025">
                                            <p:txEl>
                                              <p:pRg st="2" end="2"/>
                                            </p:txEl>
                                          </p:spTgt>
                                        </p:tgtEl>
                                      </p:cBhvr>
                                    </p:animEffect>
                                    <p:set>
                                      <p:cBhvr>
                                        <p:cTn id="42" dur="1" fill="hold">
                                          <p:stCondLst>
                                            <p:cond delay="1999"/>
                                          </p:stCondLst>
                                        </p:cTn>
                                        <p:tgtEl>
                                          <p:spTgt spid="43025">
                                            <p:txEl>
                                              <p:pRg st="2" end="2"/>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2000"/>
                                        <p:tgtEl>
                                          <p:spTgt spid="43025">
                                            <p:txEl>
                                              <p:pRg st="3" end="3"/>
                                            </p:txEl>
                                          </p:spTgt>
                                        </p:tgtEl>
                                      </p:cBhvr>
                                    </p:animEffect>
                                    <p:set>
                                      <p:cBhvr>
                                        <p:cTn id="45" dur="1" fill="hold">
                                          <p:stCondLst>
                                            <p:cond delay="1999"/>
                                          </p:stCondLst>
                                        </p:cTn>
                                        <p:tgtEl>
                                          <p:spTgt spid="43025">
                                            <p:txEl>
                                              <p:pRg st="3" end="3"/>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2000"/>
                                        <p:tgtEl>
                                          <p:spTgt spid="43025">
                                            <p:txEl>
                                              <p:pRg st="4" end="4"/>
                                            </p:txEl>
                                          </p:spTgt>
                                        </p:tgtEl>
                                      </p:cBhvr>
                                    </p:animEffect>
                                    <p:set>
                                      <p:cBhvr>
                                        <p:cTn id="48" dur="1" fill="hold">
                                          <p:stCondLst>
                                            <p:cond delay="1999"/>
                                          </p:stCondLst>
                                        </p:cTn>
                                        <p:tgtEl>
                                          <p:spTgt spid="43025">
                                            <p:txEl>
                                              <p:pRg st="4" end="4"/>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2000"/>
                                        <p:tgtEl>
                                          <p:spTgt spid="43025">
                                            <p:bg/>
                                          </p:spTgt>
                                        </p:tgtEl>
                                      </p:cBhvr>
                                    </p:animEffect>
                                    <p:set>
                                      <p:cBhvr>
                                        <p:cTn id="51" dur="1" fill="hold">
                                          <p:stCondLst>
                                            <p:cond delay="1999"/>
                                          </p:stCondLst>
                                        </p:cTn>
                                        <p:tgtEl>
                                          <p:spTgt spid="43025">
                                            <p:bg/>
                                          </p:spTgt>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43026"/>
                                        </p:tgtEl>
                                        <p:attrNameLst>
                                          <p:attrName>style.visibility</p:attrName>
                                        </p:attrNameLst>
                                      </p:cBhvr>
                                      <p:to>
                                        <p:strVal val="visible"/>
                                      </p:to>
                                    </p:set>
                                    <p:animEffect transition="in" filter="fade">
                                      <p:cBhvr>
                                        <p:cTn id="54" dur="2000"/>
                                        <p:tgtEl>
                                          <p:spTgt spid="4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5" grpId="0" build="allAtOnce" animBg="1"/>
      <p:bldP spid="43025" grpId="1" uiExpand="1" build="p" bldLvl="5" animBg="1"/>
      <p:bldP spid="430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381000" y="152400"/>
            <a:ext cx="8305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b="1">
                <a:solidFill>
                  <a:schemeClr val="bg1"/>
                </a:solidFill>
                <a:effectLst>
                  <a:outerShdw blurRad="38100" dist="38100" dir="2700000" algn="tl">
                    <a:srgbClr val="808080"/>
                  </a:outerShdw>
                </a:effectLst>
                <a:latin typeface="Arial" charset="0"/>
              </a:rPr>
              <a:t>Hebrews 12:28</a:t>
            </a:r>
          </a:p>
          <a:p>
            <a:pPr algn="ctr">
              <a:defRPr/>
            </a:pPr>
            <a:r>
              <a:rPr lang="en-US" sz="2800" b="1">
                <a:solidFill>
                  <a:schemeClr val="bg1"/>
                </a:solidFill>
                <a:effectLst>
                  <a:outerShdw blurRad="38100" dist="38100" dir="2700000" algn="tl">
                    <a:srgbClr val="808080"/>
                  </a:outerShdw>
                </a:effectLst>
                <a:latin typeface="Arial" charset="0"/>
              </a:rPr>
              <a:t>“. . . so worship God acceptably with </a:t>
            </a:r>
            <a:r>
              <a:rPr lang="en-US" sz="2800" b="1" u="sng">
                <a:solidFill>
                  <a:schemeClr val="bg1"/>
                </a:solidFill>
                <a:effectLst>
                  <a:outerShdw blurRad="38100" dist="38100" dir="2700000" algn="tl">
                    <a:srgbClr val="808080"/>
                  </a:outerShdw>
                </a:effectLst>
                <a:latin typeface="Arial" charset="0"/>
              </a:rPr>
              <a:t>reverence</a:t>
            </a:r>
            <a:r>
              <a:rPr lang="en-US" sz="2800" b="1">
                <a:solidFill>
                  <a:schemeClr val="bg1"/>
                </a:solidFill>
                <a:effectLst>
                  <a:outerShdw blurRad="38100" dist="38100" dir="2700000" algn="tl">
                    <a:srgbClr val="808080"/>
                  </a:outerShdw>
                </a:effectLst>
                <a:latin typeface="Arial" charset="0"/>
              </a:rPr>
              <a:t> and </a:t>
            </a:r>
            <a:r>
              <a:rPr lang="en-US" sz="2800" b="1" u="sng">
                <a:solidFill>
                  <a:schemeClr val="bg1"/>
                </a:solidFill>
                <a:effectLst>
                  <a:outerShdw blurRad="38100" dist="38100" dir="2700000" algn="tl">
                    <a:srgbClr val="808080"/>
                  </a:outerShdw>
                </a:effectLst>
                <a:latin typeface="Arial" charset="0"/>
              </a:rPr>
              <a:t>awe</a:t>
            </a:r>
            <a:r>
              <a:rPr lang="en-US" sz="2800" b="1">
                <a:solidFill>
                  <a:schemeClr val="bg1"/>
                </a:solidFill>
                <a:effectLst>
                  <a:outerShdw blurRad="38100" dist="38100" dir="2700000" algn="tl">
                    <a:srgbClr val="808080"/>
                  </a:outerShdw>
                </a:effectLst>
                <a:latin typeface="Arial" charset="0"/>
              </a:rPr>
              <a:t> . . .”</a:t>
            </a:r>
          </a:p>
          <a:p>
            <a:pPr algn="ctr">
              <a:defRPr/>
            </a:pPr>
            <a:r>
              <a:rPr lang="en-US" sz="2800" b="1">
                <a:solidFill>
                  <a:schemeClr val="bg1"/>
                </a:solidFill>
                <a:effectLst>
                  <a:outerShdw blurRad="38100" dist="38100" dir="2700000" algn="tl">
                    <a:srgbClr val="808080"/>
                  </a:outerShdw>
                </a:effectLst>
                <a:latin typeface="Arial" charset="0"/>
              </a:rPr>
              <a:t>(NIV)</a:t>
            </a:r>
          </a:p>
        </p:txBody>
      </p:sp>
      <p:pic>
        <p:nvPicPr>
          <p:cNvPr id="46085" name="Radical Restoration Church.wmv">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638300" y="2133600"/>
            <a:ext cx="586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6575" fill="hold"/>
                                        <p:tgtEl>
                                          <p:spTgt spid="4608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6085"/>
                </p:tgtEl>
              </p:cMediaNode>
            </p:video>
            <p:seq concurrent="1" nextAc="seek">
              <p:cTn id="8" restart="whenNotActive" fill="hold" evtFilter="cancelBubble" nodeType="interactiveSeq">
                <p:stCondLst>
                  <p:cond evt="onClick" delay="0">
                    <p:tgtEl>
                      <p:spTgt spid="4608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6085"/>
                                        </p:tgtEl>
                                      </p:cBhvr>
                                    </p:cmd>
                                  </p:childTnLst>
                                </p:cTn>
                              </p:par>
                            </p:childTnLst>
                          </p:cTn>
                        </p:par>
                      </p:childTnLst>
                    </p:cTn>
                  </p:par>
                </p:childTnLst>
              </p:cTn>
              <p:nextCondLst>
                <p:cond evt="onClick" delay="0">
                  <p:tgtEl>
                    <p:spTgt spid="4608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178" name="Picture 10" descr="http://amazingasset.com/wp-content/uploads/2012/04/All-About-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 y="914400"/>
            <a:ext cx="9143996"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077" y="-76200"/>
            <a:ext cx="9162077" cy="1015663"/>
          </a:xfrm>
          <a:prstGeom prst="rect">
            <a:avLst/>
          </a:prstGeom>
          <a:solidFill>
            <a:srgbClr val="FFFF99"/>
          </a:solidFill>
        </p:spPr>
        <p:txBody>
          <a:bodyPr wrap="square" rtlCol="0">
            <a:spAutoFit/>
          </a:bodyPr>
          <a:lstStyle/>
          <a:p>
            <a:pPr algn="ctr"/>
            <a:r>
              <a:rPr lang="en-US" sz="6000" b="1" spc="600" dirty="0" smtClean="0">
                <a:effectLst>
                  <a:outerShdw blurRad="38100" dist="38100" dir="2700000" algn="tl">
                    <a:srgbClr val="000000">
                      <a:alpha val="43137"/>
                    </a:srgbClr>
                  </a:outerShdw>
                </a:effectLst>
                <a:latin typeface="Harrington" pitchFamily="82" charset="0"/>
              </a:rPr>
              <a:t>~ Church Worship  ~</a:t>
            </a:r>
            <a:endParaRPr lang="en-US" sz="6000" b="1" spc="600" dirty="0">
              <a:effectLst>
                <a:outerShdw blurRad="38100" dist="38100" dir="2700000" algn="tl">
                  <a:srgbClr val="000000">
                    <a:alpha val="43137"/>
                  </a:srgbClr>
                </a:outerShdw>
              </a:effectLst>
              <a:latin typeface="Harrington" pitchFamily="82" charset="0"/>
            </a:endParaRPr>
          </a:p>
        </p:txBody>
      </p:sp>
      <p:sp>
        <p:nvSpPr>
          <p:cNvPr id="3" name="Rectangle 2"/>
          <p:cNvSpPr/>
          <p:nvPr/>
        </p:nvSpPr>
        <p:spPr>
          <a:xfrm>
            <a:off x="123196" y="1143000"/>
            <a:ext cx="3788218" cy="830997"/>
          </a:xfrm>
          <a:prstGeom prst="rect">
            <a:avLst/>
          </a:prstGeom>
          <a:noFill/>
        </p:spPr>
        <p:txBody>
          <a:bodyPr wrap="none" lIns="91440" tIns="45720" rIns="91440" bIns="45720">
            <a:spAutoFit/>
          </a:bodyPr>
          <a:lstStyle/>
          <a:p>
            <a:pPr algn="ctr"/>
            <a:r>
              <a:rPr lang="en-US" sz="4800" b="1" cap="none" spc="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Monotype Corsiva" pitchFamily="66" charset="0"/>
              </a:rPr>
              <a:t>What I Like</a:t>
            </a:r>
            <a:endParaRPr lang="en-US" sz="4800" b="1" cap="none" spc="600" dirty="0">
              <a:ln w="10160">
                <a:solidFill>
                  <a:schemeClr val="accent1"/>
                </a:solidFill>
                <a:prstDash val="solid"/>
              </a:ln>
              <a:solidFill>
                <a:srgbClr val="FFFFFF"/>
              </a:solidFill>
              <a:effectLst>
                <a:outerShdw blurRad="38100" dist="32000" dir="5400000" algn="tl">
                  <a:srgbClr val="000000">
                    <a:alpha val="30000"/>
                  </a:srgbClr>
                </a:outerShdw>
              </a:effectLst>
              <a:latin typeface="Monotype Corsiva" pitchFamily="66" charset="0"/>
            </a:endParaRPr>
          </a:p>
        </p:txBody>
      </p:sp>
      <p:sp>
        <p:nvSpPr>
          <p:cNvPr id="12" name="Rectangle 11"/>
          <p:cNvSpPr/>
          <p:nvPr/>
        </p:nvSpPr>
        <p:spPr>
          <a:xfrm>
            <a:off x="2590869" y="5334000"/>
            <a:ext cx="4818948" cy="830997"/>
          </a:xfrm>
          <a:prstGeom prst="rect">
            <a:avLst/>
          </a:prstGeom>
          <a:noFill/>
        </p:spPr>
        <p:txBody>
          <a:bodyPr wrap="none" lIns="91440" tIns="45720" rIns="91440" bIns="45720">
            <a:spAutoFit/>
          </a:bodyPr>
          <a:lstStyle/>
          <a:p>
            <a:pPr algn="ctr"/>
            <a:r>
              <a:rPr lang="en-US" sz="4800" b="1" cap="none" spc="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Monotype Corsiva" pitchFamily="66" charset="0"/>
              </a:rPr>
              <a:t>What I Can Get</a:t>
            </a:r>
            <a:endParaRPr lang="en-US" sz="4800" b="1" cap="none" spc="600" dirty="0">
              <a:ln w="10160">
                <a:solidFill>
                  <a:schemeClr val="accent1"/>
                </a:solidFill>
                <a:prstDash val="solid"/>
              </a:ln>
              <a:solidFill>
                <a:srgbClr val="FFFFFF"/>
              </a:solidFill>
              <a:effectLst>
                <a:outerShdw blurRad="38100" dist="32000" dir="5400000" algn="tl">
                  <a:srgbClr val="000000">
                    <a:alpha val="30000"/>
                  </a:srgbClr>
                </a:outerShdw>
              </a:effectLst>
              <a:latin typeface="Monotype Corsiva" pitchFamily="66" charset="0"/>
            </a:endParaRPr>
          </a:p>
        </p:txBody>
      </p:sp>
      <p:sp>
        <p:nvSpPr>
          <p:cNvPr id="13" name="Rectangle 12"/>
          <p:cNvSpPr/>
          <p:nvPr/>
        </p:nvSpPr>
        <p:spPr>
          <a:xfrm>
            <a:off x="943784" y="6061129"/>
            <a:ext cx="8113118" cy="830997"/>
          </a:xfrm>
          <a:prstGeom prst="rect">
            <a:avLst/>
          </a:prstGeom>
          <a:noFill/>
        </p:spPr>
        <p:txBody>
          <a:bodyPr wrap="none" lIns="91440" tIns="45720" rIns="91440" bIns="45720">
            <a:spAutoFit/>
          </a:bodyPr>
          <a:lstStyle/>
          <a:p>
            <a:pPr algn="ctr"/>
            <a:r>
              <a:rPr lang="en-US" sz="4800" b="0" cap="none" spc="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Monotype Corsiva" pitchFamily="66" charset="0"/>
              </a:rPr>
              <a:t>How Will It Make Me Feel</a:t>
            </a:r>
            <a:endParaRPr lang="en-US" sz="4800" b="0" cap="none" spc="600" dirty="0">
              <a:ln w="10160">
                <a:solidFill>
                  <a:schemeClr val="accent1"/>
                </a:solidFill>
                <a:prstDash val="solid"/>
              </a:ln>
              <a:solidFill>
                <a:srgbClr val="FFFFFF"/>
              </a:solidFill>
              <a:effectLst>
                <a:outerShdw blurRad="38100" dist="32000" dir="5400000" algn="tl">
                  <a:srgbClr val="000000">
                    <a:alpha val="30000"/>
                  </a:srgbClr>
                </a:outerShdw>
              </a:effectLst>
              <a:latin typeface="Monotype Corsiva"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dissolve">
                                      <p:cBhvr>
                                        <p:cTn id="12" dur="3000"/>
                                        <p:tgtEl>
                                          <p:spTgt spid="717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000" fill="hold"/>
                                        <p:tgtEl>
                                          <p:spTgt spid="3"/>
                                        </p:tgtEl>
                                        <p:attrNameLst>
                                          <p:attrName>ppt_w</p:attrName>
                                        </p:attrNameLst>
                                      </p:cBhvr>
                                      <p:tavLst>
                                        <p:tav tm="0">
                                          <p:val>
                                            <p:fltVal val="0"/>
                                          </p:val>
                                        </p:tav>
                                        <p:tav tm="100000">
                                          <p:val>
                                            <p:strVal val="#ppt_w"/>
                                          </p:val>
                                        </p:tav>
                                      </p:tavLst>
                                    </p:anim>
                                    <p:anim calcmode="lin" valueType="num">
                                      <p:cBhvr>
                                        <p:cTn id="18" dur="2000" fill="hold"/>
                                        <p:tgtEl>
                                          <p:spTgt spid="3"/>
                                        </p:tgtEl>
                                        <p:attrNameLst>
                                          <p:attrName>ppt_h</p:attrName>
                                        </p:attrNameLst>
                                      </p:cBhvr>
                                      <p:tavLst>
                                        <p:tav tm="0">
                                          <p:val>
                                            <p:fltVal val="0"/>
                                          </p:val>
                                        </p:tav>
                                        <p:tav tm="100000">
                                          <p:val>
                                            <p:strVal val="#ppt_h"/>
                                          </p:val>
                                        </p:tav>
                                      </p:tavLst>
                                    </p:anim>
                                    <p:animEffect transition="in" filter="fade">
                                      <p:cBhvr>
                                        <p:cTn id="19" dur="2000"/>
                                        <p:tgtEl>
                                          <p:spTgt spid="3"/>
                                        </p:tgtEl>
                                      </p:cBhvr>
                                    </p:animEffect>
                                    <p:anim calcmode="lin" valueType="num">
                                      <p:cBhvr>
                                        <p:cTn id="20" dur="2000" fill="hold"/>
                                        <p:tgtEl>
                                          <p:spTgt spid="3"/>
                                        </p:tgtEl>
                                        <p:attrNameLst>
                                          <p:attrName>ppt_x</p:attrName>
                                        </p:attrNameLst>
                                      </p:cBhvr>
                                      <p:tavLst>
                                        <p:tav tm="0">
                                          <p:val>
                                            <p:fltVal val="0.5"/>
                                          </p:val>
                                        </p:tav>
                                        <p:tav tm="100000">
                                          <p:val>
                                            <p:strVal val="#ppt_x"/>
                                          </p:val>
                                        </p:tav>
                                      </p:tavLst>
                                    </p:anim>
                                    <p:anim calcmode="lin" valueType="num">
                                      <p:cBhvr>
                                        <p:cTn id="21" dur="20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2000" fill="hold"/>
                                        <p:tgtEl>
                                          <p:spTgt spid="12"/>
                                        </p:tgtEl>
                                        <p:attrNameLst>
                                          <p:attrName>ppt_w</p:attrName>
                                        </p:attrNameLst>
                                      </p:cBhvr>
                                      <p:tavLst>
                                        <p:tav tm="0">
                                          <p:val>
                                            <p:fltVal val="0"/>
                                          </p:val>
                                        </p:tav>
                                        <p:tav tm="100000">
                                          <p:val>
                                            <p:strVal val="#ppt_w"/>
                                          </p:val>
                                        </p:tav>
                                      </p:tavLst>
                                    </p:anim>
                                    <p:anim calcmode="lin" valueType="num">
                                      <p:cBhvr>
                                        <p:cTn id="27" dur="2000" fill="hold"/>
                                        <p:tgtEl>
                                          <p:spTgt spid="12"/>
                                        </p:tgtEl>
                                        <p:attrNameLst>
                                          <p:attrName>ppt_h</p:attrName>
                                        </p:attrNameLst>
                                      </p:cBhvr>
                                      <p:tavLst>
                                        <p:tav tm="0">
                                          <p:val>
                                            <p:fltVal val="0"/>
                                          </p:val>
                                        </p:tav>
                                        <p:tav tm="100000">
                                          <p:val>
                                            <p:strVal val="#ppt_h"/>
                                          </p:val>
                                        </p:tav>
                                      </p:tavLst>
                                    </p:anim>
                                    <p:animEffect transition="in" filter="fade">
                                      <p:cBhvr>
                                        <p:cTn id="28" dur="2000"/>
                                        <p:tgtEl>
                                          <p:spTgt spid="12"/>
                                        </p:tgtEl>
                                      </p:cBhvr>
                                    </p:animEffect>
                                    <p:anim calcmode="lin" valueType="num">
                                      <p:cBhvr>
                                        <p:cTn id="29" dur="2000" fill="hold"/>
                                        <p:tgtEl>
                                          <p:spTgt spid="12"/>
                                        </p:tgtEl>
                                        <p:attrNameLst>
                                          <p:attrName>ppt_x</p:attrName>
                                        </p:attrNameLst>
                                      </p:cBhvr>
                                      <p:tavLst>
                                        <p:tav tm="0">
                                          <p:val>
                                            <p:fltVal val="0.5"/>
                                          </p:val>
                                        </p:tav>
                                        <p:tav tm="100000">
                                          <p:val>
                                            <p:strVal val="#ppt_x"/>
                                          </p:val>
                                        </p:tav>
                                      </p:tavLst>
                                    </p:anim>
                                    <p:anim calcmode="lin" valueType="num">
                                      <p:cBhvr>
                                        <p:cTn id="30" dur="20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000" fill="hold"/>
                                        <p:tgtEl>
                                          <p:spTgt spid="13"/>
                                        </p:tgtEl>
                                        <p:attrNameLst>
                                          <p:attrName>ppt_w</p:attrName>
                                        </p:attrNameLst>
                                      </p:cBhvr>
                                      <p:tavLst>
                                        <p:tav tm="0">
                                          <p:val>
                                            <p:fltVal val="0"/>
                                          </p:val>
                                        </p:tav>
                                        <p:tav tm="100000">
                                          <p:val>
                                            <p:strVal val="#ppt_w"/>
                                          </p:val>
                                        </p:tav>
                                      </p:tavLst>
                                    </p:anim>
                                    <p:anim calcmode="lin" valueType="num">
                                      <p:cBhvr>
                                        <p:cTn id="36" dur="2000" fill="hold"/>
                                        <p:tgtEl>
                                          <p:spTgt spid="13"/>
                                        </p:tgtEl>
                                        <p:attrNameLst>
                                          <p:attrName>ppt_h</p:attrName>
                                        </p:attrNameLst>
                                      </p:cBhvr>
                                      <p:tavLst>
                                        <p:tav tm="0">
                                          <p:val>
                                            <p:fltVal val="0"/>
                                          </p:val>
                                        </p:tav>
                                        <p:tav tm="100000">
                                          <p:val>
                                            <p:strVal val="#ppt_h"/>
                                          </p:val>
                                        </p:tav>
                                      </p:tavLst>
                                    </p:anim>
                                    <p:animEffect transition="in" filter="fade">
                                      <p:cBhvr>
                                        <p:cTn id="37" dur="2000"/>
                                        <p:tgtEl>
                                          <p:spTgt spid="13"/>
                                        </p:tgtEl>
                                      </p:cBhvr>
                                    </p:animEffect>
                                    <p:anim calcmode="lin" valueType="num">
                                      <p:cBhvr>
                                        <p:cTn id="38" dur="2000" fill="hold"/>
                                        <p:tgtEl>
                                          <p:spTgt spid="13"/>
                                        </p:tgtEl>
                                        <p:attrNameLst>
                                          <p:attrName>ppt_x</p:attrName>
                                        </p:attrNameLst>
                                      </p:cBhvr>
                                      <p:tavLst>
                                        <p:tav tm="0">
                                          <p:val>
                                            <p:fltVal val="0.5"/>
                                          </p:val>
                                        </p:tav>
                                        <p:tav tm="100000">
                                          <p:val>
                                            <p:strVal val="#ppt_x"/>
                                          </p:val>
                                        </p:tav>
                                      </p:tavLst>
                                    </p:anim>
                                    <p:anim calcmode="lin" valueType="num">
                                      <p:cBhvr>
                                        <p:cTn id="39" dur="200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p:bldP spid="1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2320</TotalTime>
  <Words>782</Words>
  <Application>Microsoft Office PowerPoint</Application>
  <PresentationFormat>On-screen Show (4:3)</PresentationFormat>
  <Paragraphs>82</Paragraphs>
  <Slides>13</Slides>
  <Notes>13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Comic Sans MS</vt:lpstr>
      <vt:lpstr>Harrington</vt:lpstr>
      <vt:lpstr>Georgia</vt:lpstr>
      <vt:lpstr>Wingdings</vt:lpstr>
      <vt:lpstr>Calibri</vt:lpstr>
      <vt:lpstr>Times New Roman</vt:lpstr>
      <vt:lpstr>Arial Black</vt:lpstr>
      <vt:lpstr>Monotype Corsiva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Danville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 Bronger</dc:creator>
  <cp:lastModifiedBy>AUDIOROOM</cp:lastModifiedBy>
  <cp:revision>90</cp:revision>
  <dcterms:created xsi:type="dcterms:W3CDTF">2008-10-22T13:43:57Z</dcterms:created>
  <dcterms:modified xsi:type="dcterms:W3CDTF">2012-07-29T22:20:35Z</dcterms:modified>
</cp:coreProperties>
</file>