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9" r:id="rId3"/>
    <p:sldId id="298" r:id="rId4"/>
    <p:sldId id="299" r:id="rId5"/>
    <p:sldId id="295" r:id="rId6"/>
    <p:sldId id="276" r:id="rId7"/>
    <p:sldId id="293" r:id="rId8"/>
    <p:sldId id="274" r:id="rId9"/>
    <p:sldId id="297" r:id="rId10"/>
    <p:sldId id="296" r:id="rId11"/>
    <p:sldId id="280" r:id="rId12"/>
    <p:sldId id="281" r:id="rId13"/>
    <p:sldId id="265" r:id="rId14"/>
    <p:sldId id="284" r:id="rId15"/>
    <p:sldId id="285" r:id="rId16"/>
    <p:sldId id="286" r:id="rId17"/>
    <p:sldId id="287" r:id="rId18"/>
    <p:sldId id="288" r:id="rId19"/>
    <p:sldId id="294" r:id="rId20"/>
    <p:sldId id="290" r:id="rId21"/>
    <p:sldId id="291" r:id="rId22"/>
    <p:sldId id="292" r:id="rId23"/>
    <p:sldId id="264" r:id="rId24"/>
    <p:sldId id="256" r:id="rId25"/>
    <p:sldId id="263" r:id="rId26"/>
  </p:sldIdLst>
  <p:sldSz cx="9144000" cy="6858000" type="screen4x3"/>
  <p:notesSz cx="6858000" cy="9144000"/>
  <p:embeddedFontLst>
    <p:embeddedFont>
      <p:font typeface="Arial Black" pitchFamily="34" charset="0"/>
      <p:bold r:id="rId27"/>
    </p:embeddedFont>
    <p:embeddedFont>
      <p:font typeface="Imprint MT Shadow" pitchFamily="82" charset="0"/>
      <p:regular r:id="rId28"/>
    </p:embeddedFont>
    <p:embeddedFont>
      <p:font typeface="Freestyle Script" pitchFamily="66" charset="0"/>
      <p:regular r:id="rId29"/>
    </p:embeddedFont>
    <p:embeddedFont>
      <p:font typeface="Lucida Calligraphy" pitchFamily="66" charset="0"/>
      <p:regular r:id="rId30"/>
    </p:embeddedFont>
    <p:embeddedFont>
      <p:font typeface="Comic Sans MS" pitchFamily="66" charset="0"/>
      <p:regular r:id="rId31"/>
      <p:bold r:id="rId32"/>
    </p:embeddedFont>
    <p:embeddedFont>
      <p:font typeface="Calibri" pitchFamily="34" charset="0"/>
      <p:regular r:id="rId33"/>
      <p:bold r:id="rId34"/>
      <p:italic r:id="rId35"/>
      <p:boldItalic r:id="rId3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6B"/>
    <a:srgbClr val="FFFFFF"/>
    <a:srgbClr val="000000"/>
    <a:srgbClr val="7B171C"/>
    <a:srgbClr val="FF0000"/>
    <a:srgbClr val="3399FF"/>
    <a:srgbClr val="B4B4B4"/>
    <a:srgbClr val="70B1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8547EC-2B6A-409A-9782-B80CC9D9EE03}" type="slidenum">
              <a:rPr lang="en-US"/>
              <a:pPr>
                <a:defRPr/>
              </a:pPr>
              <a:t>‹#›</a:t>
            </a:fld>
            <a:endParaRPr lang="en-US"/>
          </a:p>
        </p:txBody>
      </p:sp>
    </p:spTree>
    <p:extLst>
      <p:ext uri="{BB962C8B-B14F-4D97-AF65-F5344CB8AC3E}">
        <p14:creationId xmlns:p14="http://schemas.microsoft.com/office/powerpoint/2010/main" val="2828943870"/>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47DC37-AC55-4F50-A405-181DC5B351A6}" type="slidenum">
              <a:rPr lang="en-US"/>
              <a:pPr>
                <a:defRPr/>
              </a:pPr>
              <a:t>‹#›</a:t>
            </a:fld>
            <a:endParaRPr lang="en-US"/>
          </a:p>
        </p:txBody>
      </p:sp>
    </p:spTree>
    <p:extLst>
      <p:ext uri="{BB962C8B-B14F-4D97-AF65-F5344CB8AC3E}">
        <p14:creationId xmlns:p14="http://schemas.microsoft.com/office/powerpoint/2010/main" val="3974518682"/>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A1D2A3-FD02-450F-B5CF-C36C88A9DEC0}" type="slidenum">
              <a:rPr lang="en-US"/>
              <a:pPr>
                <a:defRPr/>
              </a:pPr>
              <a:t>‹#›</a:t>
            </a:fld>
            <a:endParaRPr lang="en-US"/>
          </a:p>
        </p:txBody>
      </p:sp>
    </p:spTree>
    <p:extLst>
      <p:ext uri="{BB962C8B-B14F-4D97-AF65-F5344CB8AC3E}">
        <p14:creationId xmlns:p14="http://schemas.microsoft.com/office/powerpoint/2010/main" val="4215673708"/>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1CD2997-C6AA-4C37-B751-6C07EA2FBBFE}" type="datetimeFigureOut">
              <a:rPr lang="en-US"/>
              <a:pPr>
                <a:defRPr/>
              </a:pPr>
              <a:t>7/22/2012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07F0DA-DC22-4136-93E0-993C3FAF2AD8}" type="slidenum">
              <a:rPr lang="en-US"/>
              <a:pPr>
                <a:defRPr/>
              </a:pPr>
              <a:t>‹#›</a:t>
            </a:fld>
            <a:endParaRPr lang="en-US"/>
          </a:p>
        </p:txBody>
      </p:sp>
    </p:spTree>
    <p:extLst>
      <p:ext uri="{BB962C8B-B14F-4D97-AF65-F5344CB8AC3E}">
        <p14:creationId xmlns:p14="http://schemas.microsoft.com/office/powerpoint/2010/main" val="283938827"/>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6287EF-2047-4619-82C9-239C7FFDA698}" type="datetimeFigureOut">
              <a:rPr lang="en-US"/>
              <a:pPr>
                <a:defRPr/>
              </a:pPr>
              <a:t>7/22/2012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4F930A-732C-478E-AA34-5F5498FB7D58}" type="slidenum">
              <a:rPr lang="en-US"/>
              <a:pPr>
                <a:defRPr/>
              </a:pPr>
              <a:t>‹#›</a:t>
            </a:fld>
            <a:endParaRPr lang="en-US"/>
          </a:p>
        </p:txBody>
      </p:sp>
    </p:spTree>
    <p:extLst>
      <p:ext uri="{BB962C8B-B14F-4D97-AF65-F5344CB8AC3E}">
        <p14:creationId xmlns:p14="http://schemas.microsoft.com/office/powerpoint/2010/main" val="2873032117"/>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B23385-5668-4790-850A-63EFFEECC744}" type="datetimeFigureOut">
              <a:rPr lang="en-US"/>
              <a:pPr>
                <a:defRPr/>
              </a:pPr>
              <a:t>7/22/2012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8B893D-BF52-4E7A-9CA4-781277B92F5C}" type="slidenum">
              <a:rPr lang="en-US"/>
              <a:pPr>
                <a:defRPr/>
              </a:pPr>
              <a:t>‹#›</a:t>
            </a:fld>
            <a:endParaRPr lang="en-US"/>
          </a:p>
        </p:txBody>
      </p:sp>
    </p:spTree>
    <p:extLst>
      <p:ext uri="{BB962C8B-B14F-4D97-AF65-F5344CB8AC3E}">
        <p14:creationId xmlns:p14="http://schemas.microsoft.com/office/powerpoint/2010/main" val="1064028387"/>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7DA60C-9EA8-419F-B35B-876B3626C804}" type="datetimeFigureOut">
              <a:rPr lang="en-US"/>
              <a:pPr>
                <a:defRPr/>
              </a:pPr>
              <a:t>7/22/2012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89E474-9FFD-4DA3-8F7A-E5A8D7F4CBA0}" type="slidenum">
              <a:rPr lang="en-US"/>
              <a:pPr>
                <a:defRPr/>
              </a:pPr>
              <a:t>‹#›</a:t>
            </a:fld>
            <a:endParaRPr lang="en-US"/>
          </a:p>
        </p:txBody>
      </p:sp>
    </p:spTree>
    <p:extLst>
      <p:ext uri="{BB962C8B-B14F-4D97-AF65-F5344CB8AC3E}">
        <p14:creationId xmlns:p14="http://schemas.microsoft.com/office/powerpoint/2010/main" val="1766208270"/>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2B913B-985C-444C-84C4-CE266DCBE9B7}" type="datetimeFigureOut">
              <a:rPr lang="en-US"/>
              <a:pPr>
                <a:defRPr/>
              </a:pPr>
              <a:t>7/22/2012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526C2D7-A8AF-42DA-B0D2-A6AC16F554C4}" type="slidenum">
              <a:rPr lang="en-US"/>
              <a:pPr>
                <a:defRPr/>
              </a:pPr>
              <a:t>‹#›</a:t>
            </a:fld>
            <a:endParaRPr lang="en-US"/>
          </a:p>
        </p:txBody>
      </p:sp>
    </p:spTree>
    <p:extLst>
      <p:ext uri="{BB962C8B-B14F-4D97-AF65-F5344CB8AC3E}">
        <p14:creationId xmlns:p14="http://schemas.microsoft.com/office/powerpoint/2010/main" val="2444674176"/>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FE870F-6295-458A-A44D-9265A4B8A198}" type="datetimeFigureOut">
              <a:rPr lang="en-US"/>
              <a:pPr>
                <a:defRPr/>
              </a:pPr>
              <a:t>7/22/2012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954801-7C63-46C3-A64E-C77379E06670}" type="slidenum">
              <a:rPr lang="en-US"/>
              <a:pPr>
                <a:defRPr/>
              </a:pPr>
              <a:t>‹#›</a:t>
            </a:fld>
            <a:endParaRPr lang="en-US"/>
          </a:p>
        </p:txBody>
      </p:sp>
    </p:spTree>
    <p:extLst>
      <p:ext uri="{BB962C8B-B14F-4D97-AF65-F5344CB8AC3E}">
        <p14:creationId xmlns:p14="http://schemas.microsoft.com/office/powerpoint/2010/main" val="855277319"/>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5ECE6D-2E05-4E40-B0CC-90F3B36DB820}" type="datetimeFigureOut">
              <a:rPr lang="en-US"/>
              <a:pPr>
                <a:defRPr/>
              </a:pPr>
              <a:t>7/22/2012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FB25BD9-5AE1-4305-9334-559E6FC9A335}" type="slidenum">
              <a:rPr lang="en-US"/>
              <a:pPr>
                <a:defRPr/>
              </a:pPr>
              <a:t>‹#›</a:t>
            </a:fld>
            <a:endParaRPr lang="en-US"/>
          </a:p>
        </p:txBody>
      </p:sp>
    </p:spTree>
    <p:extLst>
      <p:ext uri="{BB962C8B-B14F-4D97-AF65-F5344CB8AC3E}">
        <p14:creationId xmlns:p14="http://schemas.microsoft.com/office/powerpoint/2010/main" val="2038043345"/>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504241-353A-4DF4-9072-4EA40508F74B}" type="datetimeFigureOut">
              <a:rPr lang="en-US"/>
              <a:pPr>
                <a:defRPr/>
              </a:pPr>
              <a:t>7/22/2012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00E60D-688F-4D38-B421-253C63707B21}" type="slidenum">
              <a:rPr lang="en-US"/>
              <a:pPr>
                <a:defRPr/>
              </a:pPr>
              <a:t>‹#›</a:t>
            </a:fld>
            <a:endParaRPr lang="en-US"/>
          </a:p>
        </p:txBody>
      </p:sp>
    </p:spTree>
    <p:extLst>
      <p:ext uri="{BB962C8B-B14F-4D97-AF65-F5344CB8AC3E}">
        <p14:creationId xmlns:p14="http://schemas.microsoft.com/office/powerpoint/2010/main" val="153069008"/>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463940-031C-43DA-8C5F-06AB9F8E1BF1}" type="slidenum">
              <a:rPr lang="en-US"/>
              <a:pPr>
                <a:defRPr/>
              </a:pPr>
              <a:t>‹#›</a:t>
            </a:fld>
            <a:endParaRPr lang="en-US"/>
          </a:p>
        </p:txBody>
      </p:sp>
    </p:spTree>
    <p:extLst>
      <p:ext uri="{BB962C8B-B14F-4D97-AF65-F5344CB8AC3E}">
        <p14:creationId xmlns:p14="http://schemas.microsoft.com/office/powerpoint/2010/main" val="773694876"/>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3BDD05-4178-42FD-89EC-07A7138E8BAB}" type="datetimeFigureOut">
              <a:rPr lang="en-US"/>
              <a:pPr>
                <a:defRPr/>
              </a:pPr>
              <a:t>7/22/2012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CD8B1A-FAC6-4149-ADB8-FFCF29468C2C}" type="slidenum">
              <a:rPr lang="en-US"/>
              <a:pPr>
                <a:defRPr/>
              </a:pPr>
              <a:t>‹#›</a:t>
            </a:fld>
            <a:endParaRPr lang="en-US"/>
          </a:p>
        </p:txBody>
      </p:sp>
    </p:spTree>
    <p:extLst>
      <p:ext uri="{BB962C8B-B14F-4D97-AF65-F5344CB8AC3E}">
        <p14:creationId xmlns:p14="http://schemas.microsoft.com/office/powerpoint/2010/main" val="2324779536"/>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588038-014E-433F-AA0B-BF38FE534183}" type="datetimeFigureOut">
              <a:rPr lang="en-US"/>
              <a:pPr>
                <a:defRPr/>
              </a:pPr>
              <a:t>7/22/2012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A8BEA9-10B7-4B2E-BD76-5EAAD9513AC0}" type="slidenum">
              <a:rPr lang="en-US"/>
              <a:pPr>
                <a:defRPr/>
              </a:pPr>
              <a:t>‹#›</a:t>
            </a:fld>
            <a:endParaRPr lang="en-US"/>
          </a:p>
        </p:txBody>
      </p:sp>
    </p:spTree>
    <p:extLst>
      <p:ext uri="{BB962C8B-B14F-4D97-AF65-F5344CB8AC3E}">
        <p14:creationId xmlns:p14="http://schemas.microsoft.com/office/powerpoint/2010/main" val="2953458226"/>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B87A84-2709-45D9-82F4-07B8938B88B8}" type="datetimeFigureOut">
              <a:rPr lang="en-US"/>
              <a:pPr>
                <a:defRPr/>
              </a:pPr>
              <a:t>7/22/2012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AA6CBC-6CD3-4A2F-BA66-EE922EE1F134}" type="slidenum">
              <a:rPr lang="en-US"/>
              <a:pPr>
                <a:defRPr/>
              </a:pPr>
              <a:t>‹#›</a:t>
            </a:fld>
            <a:endParaRPr lang="en-US"/>
          </a:p>
        </p:txBody>
      </p:sp>
    </p:spTree>
    <p:extLst>
      <p:ext uri="{BB962C8B-B14F-4D97-AF65-F5344CB8AC3E}">
        <p14:creationId xmlns:p14="http://schemas.microsoft.com/office/powerpoint/2010/main" val="3564912680"/>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8891D-AB03-4F51-AAE7-CB7504D06BCB}" type="slidenum">
              <a:rPr lang="en-US"/>
              <a:pPr>
                <a:defRPr/>
              </a:pPr>
              <a:t>‹#›</a:t>
            </a:fld>
            <a:endParaRPr lang="en-US"/>
          </a:p>
        </p:txBody>
      </p:sp>
    </p:spTree>
    <p:extLst>
      <p:ext uri="{BB962C8B-B14F-4D97-AF65-F5344CB8AC3E}">
        <p14:creationId xmlns:p14="http://schemas.microsoft.com/office/powerpoint/2010/main" val="1050712470"/>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91D558-984F-4D2A-8A78-B13C203CBD94}" type="slidenum">
              <a:rPr lang="en-US"/>
              <a:pPr>
                <a:defRPr/>
              </a:pPr>
              <a:t>‹#›</a:t>
            </a:fld>
            <a:endParaRPr lang="en-US"/>
          </a:p>
        </p:txBody>
      </p:sp>
    </p:spTree>
    <p:extLst>
      <p:ext uri="{BB962C8B-B14F-4D97-AF65-F5344CB8AC3E}">
        <p14:creationId xmlns:p14="http://schemas.microsoft.com/office/powerpoint/2010/main" val="3582870622"/>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0F1DC6-E1D2-40E2-A914-2A198571E6DA}" type="slidenum">
              <a:rPr lang="en-US"/>
              <a:pPr>
                <a:defRPr/>
              </a:pPr>
              <a:t>‹#›</a:t>
            </a:fld>
            <a:endParaRPr lang="en-US"/>
          </a:p>
        </p:txBody>
      </p:sp>
    </p:spTree>
    <p:extLst>
      <p:ext uri="{BB962C8B-B14F-4D97-AF65-F5344CB8AC3E}">
        <p14:creationId xmlns:p14="http://schemas.microsoft.com/office/powerpoint/2010/main" val="2221173823"/>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A530DB-1DB0-4CEE-BAF0-2117C25A8BFA}" type="slidenum">
              <a:rPr lang="en-US"/>
              <a:pPr>
                <a:defRPr/>
              </a:pPr>
              <a:t>‹#›</a:t>
            </a:fld>
            <a:endParaRPr lang="en-US"/>
          </a:p>
        </p:txBody>
      </p:sp>
    </p:spTree>
    <p:extLst>
      <p:ext uri="{BB962C8B-B14F-4D97-AF65-F5344CB8AC3E}">
        <p14:creationId xmlns:p14="http://schemas.microsoft.com/office/powerpoint/2010/main" val="4142960296"/>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93DE40-B937-4023-99C4-710EDF0BFF8D}" type="slidenum">
              <a:rPr lang="en-US"/>
              <a:pPr>
                <a:defRPr/>
              </a:pPr>
              <a:t>‹#›</a:t>
            </a:fld>
            <a:endParaRPr lang="en-US"/>
          </a:p>
        </p:txBody>
      </p:sp>
    </p:spTree>
    <p:extLst>
      <p:ext uri="{BB962C8B-B14F-4D97-AF65-F5344CB8AC3E}">
        <p14:creationId xmlns:p14="http://schemas.microsoft.com/office/powerpoint/2010/main" val="1040854927"/>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84A266-56C4-4187-8FA3-30ED0FC42C7D}" type="slidenum">
              <a:rPr lang="en-US"/>
              <a:pPr>
                <a:defRPr/>
              </a:pPr>
              <a:t>‹#›</a:t>
            </a:fld>
            <a:endParaRPr lang="en-US"/>
          </a:p>
        </p:txBody>
      </p:sp>
    </p:spTree>
    <p:extLst>
      <p:ext uri="{BB962C8B-B14F-4D97-AF65-F5344CB8AC3E}">
        <p14:creationId xmlns:p14="http://schemas.microsoft.com/office/powerpoint/2010/main" val="1069604269"/>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25F94F-4A1F-4487-AC86-8C2655CCA881}" type="slidenum">
              <a:rPr lang="en-US"/>
              <a:pPr>
                <a:defRPr/>
              </a:pPr>
              <a:t>‹#›</a:t>
            </a:fld>
            <a:endParaRPr lang="en-US"/>
          </a:p>
        </p:txBody>
      </p:sp>
    </p:spTree>
    <p:extLst>
      <p:ext uri="{BB962C8B-B14F-4D97-AF65-F5344CB8AC3E}">
        <p14:creationId xmlns:p14="http://schemas.microsoft.com/office/powerpoint/2010/main" val="1660087525"/>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9564305-FA8A-4DFE-AA6B-8B575A3B1F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6DF7EEE-4526-45D5-ADAE-4413D9E096E4}" type="datetimeFigureOut">
              <a:rPr lang="en-US"/>
              <a:pPr>
                <a:defRPr/>
              </a:pPr>
              <a:t>7/22/2012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EF52F09-71FA-4F46-9444-9935FCAEA9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 Box 9"/>
          <p:cNvSpPr txBox="1">
            <a:spLocks noChangeArrowheads="1"/>
          </p:cNvSpPr>
          <p:nvPr/>
        </p:nvSpPr>
        <p:spPr bwMode="auto">
          <a:xfrm>
            <a:off x="0" y="2895600"/>
            <a:ext cx="9144000" cy="3754438"/>
          </a:xfrm>
          <a:prstGeom prst="rect">
            <a:avLst/>
          </a:prstGeom>
          <a:solidFill>
            <a:srgbClr val="FFFFFF">
              <a:alpha val="69804"/>
            </a:srgbClr>
          </a:solidFill>
          <a:ln>
            <a:noFill/>
          </a:ln>
          <a:effectLst/>
          <a:extLst/>
        </p:spPr>
        <p:txBody>
          <a:bodyPr>
            <a:spAutoFit/>
          </a:bodyPr>
          <a:lstStyle/>
          <a:p>
            <a:pPr>
              <a:spcBef>
                <a:spcPct val="50000"/>
              </a:spcBef>
              <a:defRPr/>
            </a:pPr>
            <a:r>
              <a:rPr lang="en-US" sz="2800" b="1" dirty="0">
                <a:effectLst>
                  <a:outerShdw blurRad="38100" dist="38100" dir="2700000" algn="tl">
                    <a:srgbClr val="FFFFFF"/>
                  </a:outerShdw>
                </a:effectLst>
              </a:rPr>
              <a:t>"Do we, for example, observe the Lord's Supper in the same way as the early disciples…?" (Radical Restoration, p 13)</a:t>
            </a:r>
          </a:p>
          <a:p>
            <a:pPr>
              <a:spcBef>
                <a:spcPct val="50000"/>
              </a:spcBef>
              <a:defRPr/>
            </a:pPr>
            <a:r>
              <a:rPr lang="en-US" sz="2800" b="1" dirty="0">
                <a:effectLst>
                  <a:outerShdw blurRad="38100" dist="38100" dir="2700000" algn="tl">
                    <a:srgbClr val="FFFFFF"/>
                  </a:outerShdw>
                </a:effectLst>
              </a:rPr>
              <a:t>"Without question, on the occasion of its inaugural introduction -- there in the upper room on the night Jesus was betrayed -- the memorial was part of an </a:t>
            </a:r>
            <a:r>
              <a:rPr lang="en-US" sz="2800" b="1" u="sng" dirty="0">
                <a:solidFill>
                  <a:srgbClr val="FF0000"/>
                </a:solidFill>
                <a:effectLst>
                  <a:outerShdw blurRad="38100" dist="38100" dir="2700000" algn="tl">
                    <a:srgbClr val="000000"/>
                  </a:outerShdw>
                </a:effectLst>
              </a:rPr>
              <a:t>actual meal being shared</a:t>
            </a:r>
            <a:r>
              <a:rPr lang="en-US" sz="2800" b="1" dirty="0">
                <a:effectLst>
                  <a:outerShdw blurRad="38100" dist="38100" dir="2700000" algn="tl">
                    <a:srgbClr val="FFFFFF"/>
                  </a:outerShdw>
                </a:effectLst>
              </a:rPr>
              <a:t>" (Radical Restoration, p 129)</a:t>
            </a:r>
          </a:p>
        </p:txBody>
      </p:sp>
      <p:pic>
        <p:nvPicPr>
          <p:cNvPr id="7" name="Picture 6"/>
          <p:cNvPicPr>
            <a:picLocks noChangeAspect="1"/>
          </p:cNvPicPr>
          <p:nvPr/>
        </p:nvPicPr>
        <p:blipFill>
          <a:blip r:embed="rId2">
            <a:duotone>
              <a:srgbClr val="4F81BD">
                <a:shade val="45000"/>
                <a:satMod val="135000"/>
              </a:srgbClr>
              <a:prstClr val="white"/>
            </a:duotone>
            <a:extLst>
              <a:ext uri="{28A0092B-C50C-407E-A947-70E740481C1C}">
                <a14:useLocalDpi xmlns:a14="http://schemas.microsoft.com/office/drawing/2010/main" val="0"/>
              </a:ext>
            </a:extLst>
          </a:blip>
          <a:stretch>
            <a:fillRect/>
          </a:stretch>
        </p:blipFill>
        <p:spPr>
          <a:xfrm>
            <a:off x="6244924" y="0"/>
            <a:ext cx="2934369" cy="2146789"/>
          </a:xfrm>
          <a:prstGeom prst="rect">
            <a:avLst/>
          </a:prstGeom>
        </p:spPr>
      </p:pic>
      <p:sp>
        <p:nvSpPr>
          <p:cNvPr id="8" name="TextBox 7"/>
          <p:cNvSpPr txBox="1"/>
          <p:nvPr/>
        </p:nvSpPr>
        <p:spPr>
          <a:xfrm>
            <a:off x="114300" y="152400"/>
            <a:ext cx="4457700" cy="1384995"/>
          </a:xfrm>
          <a:prstGeom prst="rect">
            <a:avLst/>
          </a:prstGeom>
          <a:solidFill>
            <a:srgbClr val="FFFFFF">
              <a:alpha val="69804"/>
            </a:srgbClr>
          </a:solidFill>
          <a:effectLst>
            <a:glow rad="228600">
              <a:schemeClr val="accent6">
                <a:satMod val="175000"/>
                <a:alpha val="40000"/>
              </a:schemeClr>
            </a:glow>
          </a:effectLst>
        </p:spPr>
        <p:txBody>
          <a:bodyPr>
            <a:spAutoFit/>
          </a:bodyPr>
          <a:lstStyle/>
          <a:p>
            <a:pPr algn="ctr">
              <a:defRPr/>
            </a:pPr>
            <a:r>
              <a:rPr lang="en-US" sz="2800" b="1" dirty="0">
                <a:effectLst>
                  <a:outerShdw blurRad="38100" dist="38100" dir="2700000" algn="tl">
                    <a:srgbClr val="000000">
                      <a:alpha val="43137"/>
                    </a:srgbClr>
                  </a:outerShdw>
                </a:effectLst>
              </a:rPr>
              <a:t>The Lord’s Supper is to be Observed with a Full Meal</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9705">
                                            <p:bg/>
                                          </p:spTgt>
                                        </p:tgtEl>
                                        <p:attrNameLst>
                                          <p:attrName>style.visibility</p:attrName>
                                        </p:attrNameLst>
                                      </p:cBhvr>
                                      <p:to>
                                        <p:strVal val="visible"/>
                                      </p:to>
                                    </p:set>
                                    <p:animEffect transition="in" filter="wipe(up)">
                                      <p:cBhvr>
                                        <p:cTn id="14" dur="2000"/>
                                        <p:tgtEl>
                                          <p:spTgt spid="29705">
                                            <p:bg/>
                                          </p:spTgt>
                                        </p:tgtEl>
                                      </p:cBhvr>
                                    </p:animEffect>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29705">
                                            <p:txEl>
                                              <p:pRg st="0" end="0"/>
                                            </p:txEl>
                                          </p:spTgt>
                                        </p:tgtEl>
                                        <p:attrNameLst>
                                          <p:attrName>style.visibility</p:attrName>
                                        </p:attrNameLst>
                                      </p:cBhvr>
                                      <p:to>
                                        <p:strVal val="visible"/>
                                      </p:to>
                                    </p:set>
                                    <p:animEffect transition="in" filter="wipe(left)">
                                      <p:cBhvr>
                                        <p:cTn id="18" dur="2000"/>
                                        <p:tgtEl>
                                          <p:spTgt spid="2970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705">
                                            <p:txEl>
                                              <p:pRg st="1" end="1"/>
                                            </p:txEl>
                                          </p:spTgt>
                                        </p:tgtEl>
                                        <p:attrNameLst>
                                          <p:attrName>style.visibility</p:attrName>
                                        </p:attrNameLst>
                                      </p:cBhvr>
                                      <p:to>
                                        <p:strVal val="visible"/>
                                      </p:to>
                                    </p:set>
                                    <p:animEffect transition="in" filter="wipe(left)">
                                      <p:cBhvr>
                                        <p:cTn id="23" dur="2000"/>
                                        <p:tgtEl>
                                          <p:spTgt spid="297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build="p" bldLvl="5"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0"/>
            <a:ext cx="8001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duotone>
              <a:srgbClr val="4F81BD">
                <a:shade val="45000"/>
                <a:satMod val="135000"/>
              </a:srgbClr>
              <a:prstClr val="white"/>
            </a:duotone>
            <a:extLst>
              <a:ext uri="{28A0092B-C50C-407E-A947-70E740481C1C}">
                <a14:useLocalDpi xmlns:a14="http://schemas.microsoft.com/office/drawing/2010/main" val="0"/>
              </a:ext>
            </a:extLst>
          </a:blip>
          <a:stretch>
            <a:fillRect/>
          </a:stretch>
        </p:blipFill>
        <p:spPr>
          <a:xfrm>
            <a:off x="6244924" y="0"/>
            <a:ext cx="2934369" cy="2146789"/>
          </a:xfrm>
          <a:prstGeom prst="rect">
            <a:avLst/>
          </a:prstGeom>
        </p:spPr>
      </p:pic>
      <p:sp>
        <p:nvSpPr>
          <p:cNvPr id="9" name="Text Box 6"/>
          <p:cNvSpPr txBox="1">
            <a:spLocks noChangeArrowheads="1"/>
          </p:cNvSpPr>
          <p:nvPr/>
        </p:nvSpPr>
        <p:spPr bwMode="auto">
          <a:xfrm>
            <a:off x="-4763" y="2057400"/>
            <a:ext cx="8081963" cy="4678363"/>
          </a:xfrm>
          <a:prstGeom prst="rect">
            <a:avLst/>
          </a:prstGeom>
          <a:noFill/>
          <a:ln>
            <a:noFill/>
          </a:ln>
          <a:effectLst/>
          <a:extLst/>
        </p:spPr>
        <p:txBody>
          <a:bodyPr>
            <a:spAutoFit/>
          </a:bodyPr>
          <a:lstStyle/>
          <a:p>
            <a:pPr>
              <a:spcBef>
                <a:spcPct val="50000"/>
              </a:spcBef>
              <a:defRPr/>
            </a:pPr>
            <a:r>
              <a:rPr lang="en-US" sz="2800" b="1" dirty="0">
                <a:effectLst>
                  <a:outerShdw blurRad="38100" dist="38100" dir="2700000" algn="tl">
                    <a:srgbClr val="FFFFFF"/>
                  </a:outerShdw>
                </a:effectLst>
                <a:latin typeface="Times New Roman" pitchFamily="18" charset="0"/>
                <a:cs typeface="Times New Roman" pitchFamily="18" charset="0"/>
              </a:rPr>
              <a:t> </a:t>
            </a:r>
            <a:r>
              <a:rPr lang="en-US" sz="2700" b="1" dirty="0">
                <a:effectLst>
                  <a:outerShdw blurRad="38100" dist="38100" dir="2700000" algn="tl">
                    <a:srgbClr val="FFFFFF"/>
                  </a:outerShdw>
                </a:effectLst>
                <a:latin typeface="Times New Roman" pitchFamily="18" charset="0"/>
                <a:cs typeface="Times New Roman" pitchFamily="18" charset="0"/>
              </a:rPr>
              <a:t>"In this regard, perhaps the most universally-overlooked feature of the Lord's Supper as practiced in the primitive church is that-from all appearances-</a:t>
            </a:r>
            <a:r>
              <a:rPr lang="en-US" sz="2700" b="1" u="sng" dirty="0">
                <a:solidFill>
                  <a:srgbClr val="FF0000"/>
                </a:solidFill>
                <a:effectLst>
                  <a:outerShdw blurRad="38100" dist="38100" dir="2700000" algn="tl">
                    <a:srgbClr val="000000"/>
                  </a:outerShdw>
                </a:effectLst>
                <a:latin typeface="Times New Roman" pitchFamily="18" charset="0"/>
                <a:cs typeface="Times New Roman" pitchFamily="18" charset="0"/>
              </a:rPr>
              <a:t>it was observed in conjunction with a fellowship meal</a:t>
            </a:r>
            <a:r>
              <a:rPr lang="en-US" sz="2700" b="1" dirty="0">
                <a:effectLst>
                  <a:outerShdw blurRad="38100" dist="38100" dir="2700000" algn="tl">
                    <a:srgbClr val="FFFFFF"/>
                  </a:outerShdw>
                </a:effectLst>
                <a:latin typeface="Times New Roman" pitchFamily="18" charset="0"/>
                <a:cs typeface="Times New Roman" pitchFamily="18" charset="0"/>
              </a:rPr>
              <a:t>. That is, a normal, ordinary meal with the usual </a:t>
            </a:r>
            <a:r>
              <a:rPr lang="en-US" sz="2700" b="1" u="sng" dirty="0">
                <a:solidFill>
                  <a:srgbClr val="FF0000"/>
                </a:solidFill>
                <a:effectLst>
                  <a:outerShdw blurRad="38100" dist="38100" dir="2700000" algn="tl">
                    <a:srgbClr val="000000"/>
                  </a:outerShdw>
                </a:effectLst>
                <a:latin typeface="Times New Roman" pitchFamily="18" charset="0"/>
                <a:cs typeface="Times New Roman" pitchFamily="18" charset="0"/>
              </a:rPr>
              <a:t>variety of food</a:t>
            </a:r>
            <a:r>
              <a:rPr lang="en-US" sz="2700" b="1" dirty="0">
                <a:effectLst>
                  <a:outerShdw blurRad="38100" dist="38100" dir="2700000" algn="tl">
                    <a:srgbClr val="FFFFFF"/>
                  </a:outerShdw>
                </a:effectLst>
                <a:latin typeface="Times New Roman" pitchFamily="18" charset="0"/>
                <a:cs typeface="Times New Roman" pitchFamily="18" charset="0"/>
              </a:rPr>
              <a:t>. However, unlike normal, ordinary meals, this combined table fellowship and memorial was shared among the disciples for the special purpose of strengthening, not just their physical bodies, but their common bond in the spiritual body of Christ…" (Radical Restoration, pgs. 128, 129)</a:t>
            </a:r>
          </a:p>
        </p:txBody>
      </p:sp>
      <p:sp>
        <p:nvSpPr>
          <p:cNvPr id="10" name="Text Box 5"/>
          <p:cNvSpPr txBox="1">
            <a:spLocks noChangeArrowheads="1"/>
          </p:cNvSpPr>
          <p:nvPr/>
        </p:nvSpPr>
        <p:spPr bwMode="auto">
          <a:xfrm>
            <a:off x="76200" y="2057400"/>
            <a:ext cx="8001000"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700" b="1" dirty="0">
                <a:effectLst>
                  <a:outerShdw blurRad="38100" dist="38100" dir="2700000" algn="tl">
                    <a:srgbClr val="FFFFFF"/>
                  </a:outerShdw>
                </a:effectLst>
                <a:latin typeface="Times New Roman" pitchFamily="18" charset="0"/>
                <a:cs typeface="Times New Roman" pitchFamily="18" charset="0"/>
              </a:rPr>
              <a:t>  “. . . for the early Christians, gathering around the Lord's table was not the token ritual with which we are familiar, but </a:t>
            </a:r>
            <a:r>
              <a:rPr lang="en-US" sz="2700" b="1" u="sng" dirty="0">
                <a:solidFill>
                  <a:srgbClr val="FF0000"/>
                </a:solidFill>
                <a:effectLst>
                  <a:outerShdw blurRad="38100" dist="38100" dir="2700000" algn="tl">
                    <a:srgbClr val="000000"/>
                  </a:outerShdw>
                </a:effectLst>
                <a:latin typeface="Times New Roman" pitchFamily="18" charset="0"/>
                <a:cs typeface="Times New Roman" pitchFamily="18" charset="0"/>
              </a:rPr>
              <a:t>an actual food-and-drink meal</a:t>
            </a:r>
            <a:r>
              <a:rPr lang="en-US" sz="2700" b="1" dirty="0">
                <a:effectLst>
                  <a:outerShdw blurRad="38100" dist="38100" dir="2700000" algn="tl">
                    <a:srgbClr val="FFFFFF"/>
                  </a:outerShdw>
                </a:effectLst>
                <a:latin typeface="Times New Roman" pitchFamily="18" charset="0"/>
                <a:cs typeface="Times New Roman" pitchFamily="18" charset="0"/>
              </a:rPr>
              <a:t>. Certainly, the bread and the wine consumed on those occasions were understood to be </a:t>
            </a:r>
            <a:r>
              <a:rPr lang="en-US" sz="2700" b="1" u="sng" dirty="0">
                <a:solidFill>
                  <a:srgbClr val="FF0000"/>
                </a:solidFill>
                <a:effectLst>
                  <a:outerShdw blurRad="38100" dist="38100" dir="2700000" algn="tl">
                    <a:srgbClr val="000000"/>
                  </a:outerShdw>
                </a:effectLst>
                <a:latin typeface="Times New Roman" pitchFamily="18" charset="0"/>
                <a:cs typeface="Times New Roman" pitchFamily="18" charset="0"/>
              </a:rPr>
              <a:t>symbolic </a:t>
            </a:r>
            <a:r>
              <a:rPr lang="en-US" sz="2700" b="1" dirty="0">
                <a:effectLst>
                  <a:outerShdw blurRad="38100" dist="38100" dir="2700000" algn="tl">
                    <a:srgbClr val="FFFFFF"/>
                  </a:outerShdw>
                </a:effectLst>
                <a:latin typeface="Times New Roman" pitchFamily="18" charset="0"/>
                <a:cs typeface="Times New Roman" pitchFamily="18" charset="0"/>
              </a:rPr>
              <a:t>of Christ's body and blood, but they were not just '</a:t>
            </a:r>
            <a:r>
              <a:rPr lang="en-US" sz="2700" b="1" u="sng" dirty="0">
                <a:solidFill>
                  <a:srgbClr val="FF0000"/>
                </a:solidFill>
                <a:effectLst>
                  <a:outerShdw blurRad="38100" dist="38100" dir="2700000" algn="tl">
                    <a:srgbClr val="000000"/>
                  </a:outerShdw>
                </a:effectLst>
                <a:latin typeface="Times New Roman" pitchFamily="18" charset="0"/>
                <a:cs typeface="Times New Roman" pitchFamily="18" charset="0"/>
              </a:rPr>
              <a:t>emblems</a:t>
            </a:r>
            <a:r>
              <a:rPr lang="en-US" sz="2700" b="1" dirty="0">
                <a:effectLst>
                  <a:outerShdw blurRad="38100" dist="38100" dir="2700000" algn="tl">
                    <a:srgbClr val="FFFFFF"/>
                  </a:outerShdw>
                </a:effectLst>
                <a:latin typeface="Times New Roman" pitchFamily="18" charset="0"/>
                <a:cs typeface="Times New Roman" pitchFamily="18" charset="0"/>
              </a:rPr>
              <a:t>'-not just our typical 21st-century crackers and grape juice!…" (Radical Restoration, </a:t>
            </a:r>
            <a:r>
              <a:rPr lang="en-US" sz="2700" b="1" dirty="0" err="1">
                <a:effectLst>
                  <a:outerShdw blurRad="38100" dist="38100" dir="2700000" algn="tl">
                    <a:srgbClr val="FFFFFF"/>
                  </a:outerShdw>
                </a:effectLst>
                <a:latin typeface="Times New Roman" pitchFamily="18" charset="0"/>
                <a:cs typeface="Times New Roman" pitchFamily="18" charset="0"/>
              </a:rPr>
              <a:t>pgs</a:t>
            </a:r>
            <a:r>
              <a:rPr lang="en-US" sz="2700" b="1" dirty="0">
                <a:effectLst>
                  <a:outerShdw blurRad="38100" dist="38100" dir="2700000" algn="tl">
                    <a:srgbClr val="FFFFFF"/>
                  </a:outerShdw>
                </a:effectLst>
                <a:latin typeface="Times New Roman" pitchFamily="18" charset="0"/>
                <a:cs typeface="Times New Roman" pitchFamily="18" charset="0"/>
              </a:rPr>
              <a:t> 132, 133)</a:t>
            </a:r>
          </a:p>
          <a:p>
            <a:pPr>
              <a:spcBef>
                <a:spcPct val="50000"/>
              </a:spcBef>
              <a:defRPr/>
            </a:pPr>
            <a:r>
              <a:rPr lang="en-US" sz="2700" b="1" dirty="0">
                <a:effectLst>
                  <a:outerShdw blurRad="38100" dist="38100" dir="2700000" algn="tl">
                    <a:srgbClr val="FFFFFF"/>
                  </a:outerShdw>
                </a:effectLst>
                <a:latin typeface="Times New Roman" pitchFamily="18" charset="0"/>
                <a:cs typeface="Times New Roman" pitchFamily="18" charset="0"/>
              </a:rPr>
              <a:t>“. . . the Lord’s Supper was an </a:t>
            </a:r>
            <a:r>
              <a:rPr lang="en-US" sz="2700" b="1" u="sng" dirty="0">
                <a:solidFill>
                  <a:srgbClr val="FF0000"/>
                </a:solidFill>
                <a:effectLst>
                  <a:outerShdw blurRad="38100" dist="38100" dir="2700000" algn="tl">
                    <a:srgbClr val="000000"/>
                  </a:outerShdw>
                </a:effectLst>
                <a:latin typeface="Times New Roman" pitchFamily="18" charset="0"/>
                <a:cs typeface="Times New Roman" pitchFamily="18" charset="0"/>
              </a:rPr>
              <a:t>integral</a:t>
            </a:r>
            <a:r>
              <a:rPr lang="en-US" sz="2700" b="1" dirty="0">
                <a:effectLst>
                  <a:outerShdw blurRad="38100" dist="38100" dir="2700000" algn="tl">
                    <a:srgbClr val="FFFFFF"/>
                  </a:outerShdw>
                </a:effectLst>
                <a:latin typeface="Times New Roman" pitchFamily="18" charset="0"/>
                <a:cs typeface="Times New Roman" pitchFamily="18" charset="0"/>
              </a:rPr>
              <a:t> part of a </a:t>
            </a:r>
            <a:r>
              <a:rPr lang="en-US" sz="2700" b="1" u="sng" dirty="0">
                <a:solidFill>
                  <a:srgbClr val="FF0000"/>
                </a:solidFill>
                <a:effectLst>
                  <a:outerShdw blurRad="38100" dist="38100" dir="2700000" algn="tl">
                    <a:srgbClr val="000000"/>
                  </a:outerShdw>
                </a:effectLst>
                <a:latin typeface="Times New Roman" pitchFamily="18" charset="0"/>
                <a:cs typeface="Times New Roman" pitchFamily="18" charset="0"/>
              </a:rPr>
              <a:t>real meal</a:t>
            </a:r>
            <a:r>
              <a:rPr lang="en-US" sz="2700" b="1" dirty="0">
                <a:effectLst>
                  <a:outerShdw blurRad="38100" dist="38100" dir="2700000" algn="tl">
                    <a:srgbClr val="FFFFFF"/>
                  </a:outerShdw>
                </a:effectLst>
                <a:latin typeface="Times New Roman" pitchFamily="18" charset="0"/>
                <a:cs typeface="Times New Roman" pitchFamily="18" charset="0"/>
              </a:rPr>
              <a:t>.“ (Radical Restoration p 129)</a:t>
            </a:r>
          </a:p>
        </p:txBody>
      </p:sp>
      <p:sp>
        <p:nvSpPr>
          <p:cNvPr id="11" name="Text Box 5"/>
          <p:cNvSpPr txBox="1">
            <a:spLocks noChangeArrowheads="1"/>
          </p:cNvSpPr>
          <p:nvPr/>
        </p:nvSpPr>
        <p:spPr bwMode="auto">
          <a:xfrm>
            <a:off x="-17463" y="2157413"/>
            <a:ext cx="8094663" cy="466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1" dirty="0">
                <a:effectLst>
                  <a:outerShdw blurRad="38100" dist="38100" dir="2700000" algn="tl">
                    <a:srgbClr val="FFFFFF"/>
                  </a:outerShdw>
                </a:effectLst>
              </a:rPr>
              <a:t> </a:t>
            </a:r>
            <a:r>
              <a:rPr lang="en-US" sz="2700" b="1" dirty="0">
                <a:effectLst>
                  <a:outerShdw blurRad="38100" dist="38100" dir="2700000" algn="tl">
                    <a:srgbClr val="FFFFFF"/>
                  </a:outerShdw>
                </a:effectLst>
                <a:latin typeface="Times New Roman" pitchFamily="18" charset="0"/>
                <a:cs typeface="Times New Roman" pitchFamily="18" charset="0"/>
              </a:rPr>
              <a:t>"Actually implementing it according to the New Testament pattern is another thing altogether, particularly if we were to </a:t>
            </a:r>
            <a:r>
              <a:rPr lang="en-US" sz="2700" b="1" u="sng" dirty="0">
                <a:solidFill>
                  <a:srgbClr val="FF0000"/>
                </a:solidFill>
                <a:effectLst>
                  <a:outerShdw blurRad="38100" dist="38100" dir="2700000" algn="tl">
                    <a:srgbClr val="000000"/>
                  </a:outerShdw>
                </a:effectLst>
                <a:latin typeface="Times New Roman" pitchFamily="18" charset="0"/>
                <a:cs typeface="Times New Roman" pitchFamily="18" charset="0"/>
              </a:rPr>
              <a:t>go all the way and observe the Supper as an integral part of a fellowship meal in the manner of the early church</a:t>
            </a:r>
            <a:r>
              <a:rPr lang="en-US" sz="2700" b="1" dirty="0">
                <a:effectLst>
                  <a:outerShdw blurRad="38100" dist="38100" dir="2700000" algn="tl">
                    <a:srgbClr val="FFFFFF"/>
                  </a:outerShdw>
                </a:effectLst>
                <a:latin typeface="Times New Roman" pitchFamily="18" charset="0"/>
                <a:cs typeface="Times New Roman" pitchFamily="18" charset="0"/>
              </a:rPr>
              <a:t>. Can you imagine it? Virtually every aspect of our Lord's Day assemblies would be thrown into </a:t>
            </a:r>
            <a:r>
              <a:rPr lang="en-US" sz="2700" b="1" u="sng" dirty="0">
                <a:solidFill>
                  <a:srgbClr val="FF0000"/>
                </a:solidFill>
                <a:effectLst>
                  <a:outerShdw blurRad="38100" dist="38100" dir="2700000" algn="tl">
                    <a:srgbClr val="000000"/>
                  </a:outerShdw>
                </a:effectLst>
                <a:latin typeface="Times New Roman" pitchFamily="18" charset="0"/>
                <a:cs typeface="Times New Roman" pitchFamily="18" charset="0"/>
              </a:rPr>
              <a:t>mass confusion</a:t>
            </a:r>
            <a:r>
              <a:rPr lang="en-US" sz="2700" b="1" dirty="0">
                <a:effectLst>
                  <a:outerShdw blurRad="38100" dist="38100" dir="2700000" algn="tl">
                    <a:srgbClr val="FFFFFF"/>
                  </a:outerShdw>
                </a:effectLst>
                <a:latin typeface="Times New Roman" pitchFamily="18" charset="0"/>
                <a:cs typeface="Times New Roman" pitchFamily="18" charset="0"/>
              </a:rPr>
              <a:t>! . . . You can be sure that having a first-century fellowship meal as the backdrop for our Sunday services would shatter our customary acts of worship." (Radical Restoration, </a:t>
            </a:r>
            <a:r>
              <a:rPr lang="en-US" sz="2700" b="1" dirty="0" err="1">
                <a:effectLst>
                  <a:outerShdw blurRad="38100" dist="38100" dir="2700000" algn="tl">
                    <a:srgbClr val="FFFFFF"/>
                  </a:outerShdw>
                </a:effectLst>
                <a:latin typeface="Times New Roman" pitchFamily="18" charset="0"/>
                <a:cs typeface="Times New Roman" pitchFamily="18" charset="0"/>
              </a:rPr>
              <a:t>pgs</a:t>
            </a:r>
            <a:r>
              <a:rPr lang="en-US" sz="2700" b="1" dirty="0">
                <a:effectLst>
                  <a:outerShdw blurRad="38100" dist="38100" dir="2700000" algn="tl">
                    <a:srgbClr val="FFFFFF"/>
                  </a:outerShdw>
                </a:effectLst>
                <a:latin typeface="Times New Roman" pitchFamily="18" charset="0"/>
                <a:cs typeface="Times New Roman" pitchFamily="18" charset="0"/>
              </a:rPr>
              <a:t> 141-2)</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2000"/>
                                        <p:tgtEl>
                                          <p:spTgt spid="10"/>
                                        </p:tgtEl>
                                      </p:cBhvr>
                                    </p:animEffect>
                                    <p:set>
                                      <p:cBhvr>
                                        <p:cTn id="20" dur="1" fill="hold">
                                          <p:stCondLst>
                                            <p:cond delay="1999"/>
                                          </p:stCondLst>
                                        </p:cTn>
                                        <p:tgtEl>
                                          <p:spTgt spid="1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pSp>
        <p:nvGrpSpPr>
          <p:cNvPr id="11266" name="Group 17"/>
          <p:cNvGrpSpPr>
            <a:grpSpLocks/>
          </p:cNvGrpSpPr>
          <p:nvPr/>
        </p:nvGrpSpPr>
        <p:grpSpPr bwMode="auto">
          <a:xfrm>
            <a:off x="0" y="0"/>
            <a:ext cx="4575175" cy="3649663"/>
            <a:chOff x="0" y="0"/>
            <a:chExt cx="2880" cy="2207"/>
          </a:xfrm>
        </p:grpSpPr>
        <p:pic>
          <p:nvPicPr>
            <p:cNvPr id="12293" name="Picture 15" descr="bl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80" cy="22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WordArt 16"/>
            <p:cNvSpPr>
              <a:spLocks noChangeArrowheads="1" noChangeShapeType="1" noTextEdit="1"/>
            </p:cNvSpPr>
            <p:nvPr/>
          </p:nvSpPr>
          <p:spPr bwMode="auto">
            <a:xfrm>
              <a:off x="624" y="1941"/>
              <a:ext cx="1632" cy="219"/>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Black"/>
                </a:rPr>
                <a:t>Exodus 12</a:t>
              </a:r>
            </a:p>
          </p:txBody>
        </p:sp>
      </p:grpSp>
      <p:sp>
        <p:nvSpPr>
          <p:cNvPr id="11282" name="Text Box 18"/>
          <p:cNvSpPr txBox="1">
            <a:spLocks noChangeArrowheads="1"/>
          </p:cNvSpPr>
          <p:nvPr/>
        </p:nvSpPr>
        <p:spPr bwMode="auto">
          <a:xfrm>
            <a:off x="4572000" y="0"/>
            <a:ext cx="4572000"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2600" b="1"/>
              <a:t>18	In the first month, on the fourteenth day of the month at evening, you shall eat unleavened bread, until the twenty-first day of the month at evening.</a:t>
            </a:r>
          </a:p>
          <a:p>
            <a:pPr eaLnBrk="1" hangingPunct="1"/>
            <a:r>
              <a:rPr lang="en-US" sz="2600" b="1"/>
              <a:t>19	For seven days no leaven shall be found in your houses . . . </a:t>
            </a:r>
          </a:p>
        </p:txBody>
      </p:sp>
      <p:sp>
        <p:nvSpPr>
          <p:cNvPr id="11283" name="Text Box 19"/>
          <p:cNvSpPr txBox="1">
            <a:spLocks noChangeArrowheads="1"/>
          </p:cNvSpPr>
          <p:nvPr/>
        </p:nvSpPr>
        <p:spPr bwMode="auto">
          <a:xfrm>
            <a:off x="3175" y="3668713"/>
            <a:ext cx="9144000" cy="209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dirty="0"/>
              <a:t>24	And you shall observe this thing as an ordinance for you and your sons forever.</a:t>
            </a:r>
          </a:p>
          <a:p>
            <a:pPr eaLnBrk="1" hangingPunct="1"/>
            <a:r>
              <a:rPr lang="en-US" sz="2600" b="1" dirty="0"/>
              <a:t>25	It will come to pass when you come to the land which the LORD will give you, just as He promised, that you shall keep this service.</a:t>
            </a:r>
            <a:endParaRPr lang="en-US" sz="26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1282"/>
                                        </p:tgtEl>
                                        <p:attrNameLst>
                                          <p:attrName>style.visibility</p:attrName>
                                        </p:attrNameLst>
                                      </p:cBhvr>
                                      <p:to>
                                        <p:strVal val="visible"/>
                                      </p:to>
                                    </p:set>
                                    <p:anim calcmode="lin" valueType="num">
                                      <p:cBhvr>
                                        <p:cTn id="7" dur="1000" fill="hold"/>
                                        <p:tgtEl>
                                          <p:spTgt spid="11282"/>
                                        </p:tgtEl>
                                        <p:attrNameLst>
                                          <p:attrName>ppt_w</p:attrName>
                                        </p:attrNameLst>
                                      </p:cBhvr>
                                      <p:tavLst>
                                        <p:tav tm="0">
                                          <p:val>
                                            <p:fltVal val="0"/>
                                          </p:val>
                                        </p:tav>
                                        <p:tav tm="100000">
                                          <p:val>
                                            <p:strVal val="#ppt_w"/>
                                          </p:val>
                                        </p:tav>
                                      </p:tavLst>
                                    </p:anim>
                                    <p:anim calcmode="lin" valueType="num">
                                      <p:cBhvr>
                                        <p:cTn id="8" dur="1000" fill="hold"/>
                                        <p:tgtEl>
                                          <p:spTgt spid="11282"/>
                                        </p:tgtEl>
                                        <p:attrNameLst>
                                          <p:attrName>ppt_h</p:attrName>
                                        </p:attrNameLst>
                                      </p:cBhvr>
                                      <p:tavLst>
                                        <p:tav tm="0">
                                          <p:val>
                                            <p:fltVal val="0"/>
                                          </p:val>
                                        </p:tav>
                                        <p:tav tm="100000">
                                          <p:val>
                                            <p:strVal val="#ppt_h"/>
                                          </p:val>
                                        </p:tav>
                                      </p:tavLst>
                                    </p:anim>
                                    <p:anim calcmode="lin" valueType="num">
                                      <p:cBhvr>
                                        <p:cTn id="9" dur="1000" fill="hold"/>
                                        <p:tgtEl>
                                          <p:spTgt spid="11282"/>
                                        </p:tgtEl>
                                        <p:attrNameLst>
                                          <p:attrName>style.rotation</p:attrName>
                                        </p:attrNameLst>
                                      </p:cBhvr>
                                      <p:tavLst>
                                        <p:tav tm="0">
                                          <p:val>
                                            <p:fltVal val="90"/>
                                          </p:val>
                                        </p:tav>
                                        <p:tav tm="100000">
                                          <p:val>
                                            <p:fltVal val="0"/>
                                          </p:val>
                                        </p:tav>
                                      </p:tavLst>
                                    </p:anim>
                                    <p:animEffect transition="in" filter="fade">
                                      <p:cBhvr>
                                        <p:cTn id="10" dur="1000"/>
                                        <p:tgtEl>
                                          <p:spTgt spid="11282"/>
                                        </p:tgtEl>
                                      </p:cBhvr>
                                    </p:animEffect>
                                  </p:childTnLst>
                                </p:cTn>
                              </p:par>
                            </p:childTnLst>
                          </p:cTn>
                        </p:par>
                        <p:par>
                          <p:cTn id="11" fill="hold" nodeType="afterGroup">
                            <p:stCondLst>
                              <p:cond delay="97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1283"/>
                                        </p:tgtEl>
                                        <p:attrNameLst>
                                          <p:attrName>style.visibility</p:attrName>
                                        </p:attrNameLst>
                                      </p:cBhvr>
                                      <p:to>
                                        <p:strVal val="visible"/>
                                      </p:to>
                                    </p:set>
                                    <p:anim calcmode="lin" valueType="num">
                                      <p:cBhvr>
                                        <p:cTn id="14" dur="1000" fill="hold"/>
                                        <p:tgtEl>
                                          <p:spTgt spid="11283"/>
                                        </p:tgtEl>
                                        <p:attrNameLst>
                                          <p:attrName>ppt_w</p:attrName>
                                        </p:attrNameLst>
                                      </p:cBhvr>
                                      <p:tavLst>
                                        <p:tav tm="0">
                                          <p:val>
                                            <p:fltVal val="0"/>
                                          </p:val>
                                        </p:tav>
                                        <p:tav tm="100000">
                                          <p:val>
                                            <p:strVal val="#ppt_w"/>
                                          </p:val>
                                        </p:tav>
                                      </p:tavLst>
                                    </p:anim>
                                    <p:anim calcmode="lin" valueType="num">
                                      <p:cBhvr>
                                        <p:cTn id="15" dur="1000" fill="hold"/>
                                        <p:tgtEl>
                                          <p:spTgt spid="11283"/>
                                        </p:tgtEl>
                                        <p:attrNameLst>
                                          <p:attrName>ppt_h</p:attrName>
                                        </p:attrNameLst>
                                      </p:cBhvr>
                                      <p:tavLst>
                                        <p:tav tm="0">
                                          <p:val>
                                            <p:fltVal val="0"/>
                                          </p:val>
                                        </p:tav>
                                        <p:tav tm="100000">
                                          <p:val>
                                            <p:strVal val="#ppt_h"/>
                                          </p:val>
                                        </p:tav>
                                      </p:tavLst>
                                    </p:anim>
                                    <p:anim calcmode="lin" valueType="num">
                                      <p:cBhvr>
                                        <p:cTn id="16" dur="1000" fill="hold"/>
                                        <p:tgtEl>
                                          <p:spTgt spid="11283"/>
                                        </p:tgtEl>
                                        <p:attrNameLst>
                                          <p:attrName>style.rotation</p:attrName>
                                        </p:attrNameLst>
                                      </p:cBhvr>
                                      <p:tavLst>
                                        <p:tav tm="0">
                                          <p:val>
                                            <p:fltVal val="90"/>
                                          </p:val>
                                        </p:tav>
                                        <p:tav tm="100000">
                                          <p:val>
                                            <p:fltVal val="0"/>
                                          </p:val>
                                        </p:tav>
                                      </p:tavLst>
                                    </p:anim>
                                    <p:animEffect transition="in" filter="fade">
                                      <p:cBhvr>
                                        <p:cTn id="17" dur="1000"/>
                                        <p:tgtEl>
                                          <p:spTgt spid="11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2" grpId="0"/>
      <p:bldP spid="112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3797" name="Text Box 5"/>
          <p:cNvSpPr txBox="1">
            <a:spLocks noChangeArrowheads="1"/>
          </p:cNvSpPr>
          <p:nvPr/>
        </p:nvSpPr>
        <p:spPr bwMode="auto">
          <a:xfrm>
            <a:off x="342900" y="3657600"/>
            <a:ext cx="8458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defRPr/>
            </a:pPr>
            <a:r>
              <a:rPr lang="en-US" sz="2800" b="1" dirty="0" smtClean="0">
                <a:solidFill>
                  <a:srgbClr val="FF0000"/>
                </a:solidFill>
              </a:rPr>
              <a:t>1.</a:t>
            </a:r>
            <a:r>
              <a:rPr lang="en-US" sz="2800" b="1" dirty="0" smtClean="0"/>
              <a:t> Fruit of the Vine.</a:t>
            </a:r>
          </a:p>
          <a:p>
            <a:pPr eaLnBrk="1" hangingPunct="1">
              <a:defRPr/>
            </a:pPr>
            <a:r>
              <a:rPr lang="en-US" sz="2800" b="1" dirty="0" smtClean="0">
                <a:solidFill>
                  <a:srgbClr val="FF0000"/>
                </a:solidFill>
              </a:rPr>
              <a:t>2.</a:t>
            </a:r>
            <a:r>
              <a:rPr lang="en-US" sz="2800" b="1" dirty="0" smtClean="0"/>
              <a:t> Bitter herbs to recall the bitter life in Egypt.</a:t>
            </a:r>
          </a:p>
          <a:p>
            <a:pPr eaLnBrk="1" hangingPunct="1">
              <a:defRPr/>
            </a:pPr>
            <a:r>
              <a:rPr lang="en-US" sz="2800" b="1" dirty="0" smtClean="0">
                <a:solidFill>
                  <a:srgbClr val="FF0000"/>
                </a:solidFill>
              </a:rPr>
              <a:t>3.</a:t>
            </a:r>
            <a:r>
              <a:rPr lang="en-US" sz="2800" b="1" dirty="0" smtClean="0"/>
              <a:t> Unleavened bread.</a:t>
            </a:r>
          </a:p>
          <a:p>
            <a:pPr marL="515938" indent="-515938" eaLnBrk="1" hangingPunct="1">
              <a:defRPr/>
            </a:pPr>
            <a:r>
              <a:rPr lang="en-US" sz="2800" b="1" dirty="0" smtClean="0">
                <a:solidFill>
                  <a:srgbClr val="FF0000"/>
                </a:solidFill>
              </a:rPr>
              <a:t>4.</a:t>
            </a:r>
            <a:r>
              <a:rPr lang="en-US" sz="2800" b="1" dirty="0" smtClean="0"/>
              <a:t> Charoset (Made of chopped walnuts, grated apples, cinnamon and sweet red wine). </a:t>
            </a:r>
          </a:p>
          <a:p>
            <a:pPr eaLnBrk="1" hangingPunct="1">
              <a:defRPr/>
            </a:pPr>
            <a:r>
              <a:rPr lang="en-US" sz="2800" b="1" dirty="0" smtClean="0">
                <a:solidFill>
                  <a:srgbClr val="FF0000"/>
                </a:solidFill>
              </a:rPr>
              <a:t>5.</a:t>
            </a:r>
            <a:r>
              <a:rPr lang="en-US" sz="2800" b="1" dirty="0" smtClean="0"/>
              <a:t> The roasted Passover lamb. </a:t>
            </a:r>
          </a:p>
        </p:txBody>
      </p:sp>
      <p:pic>
        <p:nvPicPr>
          <p:cNvPr id="13315" name="Picture 7" descr="pass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WordArt 9"/>
          <p:cNvSpPr>
            <a:spLocks noChangeArrowheads="1" noChangeShapeType="1" noTextEdit="1"/>
          </p:cNvSpPr>
          <p:nvPr/>
        </p:nvSpPr>
        <p:spPr bwMode="auto">
          <a:xfrm>
            <a:off x="4724400" y="1371600"/>
            <a:ext cx="4076700" cy="6858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Freestyle Script"/>
              </a:rPr>
              <a:t>The Passover</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797">
                                            <p:txEl>
                                              <p:pRg st="0" end="0"/>
                                            </p:txEl>
                                          </p:spTgt>
                                        </p:tgtEl>
                                        <p:attrNameLst>
                                          <p:attrName>style.visibility</p:attrName>
                                        </p:attrNameLst>
                                      </p:cBhvr>
                                      <p:to>
                                        <p:strVal val="visible"/>
                                      </p:to>
                                    </p:set>
                                    <p:anim calcmode="lin" valueType="num">
                                      <p:cBhvr>
                                        <p:cTn id="7" dur="1000" fill="hold"/>
                                        <p:tgtEl>
                                          <p:spTgt spid="3379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379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379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3797">
                                            <p:txEl>
                                              <p:pRg st="0" end="0"/>
                                            </p:txEl>
                                          </p:spTgt>
                                        </p:tgtEl>
                                      </p:cBhvr>
                                    </p:animEffect>
                                  </p:childTnLst>
                                </p:cTn>
                              </p:par>
                            </p:childTnLst>
                          </p:cTn>
                        </p:par>
                        <p:par>
                          <p:cTn id="11" fill="hold" nodeType="afterGroup">
                            <p:stCondLst>
                              <p:cond delay="18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33797">
                                            <p:txEl>
                                              <p:pRg st="1" end="1"/>
                                            </p:txEl>
                                          </p:spTgt>
                                        </p:tgtEl>
                                        <p:attrNameLst>
                                          <p:attrName>style.visibility</p:attrName>
                                        </p:attrNameLst>
                                      </p:cBhvr>
                                      <p:to>
                                        <p:strVal val="visible"/>
                                      </p:to>
                                    </p:set>
                                    <p:anim calcmode="lin" valueType="num">
                                      <p:cBhvr>
                                        <p:cTn id="14" dur="1000" fill="hold"/>
                                        <p:tgtEl>
                                          <p:spTgt spid="3379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3797">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3797">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3797">
                                            <p:txEl>
                                              <p:pRg st="1" end="1"/>
                                            </p:txEl>
                                          </p:spTgt>
                                        </p:tgtEl>
                                      </p:cBhvr>
                                    </p:animEffect>
                                  </p:childTnLst>
                                </p:cTn>
                              </p:par>
                            </p:childTnLst>
                          </p:cTn>
                        </p:par>
                        <p:par>
                          <p:cTn id="18" fill="hold" nodeType="afterGroup">
                            <p:stCondLst>
                              <p:cond delay="485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33797">
                                            <p:txEl>
                                              <p:pRg st="2" end="2"/>
                                            </p:txEl>
                                          </p:spTgt>
                                        </p:tgtEl>
                                        <p:attrNameLst>
                                          <p:attrName>style.visibility</p:attrName>
                                        </p:attrNameLst>
                                      </p:cBhvr>
                                      <p:to>
                                        <p:strVal val="visible"/>
                                      </p:to>
                                    </p:set>
                                    <p:anim calcmode="lin" valueType="num">
                                      <p:cBhvr>
                                        <p:cTn id="21" dur="1000" fill="hold"/>
                                        <p:tgtEl>
                                          <p:spTgt spid="33797">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3797">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3797">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3797">
                                            <p:txEl>
                                              <p:pRg st="2" end="2"/>
                                            </p:txEl>
                                          </p:spTgt>
                                        </p:tgtEl>
                                      </p:cBhvr>
                                    </p:animEffect>
                                  </p:childTnLst>
                                </p:cTn>
                              </p:par>
                            </p:childTnLst>
                          </p:cTn>
                        </p:par>
                        <p:par>
                          <p:cTn id="25" fill="hold" nodeType="afterGroup">
                            <p:stCondLst>
                              <p:cond delay="6700"/>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33797">
                                            <p:txEl>
                                              <p:pRg st="3" end="3"/>
                                            </p:txEl>
                                          </p:spTgt>
                                        </p:tgtEl>
                                        <p:attrNameLst>
                                          <p:attrName>style.visibility</p:attrName>
                                        </p:attrNameLst>
                                      </p:cBhvr>
                                      <p:to>
                                        <p:strVal val="visible"/>
                                      </p:to>
                                    </p:set>
                                    <p:anim calcmode="lin" valueType="num">
                                      <p:cBhvr>
                                        <p:cTn id="28" dur="1000" fill="hold"/>
                                        <p:tgtEl>
                                          <p:spTgt spid="33797">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3797">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3797">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3797">
                                            <p:txEl>
                                              <p:pRg st="3" end="3"/>
                                            </p:txEl>
                                          </p:spTgt>
                                        </p:tgtEl>
                                      </p:cBhvr>
                                    </p:animEffect>
                                  </p:childTnLst>
                                </p:cTn>
                              </p:par>
                            </p:childTnLst>
                          </p:cTn>
                        </p:par>
                        <p:par>
                          <p:cTn id="32" fill="hold" nodeType="afterGroup">
                            <p:stCondLst>
                              <p:cond delay="11150"/>
                            </p:stCondLst>
                            <p:childTnLst>
                              <p:par>
                                <p:cTn id="33" presetID="31" presetClass="entr" presetSubtype="0" fill="hold" grpId="0" nodeType="afterEffect">
                                  <p:stCondLst>
                                    <p:cond delay="0"/>
                                  </p:stCondLst>
                                  <p:iterate type="lt">
                                    <p:tmPct val="5000"/>
                                  </p:iterate>
                                  <p:childTnLst>
                                    <p:set>
                                      <p:cBhvr>
                                        <p:cTn id="34" dur="1" fill="hold">
                                          <p:stCondLst>
                                            <p:cond delay="0"/>
                                          </p:stCondLst>
                                        </p:cTn>
                                        <p:tgtEl>
                                          <p:spTgt spid="33797">
                                            <p:txEl>
                                              <p:pRg st="4" end="4"/>
                                            </p:txEl>
                                          </p:spTgt>
                                        </p:tgtEl>
                                        <p:attrNameLst>
                                          <p:attrName>style.visibility</p:attrName>
                                        </p:attrNameLst>
                                      </p:cBhvr>
                                      <p:to>
                                        <p:strVal val="visible"/>
                                      </p:to>
                                    </p:set>
                                    <p:anim calcmode="lin" valueType="num">
                                      <p:cBhvr>
                                        <p:cTn id="35" dur="1000" fill="hold"/>
                                        <p:tgtEl>
                                          <p:spTgt spid="33797">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3797">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3797">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37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3429000"/>
            <a:ext cx="9144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chemeClr val="tx1"/>
                </a:solidFill>
                <a:latin typeface="Arial" charset="0"/>
              </a:defRPr>
            </a:lvl1pPr>
            <a:lvl2pPr defTabSz="457200">
              <a:defRPr>
                <a:solidFill>
                  <a:schemeClr val="tx1"/>
                </a:solidFill>
                <a:latin typeface="Arial" charset="0"/>
              </a:defRPr>
            </a:lvl2pPr>
            <a:lvl3pPr defTabSz="457200">
              <a:defRPr>
                <a:solidFill>
                  <a:schemeClr val="tx1"/>
                </a:solidFill>
                <a:latin typeface="Arial" charset="0"/>
              </a:defRPr>
            </a:lvl3pPr>
            <a:lvl4pPr defTabSz="457200">
              <a:defRPr>
                <a:solidFill>
                  <a:schemeClr val="tx1"/>
                </a:solidFill>
                <a:latin typeface="Arial" charset="0"/>
              </a:defRPr>
            </a:lvl4pPr>
            <a:lvl5pPr defTabSz="457200">
              <a:defRPr>
                <a:solidFill>
                  <a:schemeClr val="tx1"/>
                </a:solidFill>
                <a:latin typeface="Arial" charset="0"/>
              </a:defRPr>
            </a:lvl5pPr>
            <a:lvl6pPr defTabSz="457200" fontAlgn="base">
              <a:spcBef>
                <a:spcPct val="0"/>
              </a:spcBef>
              <a:spcAft>
                <a:spcPct val="0"/>
              </a:spcAft>
              <a:defRPr>
                <a:solidFill>
                  <a:schemeClr val="tx1"/>
                </a:solidFill>
                <a:latin typeface="Arial" charset="0"/>
              </a:defRPr>
            </a:lvl6pPr>
            <a:lvl7pPr defTabSz="457200" fontAlgn="base">
              <a:spcBef>
                <a:spcPct val="0"/>
              </a:spcBef>
              <a:spcAft>
                <a:spcPct val="0"/>
              </a:spcAft>
              <a:defRPr>
                <a:solidFill>
                  <a:schemeClr val="tx1"/>
                </a:solidFill>
                <a:latin typeface="Arial" charset="0"/>
              </a:defRPr>
            </a:lvl7pPr>
            <a:lvl8pPr defTabSz="457200" fontAlgn="base">
              <a:spcBef>
                <a:spcPct val="0"/>
              </a:spcBef>
              <a:spcAft>
                <a:spcPct val="0"/>
              </a:spcAft>
              <a:defRPr>
                <a:solidFill>
                  <a:schemeClr val="tx1"/>
                </a:solidFill>
                <a:latin typeface="Arial" charset="0"/>
              </a:defRPr>
            </a:lvl8pPr>
            <a:lvl9pPr defTabSz="457200" fontAlgn="base">
              <a:spcBef>
                <a:spcPct val="0"/>
              </a:spcBef>
              <a:spcAft>
                <a:spcPct val="0"/>
              </a:spcAft>
              <a:defRPr>
                <a:solidFill>
                  <a:schemeClr val="tx1"/>
                </a:solidFill>
                <a:latin typeface="Arial" charset="0"/>
              </a:defRPr>
            </a:lvl9pPr>
          </a:lstStyle>
          <a:p>
            <a:pPr>
              <a:defRPr/>
            </a:pPr>
            <a:r>
              <a:rPr lang="en-US" sz="2800" b="1" smtClean="0">
                <a:solidFill>
                  <a:srgbClr val="FF0000"/>
                </a:solidFill>
                <a:effectLst>
                  <a:outerShdw blurRad="38100" dist="38100" dir="2700000" algn="tl">
                    <a:srgbClr val="000000"/>
                  </a:outerShdw>
                </a:effectLst>
              </a:rPr>
              <a:t>Luke 1:3-4</a:t>
            </a:r>
            <a:r>
              <a:rPr lang="en-US" sz="2800" b="1" smtClean="0">
                <a:effectLst>
                  <a:outerShdw blurRad="38100" dist="38100" dir="2700000" algn="tl">
                    <a:srgbClr val="FFFFFF"/>
                  </a:outerShdw>
                </a:effectLst>
              </a:rPr>
              <a:t>, “it seemed good to me also, having had perfect understanding of all things from the very first, to write to you an </a:t>
            </a:r>
            <a:r>
              <a:rPr lang="en-US" sz="2800" b="1" u="sng" smtClean="0">
                <a:effectLst>
                  <a:outerShdw blurRad="38100" dist="38100" dir="2700000" algn="tl">
                    <a:srgbClr val="FFFFFF"/>
                  </a:outerShdw>
                </a:effectLst>
              </a:rPr>
              <a:t>orderly account</a:t>
            </a:r>
            <a:r>
              <a:rPr lang="en-US" sz="2800" b="1" smtClean="0">
                <a:effectLst>
                  <a:outerShdw blurRad="38100" dist="38100" dir="2700000" algn="tl">
                    <a:srgbClr val="FFFFFF"/>
                  </a:outerShdw>
                </a:effectLst>
              </a:rPr>
              <a:t>, most excellent Theophilus, that you may know the certainty . . ..”</a:t>
            </a:r>
          </a:p>
          <a:p>
            <a:pPr>
              <a:defRPr/>
            </a:pPr>
            <a:r>
              <a:rPr lang="en-US" sz="2800" b="1" smtClean="0">
                <a:solidFill>
                  <a:srgbClr val="FF0000"/>
                </a:solidFill>
                <a:effectLst>
                  <a:outerShdw blurRad="38100" dist="38100" dir="2700000" algn="tl">
                    <a:srgbClr val="000000"/>
                  </a:outerShdw>
                </a:effectLst>
              </a:rPr>
              <a:t>Luke 22:20</a:t>
            </a:r>
            <a:r>
              <a:rPr lang="en-US" sz="2800" b="1" smtClean="0">
                <a:effectLst>
                  <a:outerShdw blurRad="38100" dist="38100" dir="2700000" algn="tl">
                    <a:srgbClr val="FFFFFF"/>
                  </a:outerShdw>
                </a:effectLst>
              </a:rPr>
              <a:t>, </a:t>
            </a:r>
            <a:r>
              <a:rPr lang="en-US" sz="2800" b="1" i="1" smtClean="0">
                <a:effectLst>
                  <a:outerShdw blurRad="38100" dist="38100" dir="2700000" algn="tl">
                    <a:srgbClr val="FFFFFF"/>
                  </a:outerShdw>
                </a:effectLst>
              </a:rPr>
              <a:t>“Likewise He also took the cup </a:t>
            </a:r>
            <a:r>
              <a:rPr lang="en-US" sz="2800" b="1" i="1" u="sng" smtClean="0">
                <a:solidFill>
                  <a:srgbClr val="FF0000"/>
                </a:solidFill>
                <a:effectLst>
                  <a:outerShdw blurRad="38100" dist="38100" dir="2700000" algn="tl">
                    <a:srgbClr val="000000"/>
                  </a:outerShdw>
                </a:effectLst>
              </a:rPr>
              <a:t>after supper</a:t>
            </a:r>
            <a:r>
              <a:rPr lang="en-US" sz="2800" b="1" i="1" smtClean="0">
                <a:effectLst>
                  <a:outerShdw blurRad="38100" dist="38100" dir="2700000" algn="tl">
                    <a:srgbClr val="FFFFFF"/>
                  </a:outerShdw>
                </a:effectLst>
              </a:rPr>
              <a:t> . . .”</a:t>
            </a:r>
            <a:endParaRPr lang="en-US" sz="2800" b="1" i="1" smtClean="0">
              <a:solidFill>
                <a:srgbClr val="FF0000"/>
              </a:solidFill>
              <a:effectLst>
                <a:outerShdw blurRad="38100" dist="38100" dir="2700000" algn="tl">
                  <a:srgbClr val="000000"/>
                </a:outerShdw>
              </a:effectLst>
            </a:endParaRPr>
          </a:p>
        </p:txBody>
      </p:sp>
      <p:pic>
        <p:nvPicPr>
          <p:cNvPr id="14340" name="Picture 5" descr="memoria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876800"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9"/>
          <p:cNvSpPr>
            <a:spLocks noChangeArrowheads="1" noChangeShapeType="1" noTextEdit="1"/>
          </p:cNvSpPr>
          <p:nvPr/>
        </p:nvSpPr>
        <p:spPr bwMode="auto">
          <a:xfrm>
            <a:off x="4724400" y="1371600"/>
            <a:ext cx="4076700" cy="6858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Freestyle Script"/>
              </a:rPr>
              <a:t>The Passover</a:t>
            </a:r>
          </a:p>
        </p:txBody>
      </p:sp>
      <p:sp>
        <p:nvSpPr>
          <p:cNvPr id="7" name="WordArt 9"/>
          <p:cNvSpPr>
            <a:spLocks noChangeArrowheads="1" noChangeShapeType="1" noTextEdit="1"/>
          </p:cNvSpPr>
          <p:nvPr/>
        </p:nvSpPr>
        <p:spPr bwMode="auto">
          <a:xfrm>
            <a:off x="4724400" y="1371600"/>
            <a:ext cx="4076700" cy="9779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Freestyle Script"/>
              </a:rPr>
              <a:t>The Lord’s Supper</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par>
                          <p:cTn id="11" fill="hold" nodeType="afterGroup">
                            <p:stCondLst>
                              <p:cond delay="20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34818"/>
                                        </p:tgtEl>
                                        <p:attrNameLst>
                                          <p:attrName>style.visibility</p:attrName>
                                        </p:attrNameLst>
                                      </p:cBhvr>
                                      <p:to>
                                        <p:strVal val="visible"/>
                                      </p:to>
                                    </p:set>
                                    <p:anim calcmode="lin" valueType="num">
                                      <p:cBhvr>
                                        <p:cTn id="14" dur="1000" fill="hold"/>
                                        <p:tgtEl>
                                          <p:spTgt spid="34818"/>
                                        </p:tgtEl>
                                        <p:attrNameLst>
                                          <p:attrName>ppt_w</p:attrName>
                                        </p:attrNameLst>
                                      </p:cBhvr>
                                      <p:tavLst>
                                        <p:tav tm="0">
                                          <p:val>
                                            <p:fltVal val="0"/>
                                          </p:val>
                                        </p:tav>
                                        <p:tav tm="100000">
                                          <p:val>
                                            <p:strVal val="#ppt_w"/>
                                          </p:val>
                                        </p:tav>
                                      </p:tavLst>
                                    </p:anim>
                                    <p:anim calcmode="lin" valueType="num">
                                      <p:cBhvr>
                                        <p:cTn id="15" dur="1000" fill="hold"/>
                                        <p:tgtEl>
                                          <p:spTgt spid="34818"/>
                                        </p:tgtEl>
                                        <p:attrNameLst>
                                          <p:attrName>ppt_h</p:attrName>
                                        </p:attrNameLst>
                                      </p:cBhvr>
                                      <p:tavLst>
                                        <p:tav tm="0">
                                          <p:val>
                                            <p:fltVal val="0"/>
                                          </p:val>
                                        </p:tav>
                                        <p:tav tm="100000">
                                          <p:val>
                                            <p:strVal val="#ppt_h"/>
                                          </p:val>
                                        </p:tav>
                                      </p:tavLst>
                                    </p:anim>
                                    <p:anim calcmode="lin" valueType="num">
                                      <p:cBhvr>
                                        <p:cTn id="16" dur="1000" fill="hold"/>
                                        <p:tgtEl>
                                          <p:spTgt spid="34818"/>
                                        </p:tgtEl>
                                        <p:attrNameLst>
                                          <p:attrName>style.rotation</p:attrName>
                                        </p:attrNameLst>
                                      </p:cBhvr>
                                      <p:tavLst>
                                        <p:tav tm="0">
                                          <p:val>
                                            <p:fltVal val="90"/>
                                          </p:val>
                                        </p:tav>
                                        <p:tav tm="100000">
                                          <p:val>
                                            <p:fltVal val="0"/>
                                          </p:val>
                                        </p:tav>
                                      </p:tavLst>
                                    </p:anim>
                                    <p:animEffect transition="in" filter="fade">
                                      <p:cBhvr>
                                        <p:cTn id="17" dur="1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3657600"/>
            <a:ext cx="91440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chemeClr val="tx1"/>
                </a:solidFill>
                <a:latin typeface="Arial" charset="0"/>
              </a:defRPr>
            </a:lvl1pPr>
            <a:lvl2pPr defTabSz="457200">
              <a:defRPr>
                <a:solidFill>
                  <a:schemeClr val="tx1"/>
                </a:solidFill>
                <a:latin typeface="Arial" charset="0"/>
              </a:defRPr>
            </a:lvl2pPr>
            <a:lvl3pPr defTabSz="457200">
              <a:defRPr>
                <a:solidFill>
                  <a:schemeClr val="tx1"/>
                </a:solidFill>
                <a:latin typeface="Arial" charset="0"/>
              </a:defRPr>
            </a:lvl3pPr>
            <a:lvl4pPr defTabSz="457200">
              <a:defRPr>
                <a:solidFill>
                  <a:schemeClr val="tx1"/>
                </a:solidFill>
                <a:latin typeface="Arial" charset="0"/>
              </a:defRPr>
            </a:lvl4pPr>
            <a:lvl5pPr defTabSz="457200">
              <a:defRPr>
                <a:solidFill>
                  <a:schemeClr val="tx1"/>
                </a:solidFill>
                <a:latin typeface="Arial" charset="0"/>
              </a:defRPr>
            </a:lvl5pPr>
            <a:lvl6pPr defTabSz="457200" fontAlgn="base">
              <a:spcBef>
                <a:spcPct val="0"/>
              </a:spcBef>
              <a:spcAft>
                <a:spcPct val="0"/>
              </a:spcAft>
              <a:defRPr>
                <a:solidFill>
                  <a:schemeClr val="tx1"/>
                </a:solidFill>
                <a:latin typeface="Arial" charset="0"/>
              </a:defRPr>
            </a:lvl6pPr>
            <a:lvl7pPr defTabSz="457200" fontAlgn="base">
              <a:spcBef>
                <a:spcPct val="0"/>
              </a:spcBef>
              <a:spcAft>
                <a:spcPct val="0"/>
              </a:spcAft>
              <a:defRPr>
                <a:solidFill>
                  <a:schemeClr val="tx1"/>
                </a:solidFill>
                <a:latin typeface="Arial" charset="0"/>
              </a:defRPr>
            </a:lvl7pPr>
            <a:lvl8pPr defTabSz="457200" fontAlgn="base">
              <a:spcBef>
                <a:spcPct val="0"/>
              </a:spcBef>
              <a:spcAft>
                <a:spcPct val="0"/>
              </a:spcAft>
              <a:defRPr>
                <a:solidFill>
                  <a:schemeClr val="tx1"/>
                </a:solidFill>
                <a:latin typeface="Arial" charset="0"/>
              </a:defRPr>
            </a:lvl8pPr>
            <a:lvl9pPr defTabSz="457200" fontAlgn="base">
              <a:spcBef>
                <a:spcPct val="0"/>
              </a:spcBef>
              <a:spcAft>
                <a:spcPct val="0"/>
              </a:spcAft>
              <a:defRPr>
                <a:solidFill>
                  <a:schemeClr val="tx1"/>
                </a:solidFill>
                <a:latin typeface="Arial" charset="0"/>
              </a:defRPr>
            </a:lvl9pPr>
          </a:lstStyle>
          <a:p>
            <a:pPr>
              <a:defRPr/>
            </a:pPr>
            <a:r>
              <a:rPr lang="en-US" sz="2800" b="1" dirty="0" smtClean="0">
                <a:effectLst>
                  <a:outerShdw blurRad="38100" dist="38100" dir="2700000" algn="tl">
                    <a:srgbClr val="FFFFFF"/>
                  </a:outerShdw>
                </a:effectLst>
              </a:rPr>
              <a:t>After Supper Jesus took only two items:</a:t>
            </a:r>
          </a:p>
          <a:p>
            <a:pPr marL="514350" indent="-514350">
              <a:buFontTx/>
              <a:buAutoNum type="arabicParenBoth"/>
              <a:defRPr/>
            </a:pPr>
            <a:r>
              <a:rPr lang="en-US" sz="2800" b="1" dirty="0" smtClean="0">
                <a:effectLst>
                  <a:outerShdw blurRad="38100" dist="38100" dir="2700000" algn="tl">
                    <a:srgbClr val="FFFFFF"/>
                  </a:outerShdw>
                </a:effectLst>
              </a:rPr>
              <a:t>Unleavened Bread </a:t>
            </a:r>
          </a:p>
          <a:p>
            <a:pPr marL="514350" indent="-514350">
              <a:buFontTx/>
              <a:buAutoNum type="arabicParenBoth"/>
              <a:defRPr/>
            </a:pPr>
            <a:r>
              <a:rPr lang="en-US" sz="2800" b="1" dirty="0" smtClean="0">
                <a:effectLst>
                  <a:outerShdw blurRad="38100" dist="38100" dir="2700000" algn="tl">
                    <a:srgbClr val="FFFFFF"/>
                  </a:outerShdw>
                </a:effectLst>
              </a:rPr>
              <a:t>Fruit of the Vine and instituted a </a:t>
            </a:r>
            <a:r>
              <a:rPr lang="en-US" sz="2800" b="1" u="sng" dirty="0" smtClean="0">
                <a:effectLst>
                  <a:outerShdw blurRad="38100" dist="38100" dir="2700000" algn="tl">
                    <a:srgbClr val="FFFFFF"/>
                  </a:outerShdw>
                </a:effectLst>
              </a:rPr>
              <a:t>memorial</a:t>
            </a:r>
            <a:r>
              <a:rPr lang="en-US" sz="2800" b="1" dirty="0" smtClean="0">
                <a:effectLst>
                  <a:outerShdw blurRad="38100" dist="38100" dir="2700000" algn="tl">
                    <a:srgbClr val="FFFFFF"/>
                  </a:outerShdw>
                </a:effectLst>
              </a:rPr>
              <a:t> – not a common meal.</a:t>
            </a:r>
          </a:p>
          <a:p>
            <a:pPr>
              <a:defRPr/>
            </a:pPr>
            <a:endParaRPr lang="en-US" sz="2800" b="1" dirty="0" smtClean="0">
              <a:effectLst>
                <a:outerShdw blurRad="38100" dist="38100" dir="2700000" algn="tl">
                  <a:srgbClr val="FFFFFF"/>
                </a:outerShdw>
              </a:effectLst>
            </a:endParaRPr>
          </a:p>
          <a:p>
            <a:pPr>
              <a:defRPr/>
            </a:pPr>
            <a:r>
              <a:rPr lang="en-US" sz="2800" b="1" dirty="0" smtClean="0">
                <a:solidFill>
                  <a:srgbClr val="FF0000"/>
                </a:solidFill>
                <a:effectLst>
                  <a:outerShdw blurRad="38100" dist="38100" dir="2700000" algn="tl">
                    <a:srgbClr val="000000"/>
                  </a:outerShdw>
                </a:effectLst>
              </a:rPr>
              <a:t>Luke 22:19</a:t>
            </a:r>
            <a:r>
              <a:rPr lang="en-US" sz="2800" b="1" dirty="0" smtClean="0">
                <a:effectLst>
                  <a:outerShdw blurRad="38100" dist="38100" dir="2700000" algn="tl">
                    <a:srgbClr val="FFFFFF"/>
                  </a:outerShdw>
                </a:effectLst>
              </a:rPr>
              <a:t>, </a:t>
            </a:r>
            <a:r>
              <a:rPr lang="en-US" sz="2800" b="1" i="1" dirty="0" smtClean="0">
                <a:effectLst>
                  <a:outerShdw blurRad="38100" dist="38100" dir="2700000" algn="tl">
                    <a:srgbClr val="FFFFFF"/>
                  </a:outerShdw>
                </a:effectLst>
              </a:rPr>
              <a:t>“do this in remembrance of Me.“</a:t>
            </a:r>
          </a:p>
        </p:txBody>
      </p:sp>
      <p:pic>
        <p:nvPicPr>
          <p:cNvPr id="15363" name="Picture 4" descr="memoria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876800"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WordArt 9"/>
          <p:cNvSpPr>
            <a:spLocks noChangeArrowheads="1" noChangeShapeType="1" noTextEdit="1"/>
          </p:cNvSpPr>
          <p:nvPr/>
        </p:nvSpPr>
        <p:spPr bwMode="auto">
          <a:xfrm>
            <a:off x="4724400" y="1371600"/>
            <a:ext cx="4076700" cy="977900"/>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Freestyle Script"/>
              </a:rPr>
              <a:t>The Lord’s Supper</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5842">
                                            <p:txEl>
                                              <p:pRg st="0" end="0"/>
                                            </p:txEl>
                                          </p:spTgt>
                                        </p:tgtEl>
                                        <p:attrNameLst>
                                          <p:attrName>style.visibility</p:attrName>
                                        </p:attrNameLst>
                                      </p:cBhvr>
                                      <p:to>
                                        <p:strVal val="visible"/>
                                      </p:to>
                                    </p:set>
                                    <p:anim calcmode="lin" valueType="num">
                                      <p:cBhvr>
                                        <p:cTn id="7" dur="1000" fill="hold"/>
                                        <p:tgtEl>
                                          <p:spTgt spid="3584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584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584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5842">
                                            <p:txEl>
                                              <p:pRg st="0" end="0"/>
                                            </p:txEl>
                                          </p:spTgt>
                                        </p:tgtEl>
                                      </p:cBhvr>
                                    </p:animEffect>
                                  </p:childTnLst>
                                </p:cTn>
                              </p:par>
                            </p:childTnLst>
                          </p:cTn>
                        </p:par>
                        <p:par>
                          <p:cTn id="11" fill="hold" nodeType="afterGroup">
                            <p:stCondLst>
                              <p:cond delay="26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35842">
                                            <p:txEl>
                                              <p:pRg st="1" end="1"/>
                                            </p:txEl>
                                          </p:spTgt>
                                        </p:tgtEl>
                                        <p:attrNameLst>
                                          <p:attrName>style.visibility</p:attrName>
                                        </p:attrNameLst>
                                      </p:cBhvr>
                                      <p:to>
                                        <p:strVal val="visible"/>
                                      </p:to>
                                    </p:set>
                                    <p:anim calcmode="lin" valueType="num">
                                      <p:cBhvr>
                                        <p:cTn id="14" dur="1000" fill="hold"/>
                                        <p:tgtEl>
                                          <p:spTgt spid="35842">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5842">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5842">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5842">
                                            <p:txEl>
                                              <p:pRg st="1" end="1"/>
                                            </p:txEl>
                                          </p:spTgt>
                                        </p:tgtEl>
                                      </p:cBhvr>
                                    </p:animEffect>
                                  </p:childTnLst>
                                </p:cTn>
                              </p:par>
                            </p:childTnLst>
                          </p:cTn>
                        </p:par>
                        <p:par>
                          <p:cTn id="18" fill="hold" nodeType="afterGroup">
                            <p:stCondLst>
                              <p:cond delay="430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35842">
                                            <p:txEl>
                                              <p:pRg st="2" end="2"/>
                                            </p:txEl>
                                          </p:spTgt>
                                        </p:tgtEl>
                                        <p:attrNameLst>
                                          <p:attrName>style.visibility</p:attrName>
                                        </p:attrNameLst>
                                      </p:cBhvr>
                                      <p:to>
                                        <p:strVal val="visible"/>
                                      </p:to>
                                    </p:set>
                                    <p:anim calcmode="lin" valueType="num">
                                      <p:cBhvr>
                                        <p:cTn id="21" dur="1000" fill="hold"/>
                                        <p:tgtEl>
                                          <p:spTgt spid="3584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5842">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5842">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5842">
                                            <p:txEl>
                                              <p:pRg st="2" end="2"/>
                                            </p:txEl>
                                          </p:spTgt>
                                        </p:tgtEl>
                                      </p:cBhvr>
                                    </p:animEffect>
                                  </p:childTnLst>
                                </p:cTn>
                              </p:par>
                            </p:childTnLst>
                          </p:cTn>
                        </p:par>
                        <p:par>
                          <p:cTn id="25" fill="hold" nodeType="afterGroup">
                            <p:stCondLst>
                              <p:cond delay="7850"/>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35842">
                                            <p:txEl>
                                              <p:pRg st="4" end="4"/>
                                            </p:txEl>
                                          </p:spTgt>
                                        </p:tgtEl>
                                        <p:attrNameLst>
                                          <p:attrName>style.visibility</p:attrName>
                                        </p:attrNameLst>
                                      </p:cBhvr>
                                      <p:to>
                                        <p:strVal val="visible"/>
                                      </p:to>
                                    </p:set>
                                    <p:anim calcmode="lin" valueType="num">
                                      <p:cBhvr>
                                        <p:cTn id="28" dur="1000" fill="hold"/>
                                        <p:tgtEl>
                                          <p:spTgt spid="35842">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5842">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5842">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358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6387" name="Picture 3" descr="memoria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876800"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 Box 2"/>
          <p:cNvSpPr txBox="1">
            <a:spLocks noChangeArrowheads="1"/>
          </p:cNvSpPr>
          <p:nvPr/>
        </p:nvSpPr>
        <p:spPr bwMode="auto">
          <a:xfrm>
            <a:off x="4575175" y="2289175"/>
            <a:ext cx="45720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chemeClr val="tx1"/>
                </a:solidFill>
                <a:latin typeface="Arial" charset="0"/>
              </a:defRPr>
            </a:lvl1pPr>
            <a:lvl2pPr defTabSz="457200">
              <a:defRPr>
                <a:solidFill>
                  <a:schemeClr val="tx1"/>
                </a:solidFill>
                <a:latin typeface="Arial" charset="0"/>
              </a:defRPr>
            </a:lvl2pPr>
            <a:lvl3pPr defTabSz="457200">
              <a:defRPr>
                <a:solidFill>
                  <a:schemeClr val="tx1"/>
                </a:solidFill>
                <a:latin typeface="Arial" charset="0"/>
              </a:defRPr>
            </a:lvl3pPr>
            <a:lvl4pPr defTabSz="457200">
              <a:defRPr>
                <a:solidFill>
                  <a:schemeClr val="tx1"/>
                </a:solidFill>
                <a:latin typeface="Arial" charset="0"/>
              </a:defRPr>
            </a:lvl4pPr>
            <a:lvl5pPr defTabSz="457200">
              <a:defRPr>
                <a:solidFill>
                  <a:schemeClr val="tx1"/>
                </a:solidFill>
                <a:latin typeface="Arial" charset="0"/>
              </a:defRPr>
            </a:lvl5pPr>
            <a:lvl6pPr defTabSz="457200" fontAlgn="base">
              <a:spcBef>
                <a:spcPct val="0"/>
              </a:spcBef>
              <a:spcAft>
                <a:spcPct val="0"/>
              </a:spcAft>
              <a:defRPr>
                <a:solidFill>
                  <a:schemeClr val="tx1"/>
                </a:solidFill>
                <a:latin typeface="Arial" charset="0"/>
              </a:defRPr>
            </a:lvl6pPr>
            <a:lvl7pPr defTabSz="457200" fontAlgn="base">
              <a:spcBef>
                <a:spcPct val="0"/>
              </a:spcBef>
              <a:spcAft>
                <a:spcPct val="0"/>
              </a:spcAft>
              <a:defRPr>
                <a:solidFill>
                  <a:schemeClr val="tx1"/>
                </a:solidFill>
                <a:latin typeface="Arial" charset="0"/>
              </a:defRPr>
            </a:lvl7pPr>
            <a:lvl8pPr defTabSz="457200" fontAlgn="base">
              <a:spcBef>
                <a:spcPct val="0"/>
              </a:spcBef>
              <a:spcAft>
                <a:spcPct val="0"/>
              </a:spcAft>
              <a:defRPr>
                <a:solidFill>
                  <a:schemeClr val="tx1"/>
                </a:solidFill>
                <a:latin typeface="Arial" charset="0"/>
              </a:defRPr>
            </a:lvl8pPr>
            <a:lvl9pPr defTabSz="457200" fontAlgn="base">
              <a:spcBef>
                <a:spcPct val="0"/>
              </a:spcBef>
              <a:spcAft>
                <a:spcPct val="0"/>
              </a:spcAft>
              <a:defRPr>
                <a:solidFill>
                  <a:schemeClr val="tx1"/>
                </a:solidFill>
                <a:latin typeface="Arial" charset="0"/>
              </a:defRPr>
            </a:lvl9pPr>
          </a:lstStyle>
          <a:p>
            <a:pPr>
              <a:defRPr/>
            </a:pPr>
            <a:r>
              <a:rPr lang="en-US" sz="2600" b="1" dirty="0" smtClean="0">
                <a:solidFill>
                  <a:srgbClr val="FF0000"/>
                </a:solidFill>
                <a:effectLst>
                  <a:outerShdw blurRad="38100" dist="38100" dir="2700000" algn="tl">
                    <a:srgbClr val="000000"/>
                  </a:outerShdw>
                </a:effectLst>
              </a:rPr>
              <a:t>1 Cor 11:23-25</a:t>
            </a:r>
            <a:r>
              <a:rPr lang="en-US" sz="2600" b="1" dirty="0" smtClean="0">
                <a:effectLst>
                  <a:outerShdw blurRad="38100" dist="38100" dir="2700000" algn="tl">
                    <a:srgbClr val="FFFFFF"/>
                  </a:outerShdw>
                </a:effectLst>
              </a:rPr>
              <a:t>, “For I received from the Lord that which I also delivered to</a:t>
            </a:r>
          </a:p>
        </p:txBody>
      </p:sp>
      <p:sp>
        <p:nvSpPr>
          <p:cNvPr id="36869" name="Text Box 5"/>
          <p:cNvSpPr txBox="1">
            <a:spLocks noChangeArrowheads="1"/>
          </p:cNvSpPr>
          <p:nvPr/>
        </p:nvSpPr>
        <p:spPr bwMode="auto">
          <a:xfrm>
            <a:off x="0" y="3489325"/>
            <a:ext cx="91440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chemeClr val="tx1"/>
                </a:solidFill>
                <a:latin typeface="Arial" charset="0"/>
              </a:defRPr>
            </a:lvl1pPr>
            <a:lvl2pPr defTabSz="457200">
              <a:defRPr>
                <a:solidFill>
                  <a:schemeClr val="tx1"/>
                </a:solidFill>
                <a:latin typeface="Arial" charset="0"/>
              </a:defRPr>
            </a:lvl2pPr>
            <a:lvl3pPr defTabSz="457200">
              <a:defRPr>
                <a:solidFill>
                  <a:schemeClr val="tx1"/>
                </a:solidFill>
                <a:latin typeface="Arial" charset="0"/>
              </a:defRPr>
            </a:lvl3pPr>
            <a:lvl4pPr defTabSz="457200">
              <a:defRPr>
                <a:solidFill>
                  <a:schemeClr val="tx1"/>
                </a:solidFill>
                <a:latin typeface="Arial" charset="0"/>
              </a:defRPr>
            </a:lvl4pPr>
            <a:lvl5pPr defTabSz="457200">
              <a:defRPr>
                <a:solidFill>
                  <a:schemeClr val="tx1"/>
                </a:solidFill>
                <a:latin typeface="Arial" charset="0"/>
              </a:defRPr>
            </a:lvl5pPr>
            <a:lvl6pPr defTabSz="457200" fontAlgn="base">
              <a:spcBef>
                <a:spcPct val="0"/>
              </a:spcBef>
              <a:spcAft>
                <a:spcPct val="0"/>
              </a:spcAft>
              <a:defRPr>
                <a:solidFill>
                  <a:schemeClr val="tx1"/>
                </a:solidFill>
                <a:latin typeface="Arial" charset="0"/>
              </a:defRPr>
            </a:lvl6pPr>
            <a:lvl7pPr defTabSz="457200" fontAlgn="base">
              <a:spcBef>
                <a:spcPct val="0"/>
              </a:spcBef>
              <a:spcAft>
                <a:spcPct val="0"/>
              </a:spcAft>
              <a:defRPr>
                <a:solidFill>
                  <a:schemeClr val="tx1"/>
                </a:solidFill>
                <a:latin typeface="Arial" charset="0"/>
              </a:defRPr>
            </a:lvl7pPr>
            <a:lvl8pPr defTabSz="457200" fontAlgn="base">
              <a:spcBef>
                <a:spcPct val="0"/>
              </a:spcBef>
              <a:spcAft>
                <a:spcPct val="0"/>
              </a:spcAft>
              <a:defRPr>
                <a:solidFill>
                  <a:schemeClr val="tx1"/>
                </a:solidFill>
                <a:latin typeface="Arial" charset="0"/>
              </a:defRPr>
            </a:lvl8pPr>
            <a:lvl9pPr defTabSz="457200" fontAlgn="base">
              <a:spcBef>
                <a:spcPct val="0"/>
              </a:spcBef>
              <a:spcAft>
                <a:spcPct val="0"/>
              </a:spcAft>
              <a:defRPr>
                <a:solidFill>
                  <a:schemeClr val="tx1"/>
                </a:solidFill>
                <a:latin typeface="Arial" charset="0"/>
              </a:defRPr>
            </a:lvl9pPr>
          </a:lstStyle>
          <a:p>
            <a:pPr>
              <a:defRPr/>
            </a:pPr>
            <a:r>
              <a:rPr lang="en-US" sz="2600" b="1" dirty="0" smtClean="0">
                <a:effectLst>
                  <a:outerShdw blurRad="38100" dist="38100" dir="2700000" algn="tl">
                    <a:srgbClr val="FFFFFF"/>
                  </a:outerShdw>
                </a:effectLst>
              </a:rPr>
              <a:t>you: that the Lord Jesus on the same night in which He was betrayed took bread; and when He had given thanks, He broke it and said, take, eat; this is My body which is broken for you; </a:t>
            </a:r>
            <a:r>
              <a:rPr lang="en-US" sz="2600" b="1" u="sng" dirty="0" smtClean="0">
                <a:solidFill>
                  <a:srgbClr val="FF0000"/>
                </a:solidFill>
                <a:effectLst>
                  <a:outerShdw blurRad="38100" dist="38100" dir="2700000" algn="tl">
                    <a:srgbClr val="000000"/>
                  </a:outerShdw>
                </a:effectLst>
              </a:rPr>
              <a:t>do this in remembrance of Me</a:t>
            </a:r>
            <a:r>
              <a:rPr lang="en-US" sz="2600" b="1" dirty="0" smtClean="0">
                <a:effectLst>
                  <a:outerShdw blurRad="38100" dist="38100" dir="2700000" algn="tl">
                    <a:srgbClr val="FFFFFF"/>
                  </a:outerShdw>
                </a:effectLst>
              </a:rPr>
              <a:t>. In the same manner He also took the cup </a:t>
            </a:r>
            <a:r>
              <a:rPr lang="en-US" sz="2600" b="1" u="sng" dirty="0" smtClean="0">
                <a:solidFill>
                  <a:srgbClr val="FF0000"/>
                </a:solidFill>
                <a:effectLst>
                  <a:outerShdw blurRad="38100" dist="38100" dir="2700000" algn="tl">
                    <a:srgbClr val="000000"/>
                  </a:outerShdw>
                </a:effectLst>
              </a:rPr>
              <a:t>after supper</a:t>
            </a:r>
            <a:r>
              <a:rPr lang="en-US" sz="2600" b="1" dirty="0" smtClean="0">
                <a:effectLst>
                  <a:outerShdw blurRad="38100" dist="38100" dir="2700000" algn="tl">
                    <a:srgbClr val="FFFFFF"/>
                  </a:outerShdw>
                </a:effectLst>
              </a:rPr>
              <a:t>, saying, this cup is the new covenant in My blood. This do, as often as you drink it, in </a:t>
            </a:r>
            <a:r>
              <a:rPr lang="en-US" sz="2600" b="1" u="sng" dirty="0" smtClean="0">
                <a:solidFill>
                  <a:srgbClr val="FF0000"/>
                </a:solidFill>
                <a:effectLst>
                  <a:outerShdw blurRad="38100" dist="38100" dir="2700000" algn="tl">
                    <a:srgbClr val="000000"/>
                  </a:outerShdw>
                </a:effectLst>
              </a:rPr>
              <a:t>remembrance of Me</a:t>
            </a:r>
            <a:r>
              <a:rPr lang="en-US" sz="2600" b="1" dirty="0" smtClean="0">
                <a:effectLst>
                  <a:outerShdw blurRad="38100" dist="38100" dir="2700000" algn="tl">
                    <a:srgbClr val="FFFFFF"/>
                  </a:outerShdw>
                </a:effectLst>
              </a:rPr>
              <a:t>."</a:t>
            </a:r>
          </a:p>
        </p:txBody>
      </p:sp>
      <p:sp>
        <p:nvSpPr>
          <p:cNvPr id="6" name="WordArt 9"/>
          <p:cNvSpPr>
            <a:spLocks noChangeArrowheads="1" noChangeShapeType="1" noTextEdit="1"/>
          </p:cNvSpPr>
          <p:nvPr/>
        </p:nvSpPr>
        <p:spPr bwMode="auto">
          <a:xfrm>
            <a:off x="4724400" y="1371600"/>
            <a:ext cx="4076700" cy="977900"/>
          </a:xfrm>
          <a:prstGeom prst="rect">
            <a:avLst/>
          </a:prstGeom>
        </p:spPr>
        <p:txBody>
          <a:bodyPr wrap="none" fromWordArt="1">
            <a:prstTxWarp prst="textSlantUp">
              <a:avLst>
                <a:gd name="adj" fmla="val 0"/>
              </a:avLst>
            </a:prstTxWarp>
          </a:bodyPr>
          <a:lstStyle/>
          <a:p>
            <a:pPr algn="ctr"/>
            <a:r>
              <a:rPr lang="en-US" sz="3600" kern="10" dirty="0">
                <a:ln w="9525">
                  <a:solidFill>
                    <a:srgbClr val="000000"/>
                  </a:solidFill>
                  <a:round/>
                  <a:headEnd/>
                  <a:tailEnd/>
                </a:ln>
                <a:solidFill>
                  <a:srgbClr val="000000"/>
                </a:solidFill>
                <a:latin typeface="Freestyle Script"/>
              </a:rPr>
              <a:t>The Lord’s Supper</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36866">
                                            <p:txEl>
                                              <p:pRg st="0" end="0"/>
                                            </p:txEl>
                                          </p:spTgt>
                                        </p:tgtEl>
                                        <p:attrNameLst>
                                          <p:attrName>style.visibility</p:attrName>
                                        </p:attrNameLst>
                                      </p:cBhvr>
                                      <p:to>
                                        <p:strVal val="visible"/>
                                      </p:to>
                                    </p:set>
                                    <p:anim calcmode="lin" valueType="num">
                                      <p:cBhvr>
                                        <p:cTn id="11" dur="1000" fill="hold"/>
                                        <p:tgtEl>
                                          <p:spTgt spid="36866">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6866">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6866">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6866">
                                            <p:txEl>
                                              <p:pRg st="0" end="0"/>
                                            </p:txEl>
                                          </p:spTgt>
                                        </p:tgtEl>
                                      </p:cBhvr>
                                    </p:animEffect>
                                  </p:childTnLst>
                                </p:cTn>
                              </p:par>
                            </p:childTnLst>
                          </p:cTn>
                        </p:par>
                        <p:par>
                          <p:cTn id="15" fill="hold" nodeType="afterGroup">
                            <p:stCondLst>
                              <p:cond delay="605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36869">
                                            <p:txEl>
                                              <p:pRg st="0" end="0"/>
                                            </p:txEl>
                                          </p:spTgt>
                                        </p:tgtEl>
                                        <p:attrNameLst>
                                          <p:attrName>style.visibility</p:attrName>
                                        </p:attrNameLst>
                                      </p:cBhvr>
                                      <p:to>
                                        <p:strVal val="visible"/>
                                      </p:to>
                                    </p:set>
                                    <p:anim calcmode="lin" valueType="num">
                                      <p:cBhvr>
                                        <p:cTn id="18" dur="1000" fill="hold"/>
                                        <p:tgtEl>
                                          <p:spTgt spid="36869">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6869">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6869">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68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9"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7410" name="Picture 5" descr="potluck1"/>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16" y="-24581"/>
            <a:ext cx="4670425"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 Box 9"/>
          <p:cNvSpPr txBox="1">
            <a:spLocks noChangeArrowheads="1"/>
          </p:cNvSpPr>
          <p:nvPr/>
        </p:nvSpPr>
        <p:spPr bwMode="auto">
          <a:xfrm>
            <a:off x="4568825" y="0"/>
            <a:ext cx="45720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600" b="1" dirty="0">
                <a:effectLst>
                  <a:outerShdw blurRad="38100" dist="38100" dir="2700000" algn="tl">
                    <a:srgbClr val="FFFFFF"/>
                  </a:outerShdw>
                </a:effectLst>
              </a:rPr>
              <a:t>“Several things seem to characterize the early celebration . . . </a:t>
            </a:r>
            <a:r>
              <a:rPr lang="en-US" sz="2600" b="1" u="sng" dirty="0">
                <a:solidFill>
                  <a:srgbClr val="FF0000"/>
                </a:solidFill>
                <a:effectLst>
                  <a:outerShdw blurRad="38100" dist="38100" dir="2700000" algn="tl">
                    <a:srgbClr val="000000"/>
                  </a:outerShdw>
                </a:effectLst>
              </a:rPr>
              <a:t>It was a full meal</a:t>
            </a:r>
            <a:r>
              <a:rPr lang="en-US" sz="2600" b="1" dirty="0">
                <a:effectLst>
                  <a:outerShdw blurRad="38100" dist="38100" dir="2700000" algn="tl">
                    <a:srgbClr val="FFFFFF"/>
                  </a:outerShdw>
                </a:effectLst>
              </a:rPr>
              <a:t>.” </a:t>
            </a:r>
          </a:p>
          <a:p>
            <a:pPr algn="ctr">
              <a:defRPr/>
            </a:pPr>
            <a:r>
              <a:rPr lang="en-US" sz="2600" b="1" dirty="0">
                <a:effectLst>
                  <a:outerShdw blurRad="38100" dist="38100" dir="2700000" algn="tl">
                    <a:srgbClr val="FFFFFF"/>
                  </a:outerShdw>
                </a:effectLst>
              </a:rPr>
              <a:t>J. Stephen Sandifer, “Assembling to Break Bread”</a:t>
            </a:r>
          </a:p>
        </p:txBody>
      </p:sp>
      <p:sp>
        <p:nvSpPr>
          <p:cNvPr id="7" name="Text Box 5"/>
          <p:cNvSpPr txBox="1">
            <a:spLocks noChangeArrowheads="1"/>
          </p:cNvSpPr>
          <p:nvPr/>
        </p:nvSpPr>
        <p:spPr bwMode="auto">
          <a:xfrm>
            <a:off x="0" y="3657600"/>
            <a:ext cx="9220200"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600" b="1" dirty="0">
                <a:effectLst>
                  <a:outerShdw blurRad="38100" dist="38100" dir="2700000" algn="tl">
                    <a:srgbClr val="FFFFFF"/>
                  </a:outerShdw>
                </a:effectLst>
              </a:rPr>
              <a:t>“The meal is a </a:t>
            </a:r>
            <a:r>
              <a:rPr lang="en-US" sz="2600" b="1" u="sng" dirty="0">
                <a:solidFill>
                  <a:srgbClr val="FF0000"/>
                </a:solidFill>
                <a:effectLst>
                  <a:outerShdw blurRad="38100" dist="38100" dir="2700000" algn="tl">
                    <a:srgbClr val="000000"/>
                  </a:outerShdw>
                </a:effectLst>
              </a:rPr>
              <a:t>potluck</a:t>
            </a:r>
            <a:r>
              <a:rPr lang="en-US" sz="2600" b="1" dirty="0">
                <a:effectLst>
                  <a:outerShdw blurRad="38100" dist="38100" dir="2700000" algn="tl">
                    <a:srgbClr val="FFFFFF"/>
                  </a:outerShdw>
                </a:effectLst>
              </a:rPr>
              <a:t> . . . In the </a:t>
            </a:r>
            <a:r>
              <a:rPr lang="en-US" sz="2600" b="1" u="sng" dirty="0">
                <a:solidFill>
                  <a:srgbClr val="FF0000"/>
                </a:solidFill>
                <a:effectLst>
                  <a:outerShdw blurRad="38100" dist="38100" dir="2700000" algn="tl">
                    <a:srgbClr val="000000"/>
                  </a:outerShdw>
                </a:effectLst>
              </a:rPr>
              <a:t>middle of the food</a:t>
            </a:r>
            <a:r>
              <a:rPr lang="en-US" sz="2600" b="1" dirty="0">
                <a:effectLst>
                  <a:outerShdw blurRad="38100" dist="38100" dir="2700000" algn="tl">
                    <a:srgbClr val="FFFFFF"/>
                  </a:outerShdw>
                </a:effectLst>
              </a:rPr>
              <a:t> sits a single loaf of bread next to a large plastic jug containing the fruit of the vine. Each believer partakes of the bread and juice </a:t>
            </a:r>
            <a:r>
              <a:rPr lang="en-US" sz="2600" b="1" u="sng" dirty="0">
                <a:solidFill>
                  <a:srgbClr val="FF0000"/>
                </a:solidFill>
                <a:effectLst>
                  <a:outerShdw blurRad="38100" dist="38100" dir="2700000" algn="tl">
                    <a:srgbClr val="000000"/>
                  </a:outerShdw>
                </a:effectLst>
              </a:rPr>
              <a:t>while going through the serving line</a:t>
            </a:r>
            <a:r>
              <a:rPr lang="en-US" sz="2600" b="1" dirty="0">
                <a:effectLst>
                  <a:outerShdw blurRad="38100" dist="38100" dir="2700000" algn="tl">
                    <a:srgbClr val="FFFFFF"/>
                  </a:outerShdw>
                </a:effectLst>
              </a:rPr>
              <a:t>.” (Steve Atkerson, </a:t>
            </a:r>
            <a:r>
              <a:rPr lang="en-US" sz="2600" b="1" i="1" dirty="0">
                <a:effectLst>
                  <a:outerShdw blurRad="38100" dist="38100" dir="2700000" algn="tl">
                    <a:srgbClr val="FFFFFF"/>
                  </a:outerShdw>
                </a:effectLst>
              </a:rPr>
              <a:t>The Lord’s Supper, Feast or Famine</a:t>
            </a:r>
            <a:r>
              <a:rPr lang="en-US" sz="2600" b="1" dirty="0">
                <a:effectLst>
                  <a:outerShdw blurRad="38100" dist="38100" dir="2700000" algn="tl">
                    <a:srgbClr val="FFFFFF"/>
                  </a:outerShdw>
                </a:effectLst>
              </a:rPr>
              <a: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7897"/>
                                        </p:tgtEl>
                                        <p:attrNameLst>
                                          <p:attrName>style.visibility</p:attrName>
                                        </p:attrNameLst>
                                      </p:cBhvr>
                                      <p:to>
                                        <p:strVal val="visible"/>
                                      </p:to>
                                    </p:set>
                                    <p:animEffect transition="in" filter="fade">
                                      <p:cBhvr>
                                        <p:cTn id="7" dur="2000"/>
                                        <p:tgtEl>
                                          <p:spTgt spid="37897"/>
                                        </p:tgtEl>
                                      </p:cBhvr>
                                    </p:animEffect>
                                    <p:anim calcmode="lin" valueType="num">
                                      <p:cBhvr>
                                        <p:cTn id="8" dur="2000" fill="hold"/>
                                        <p:tgtEl>
                                          <p:spTgt spid="37897"/>
                                        </p:tgtEl>
                                        <p:attrNameLst>
                                          <p:attrName>ppt_x</p:attrName>
                                        </p:attrNameLst>
                                      </p:cBhvr>
                                      <p:tavLst>
                                        <p:tav tm="0">
                                          <p:val>
                                            <p:strVal val="#ppt_x"/>
                                          </p:val>
                                        </p:tav>
                                        <p:tav tm="100000">
                                          <p:val>
                                            <p:strVal val="#ppt_x"/>
                                          </p:val>
                                        </p:tav>
                                      </p:tavLst>
                                    </p:anim>
                                    <p:anim calcmode="lin" valueType="num">
                                      <p:cBhvr>
                                        <p:cTn id="9" dur="2000" fill="hold"/>
                                        <p:tgtEl>
                                          <p:spTgt spid="3789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ppt_x</p:attrName>
                                        </p:attrNameLst>
                                      </p:cBhvr>
                                      <p:tavLst>
                                        <p:tav tm="0">
                                          <p:val>
                                            <p:strVal val="#ppt_x"/>
                                          </p:val>
                                        </p:tav>
                                        <p:tav tm="100000">
                                          <p:val>
                                            <p:strVal val="#ppt_x"/>
                                          </p:val>
                                        </p:tav>
                                      </p:tavLst>
                                    </p:anim>
                                    <p:anim calcmode="lin" valueType="num">
                                      <p:cBhvr>
                                        <p:cTn id="16"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28600" y="19050"/>
            <a:ext cx="4204637" cy="2678672"/>
          </a:xfrm>
          <a:prstGeom prst="rect">
            <a:avLst/>
          </a:prstGeom>
          <a:ln>
            <a:noFill/>
          </a:ln>
          <a:effectLst>
            <a:softEdge rad="112500"/>
          </a:effectLst>
        </p:spPr>
      </p:pic>
      <p:sp>
        <p:nvSpPr>
          <p:cNvPr id="44041" name="Text Box 9"/>
          <p:cNvSpPr txBox="1">
            <a:spLocks noChangeArrowheads="1"/>
          </p:cNvSpPr>
          <p:nvPr/>
        </p:nvSpPr>
        <p:spPr bwMode="auto">
          <a:xfrm>
            <a:off x="0" y="2590800"/>
            <a:ext cx="9144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50838">
              <a:defRPr>
                <a:solidFill>
                  <a:schemeClr val="tx1"/>
                </a:solidFill>
                <a:latin typeface="Arial" charset="0"/>
              </a:defRPr>
            </a:lvl1pPr>
            <a:lvl2pPr defTabSz="350838">
              <a:defRPr>
                <a:solidFill>
                  <a:schemeClr val="tx1"/>
                </a:solidFill>
                <a:latin typeface="Arial" charset="0"/>
              </a:defRPr>
            </a:lvl2pPr>
            <a:lvl3pPr defTabSz="350838">
              <a:defRPr>
                <a:solidFill>
                  <a:schemeClr val="tx1"/>
                </a:solidFill>
                <a:latin typeface="Arial" charset="0"/>
              </a:defRPr>
            </a:lvl3pPr>
            <a:lvl4pPr defTabSz="350838">
              <a:defRPr>
                <a:solidFill>
                  <a:schemeClr val="tx1"/>
                </a:solidFill>
                <a:latin typeface="Arial" charset="0"/>
              </a:defRPr>
            </a:lvl4pPr>
            <a:lvl5pPr defTabSz="350838">
              <a:defRPr>
                <a:solidFill>
                  <a:schemeClr val="tx1"/>
                </a:solidFill>
                <a:latin typeface="Arial" charset="0"/>
              </a:defRPr>
            </a:lvl5pPr>
            <a:lvl6pPr defTabSz="350838" fontAlgn="base">
              <a:spcBef>
                <a:spcPct val="0"/>
              </a:spcBef>
              <a:spcAft>
                <a:spcPct val="0"/>
              </a:spcAft>
              <a:defRPr>
                <a:solidFill>
                  <a:schemeClr val="tx1"/>
                </a:solidFill>
                <a:latin typeface="Arial" charset="0"/>
              </a:defRPr>
            </a:lvl6pPr>
            <a:lvl7pPr defTabSz="350838" fontAlgn="base">
              <a:spcBef>
                <a:spcPct val="0"/>
              </a:spcBef>
              <a:spcAft>
                <a:spcPct val="0"/>
              </a:spcAft>
              <a:defRPr>
                <a:solidFill>
                  <a:schemeClr val="tx1"/>
                </a:solidFill>
                <a:latin typeface="Arial" charset="0"/>
              </a:defRPr>
            </a:lvl7pPr>
            <a:lvl8pPr defTabSz="350838" fontAlgn="base">
              <a:spcBef>
                <a:spcPct val="0"/>
              </a:spcBef>
              <a:spcAft>
                <a:spcPct val="0"/>
              </a:spcAft>
              <a:defRPr>
                <a:solidFill>
                  <a:schemeClr val="tx1"/>
                </a:solidFill>
                <a:latin typeface="Arial" charset="0"/>
              </a:defRPr>
            </a:lvl8pPr>
            <a:lvl9pPr defTabSz="350838" fontAlgn="base">
              <a:spcBef>
                <a:spcPct val="0"/>
              </a:spcBef>
              <a:spcAft>
                <a:spcPct val="0"/>
              </a:spcAft>
              <a:defRPr>
                <a:solidFill>
                  <a:schemeClr val="tx1"/>
                </a:solidFill>
                <a:latin typeface="Arial" charset="0"/>
              </a:defRPr>
            </a:lvl9pPr>
          </a:lstStyle>
          <a:p>
            <a:pPr>
              <a:defRPr/>
            </a:pPr>
            <a:r>
              <a:rPr lang="en-US" sz="2400" b="1" smtClean="0">
                <a:solidFill>
                  <a:srgbClr val="FF0000"/>
                </a:solidFill>
                <a:effectLst>
                  <a:outerShdw blurRad="38100" dist="38100" dir="2700000" algn="tl">
                    <a:srgbClr val="000000"/>
                  </a:outerShdw>
                </a:effectLst>
              </a:rPr>
              <a:t>17	</a:t>
            </a:r>
            <a:r>
              <a:rPr lang="en-US" sz="2400" b="1" smtClean="0">
                <a:effectLst>
                  <a:outerShdw blurRad="38100" dist="38100" dir="2700000" algn="tl">
                    <a:srgbClr val="FFFFFF"/>
                  </a:outerShdw>
                </a:effectLst>
              </a:rPr>
              <a:t> Now in giving these instructions I do not praise you, since you come together not for the better but for the </a:t>
            </a:r>
            <a:r>
              <a:rPr lang="en-US" sz="2400" b="1" u="sng" smtClean="0">
                <a:solidFill>
                  <a:srgbClr val="FF0000"/>
                </a:solidFill>
                <a:effectLst>
                  <a:outerShdw blurRad="38100" dist="38100" dir="2700000" algn="tl">
                    <a:srgbClr val="000000"/>
                  </a:outerShdw>
                </a:effectLst>
              </a:rPr>
              <a:t>worse</a:t>
            </a:r>
            <a:r>
              <a:rPr lang="en-US" sz="2400" b="1" smtClean="0">
                <a:effectLst>
                  <a:outerShdw blurRad="38100" dist="38100" dir="2700000" algn="tl">
                    <a:srgbClr val="FFFFFF"/>
                  </a:outerShdw>
                </a:effectLst>
              </a:rPr>
              <a:t>.</a:t>
            </a:r>
          </a:p>
          <a:p>
            <a:pPr>
              <a:defRPr/>
            </a:pPr>
            <a:r>
              <a:rPr lang="en-US" sz="2400" b="1" smtClean="0">
                <a:solidFill>
                  <a:srgbClr val="FF0000"/>
                </a:solidFill>
                <a:effectLst>
                  <a:outerShdw blurRad="38100" dist="38100" dir="2700000" algn="tl">
                    <a:srgbClr val="000000"/>
                  </a:outerShdw>
                </a:effectLst>
              </a:rPr>
              <a:t>20</a:t>
            </a:r>
            <a:r>
              <a:rPr lang="en-US" sz="2400" b="1" smtClean="0">
                <a:effectLst>
                  <a:outerShdw blurRad="38100" dist="38100" dir="2700000" algn="tl">
                    <a:srgbClr val="FFFFFF"/>
                  </a:outerShdw>
                </a:effectLst>
              </a:rPr>
              <a:t>	 Therefore when you come together in one place, it is </a:t>
            </a:r>
            <a:r>
              <a:rPr lang="en-US" sz="2400" b="1" u="sng" smtClean="0">
                <a:solidFill>
                  <a:srgbClr val="FF0000"/>
                </a:solidFill>
                <a:effectLst>
                  <a:outerShdw blurRad="38100" dist="38100" dir="2700000" algn="tl">
                    <a:srgbClr val="000000"/>
                  </a:outerShdw>
                </a:effectLst>
              </a:rPr>
              <a:t>not to eat the Lord's Supper</a:t>
            </a:r>
            <a:r>
              <a:rPr lang="en-US" sz="2400" b="1" smtClean="0">
                <a:effectLst>
                  <a:outerShdw blurRad="38100" dist="38100" dir="2700000" algn="tl">
                    <a:srgbClr val="FFFFFF"/>
                  </a:outerShdw>
                </a:effectLst>
              </a:rPr>
              <a:t>.</a:t>
            </a:r>
          </a:p>
          <a:p>
            <a:pPr>
              <a:defRPr/>
            </a:pPr>
            <a:r>
              <a:rPr lang="en-US" sz="2400" b="1" smtClean="0">
                <a:solidFill>
                  <a:srgbClr val="FF0000"/>
                </a:solidFill>
                <a:effectLst>
                  <a:outerShdw blurRad="38100" dist="38100" dir="2700000" algn="tl">
                    <a:srgbClr val="000000"/>
                  </a:outerShdw>
                </a:effectLst>
              </a:rPr>
              <a:t>21</a:t>
            </a:r>
            <a:r>
              <a:rPr lang="en-US" sz="2400" b="1" smtClean="0">
                <a:effectLst>
                  <a:outerShdw blurRad="38100" dist="38100" dir="2700000" algn="tl">
                    <a:srgbClr val="FFFFFF"/>
                  </a:outerShdw>
                </a:effectLst>
              </a:rPr>
              <a:t>	 For in eating, each one takes his own supper ahead of others; and one is hungry and another is drunk.</a:t>
            </a:r>
          </a:p>
          <a:p>
            <a:pPr>
              <a:defRPr/>
            </a:pPr>
            <a:r>
              <a:rPr lang="en-US" sz="2400" b="1" smtClean="0">
                <a:solidFill>
                  <a:srgbClr val="FF0000"/>
                </a:solidFill>
                <a:effectLst>
                  <a:outerShdw blurRad="38100" dist="38100" dir="2700000" algn="tl">
                    <a:srgbClr val="000000"/>
                  </a:outerShdw>
                </a:effectLst>
              </a:rPr>
              <a:t>22	</a:t>
            </a:r>
            <a:r>
              <a:rPr lang="en-US" sz="2400" b="1" smtClean="0">
                <a:effectLst>
                  <a:outerShdw blurRad="38100" dist="38100" dir="2700000" algn="tl">
                    <a:srgbClr val="FFFFFF"/>
                  </a:outerShdw>
                </a:effectLst>
              </a:rPr>
              <a:t> What! </a:t>
            </a:r>
            <a:r>
              <a:rPr lang="en-US" sz="2400" b="1" u="sng" smtClean="0">
                <a:solidFill>
                  <a:srgbClr val="FF0000"/>
                </a:solidFill>
                <a:effectLst>
                  <a:outerShdw blurRad="38100" dist="38100" dir="2700000" algn="tl">
                    <a:srgbClr val="000000"/>
                  </a:outerShdw>
                </a:effectLst>
              </a:rPr>
              <a:t>Do you not have houses to eat and drink in</a:t>
            </a:r>
            <a:r>
              <a:rPr lang="en-US" sz="2400" b="1" smtClean="0">
                <a:effectLst>
                  <a:outerShdw blurRad="38100" dist="38100" dir="2700000" algn="tl">
                    <a:srgbClr val="FFFFFF"/>
                  </a:outerShdw>
                </a:effectLst>
              </a:rPr>
              <a:t>? </a:t>
            </a:r>
          </a:p>
          <a:p>
            <a:pPr>
              <a:defRPr/>
            </a:pPr>
            <a:r>
              <a:rPr lang="en-US" sz="2400" b="1" smtClean="0">
                <a:solidFill>
                  <a:srgbClr val="FF0000"/>
                </a:solidFill>
                <a:effectLst>
                  <a:outerShdw blurRad="38100" dist="38100" dir="2700000" algn="tl">
                    <a:srgbClr val="000000"/>
                  </a:outerShdw>
                </a:effectLst>
              </a:rPr>
              <a:t>33	</a:t>
            </a:r>
            <a:r>
              <a:rPr lang="en-US" sz="2400" b="1" smtClean="0">
                <a:effectLst>
                  <a:outerShdw blurRad="38100" dist="38100" dir="2700000" algn="tl">
                    <a:srgbClr val="FFFFFF"/>
                  </a:outerShdw>
                </a:effectLst>
              </a:rPr>
              <a:t> Therefore, my brethren, when you come together to eat, wait for one another.</a:t>
            </a:r>
          </a:p>
          <a:p>
            <a:pPr>
              <a:defRPr/>
            </a:pPr>
            <a:r>
              <a:rPr lang="en-US" sz="2400" b="1" smtClean="0">
                <a:solidFill>
                  <a:srgbClr val="FF0000"/>
                </a:solidFill>
                <a:effectLst>
                  <a:outerShdw blurRad="38100" dist="38100" dir="2700000" algn="tl">
                    <a:srgbClr val="000000"/>
                  </a:outerShdw>
                </a:effectLst>
              </a:rPr>
              <a:t>34	</a:t>
            </a:r>
            <a:r>
              <a:rPr lang="en-US" sz="2400" b="1" smtClean="0">
                <a:effectLst>
                  <a:outerShdw blurRad="38100" dist="38100" dir="2700000" algn="tl">
                    <a:srgbClr val="FFFFFF"/>
                  </a:outerShdw>
                </a:effectLst>
              </a:rPr>
              <a:t> But </a:t>
            </a:r>
            <a:r>
              <a:rPr lang="en-US" sz="2400" b="1" u="sng" smtClean="0">
                <a:solidFill>
                  <a:srgbClr val="FF0000"/>
                </a:solidFill>
                <a:effectLst>
                  <a:outerShdw blurRad="38100" dist="38100" dir="2700000" algn="tl">
                    <a:srgbClr val="000000"/>
                  </a:outerShdw>
                </a:effectLst>
              </a:rPr>
              <a:t>if anyone is hungry, let him eat at home</a:t>
            </a:r>
            <a:r>
              <a:rPr lang="en-US" sz="2400" b="1" smtClean="0">
                <a:effectLst>
                  <a:outerShdw blurRad="38100" dist="38100" dir="2700000" algn="tl">
                    <a:srgbClr val="FFFFFF"/>
                  </a:outerShdw>
                </a:effectLst>
              </a:rPr>
              <a:t>, lest you come together for judgment. </a:t>
            </a:r>
          </a:p>
        </p:txBody>
      </p:sp>
      <p:sp>
        <p:nvSpPr>
          <p:cNvPr id="17412" name="WordArt 9"/>
          <p:cNvSpPr>
            <a:spLocks noChangeArrowheads="1" noChangeShapeType="1" noTextEdit="1"/>
          </p:cNvSpPr>
          <p:nvPr/>
        </p:nvSpPr>
        <p:spPr bwMode="auto">
          <a:xfrm>
            <a:off x="4572000" y="304800"/>
            <a:ext cx="4038600" cy="2057400"/>
          </a:xfrm>
          <a:prstGeom prst="rect">
            <a:avLst/>
          </a:prstGeom>
        </p:spPr>
        <p:txBody>
          <a:bodyPr wrap="none" fromWordArt="1">
            <a:prstTxWarp prst="textSlantUp">
              <a:avLst>
                <a:gd name="adj" fmla="val 0"/>
              </a:avLst>
            </a:prstTxWarp>
          </a:bodyPr>
          <a:lstStyle/>
          <a:p>
            <a:pPr algn="ctr"/>
            <a:r>
              <a:rPr lang="en-US" sz="3600" b="1" kern="10" spc="600">
                <a:ln w="9525">
                  <a:solidFill>
                    <a:srgbClr val="000000"/>
                  </a:solidFill>
                  <a:round/>
                  <a:headEnd/>
                  <a:tailEnd/>
                </a:ln>
                <a:solidFill>
                  <a:srgbClr val="000000"/>
                </a:solidFill>
                <a:effectLst>
                  <a:outerShdw blurRad="38100" dist="38100" dir="2700000" algn="tl" rotWithShape="0">
                    <a:srgbClr val="000000">
                      <a:alpha val="43137"/>
                    </a:srgbClr>
                  </a:outerShdw>
                </a:effectLst>
                <a:latin typeface="Imprint MT Shadow"/>
              </a:rPr>
              <a:t>Paul’s</a:t>
            </a:r>
          </a:p>
          <a:p>
            <a:pPr algn="ctr"/>
            <a:r>
              <a:rPr lang="en-US" sz="3600" b="1" kern="10" spc="600">
                <a:ln w="9525">
                  <a:solidFill>
                    <a:srgbClr val="000000"/>
                  </a:solidFill>
                  <a:round/>
                  <a:headEnd/>
                  <a:tailEnd/>
                </a:ln>
                <a:solidFill>
                  <a:srgbClr val="000000"/>
                </a:solidFill>
                <a:effectLst>
                  <a:outerShdw blurRad="38100" dist="38100" dir="2700000" algn="tl" rotWithShape="0">
                    <a:srgbClr val="000000">
                      <a:alpha val="43137"/>
                    </a:srgbClr>
                  </a:outerShdw>
                </a:effectLst>
                <a:latin typeface="Imprint MT Shadow"/>
              </a:rPr>
              <a:t>Warning</a:t>
            </a:r>
          </a:p>
          <a:p>
            <a:pPr algn="ctr"/>
            <a:r>
              <a:rPr lang="en-US" sz="3600" b="1" kern="10" spc="600">
                <a:ln w="9525">
                  <a:solidFill>
                    <a:srgbClr val="000000"/>
                  </a:solidFill>
                  <a:round/>
                  <a:headEnd/>
                  <a:tailEnd/>
                </a:ln>
                <a:solidFill>
                  <a:srgbClr val="000000"/>
                </a:solidFill>
                <a:effectLst>
                  <a:outerShdw blurRad="38100" dist="38100" dir="2700000" algn="tl" rotWithShape="0">
                    <a:srgbClr val="000000">
                      <a:alpha val="43137"/>
                    </a:srgbClr>
                  </a:outerShdw>
                </a:effectLst>
                <a:latin typeface="Imprint MT Shadow"/>
              </a:rPr>
              <a:t>1 Corinthians 11:17-34</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fade">
                                      <p:cBhvr>
                                        <p:cTn id="7" dur="20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5" descr="Radical Resto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2660651"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AutoShape 7"/>
          <p:cNvSpPr>
            <a:spLocks noChangeArrowheads="1"/>
          </p:cNvSpPr>
          <p:nvPr/>
        </p:nvSpPr>
        <p:spPr bwMode="auto">
          <a:xfrm>
            <a:off x="152400" y="3962400"/>
            <a:ext cx="8763000" cy="2667000"/>
          </a:xfrm>
          <a:prstGeom prst="wedgeRectCallout">
            <a:avLst>
              <a:gd name="adj1" fmla="val -37937"/>
              <a:gd name="adj2" fmla="val -96931"/>
            </a:avLst>
          </a:prstGeom>
          <a:solidFill>
            <a:srgbClr val="FFFFFF">
              <a:alpha val="69804"/>
            </a:srgbClr>
          </a:solidFill>
          <a:ln w="9525">
            <a:solidFill>
              <a:schemeClr val="tx1"/>
            </a:solidFill>
            <a:miter lim="800000"/>
            <a:headEnd/>
            <a:tailEnd/>
          </a:ln>
          <a:effectLst/>
          <a:extLst/>
        </p:spPr>
        <p:txBody>
          <a:bodyPr/>
          <a:lstStyle/>
          <a:p>
            <a:pPr>
              <a:defRPr/>
            </a:pPr>
            <a:r>
              <a:rPr lang="en-US" sz="2000" b="1" dirty="0">
                <a:effectLst>
                  <a:outerShdw blurRad="38100" dist="38100" dir="2700000" algn="tl">
                    <a:srgbClr val="FFFFFF"/>
                  </a:outerShdw>
                </a:effectLst>
              </a:rPr>
              <a:t>"Here is where one must be careful not to be thrown off track by Paul's ensuing question: </a:t>
            </a:r>
            <a:r>
              <a:rPr lang="en-US" sz="2000" b="1" i="1" dirty="0">
                <a:effectLst>
                  <a:outerShdw blurRad="38100" dist="38100" dir="2700000" algn="tl">
                    <a:srgbClr val="FFFFFF"/>
                  </a:outerShdw>
                </a:effectLst>
              </a:rPr>
              <a:t>'Don't you have homes to eat and drink in?'</a:t>
            </a:r>
            <a:r>
              <a:rPr lang="en-US" sz="2000" b="1" dirty="0">
                <a:effectLst>
                  <a:outerShdw blurRad="38100" dist="38100" dir="2700000" algn="tl">
                    <a:srgbClr val="FFFFFF"/>
                  </a:outerShdw>
                </a:effectLst>
              </a:rPr>
              <a:t> (11:22). Nor by his concluding line: </a:t>
            </a:r>
            <a:r>
              <a:rPr lang="en-US" sz="2000" b="1" i="1" dirty="0">
                <a:effectLst>
                  <a:outerShdw blurRad="38100" dist="38100" dir="2700000" algn="tl">
                    <a:srgbClr val="FFFFFF"/>
                  </a:outerShdw>
                </a:effectLst>
              </a:rPr>
              <a:t>'If anyone is hungry, he should eat at home, so that when you meet together it may not result in judgment'</a:t>
            </a:r>
            <a:r>
              <a:rPr lang="en-US" sz="2000" b="1" dirty="0">
                <a:effectLst>
                  <a:outerShdw blurRad="38100" dist="38100" dir="2700000" algn="tl">
                    <a:srgbClr val="FFFFFF"/>
                  </a:outerShdw>
                </a:effectLst>
              </a:rPr>
              <a:t> (11:34). </a:t>
            </a:r>
            <a:r>
              <a:rPr lang="en-US" sz="2000" b="1" u="sng" dirty="0">
                <a:solidFill>
                  <a:srgbClr val="FF0000"/>
                </a:solidFill>
                <a:effectLst>
                  <a:outerShdw blurRad="38100" dist="38100" dir="2700000" algn="tl">
                    <a:srgbClr val="000000"/>
                  </a:outerShdw>
                </a:effectLst>
              </a:rPr>
              <a:t>Far from prohibiting a fellowship meal</a:t>
            </a:r>
            <a:r>
              <a:rPr lang="en-US" sz="2000" b="1" dirty="0">
                <a:effectLst>
                  <a:outerShdw blurRad="38100" dist="38100" dir="2700000" algn="tl">
                    <a:srgbClr val="FFFFFF"/>
                  </a:outerShdw>
                </a:effectLst>
              </a:rPr>
              <a:t> in conjunction with the Lord's Supper, it is clear that Paul is saying (in current vernacular): If the reason you are participating in the fellowship meal is to feed your stomach, </a:t>
            </a:r>
            <a:r>
              <a:rPr lang="en-US" sz="2000" b="1" u="sng" dirty="0">
                <a:solidFill>
                  <a:srgbClr val="FF0000"/>
                </a:solidFill>
                <a:effectLst>
                  <a:outerShdw blurRad="38100" dist="38100" dir="2700000" algn="tl">
                    <a:srgbClr val="000000"/>
                  </a:outerShdw>
                </a:effectLst>
              </a:rPr>
              <a:t>then you'd do better to stay home and pig out</a:t>
            </a:r>
            <a:r>
              <a:rPr lang="en-US" sz="2000" b="1" dirty="0">
                <a:effectLst>
                  <a:outerShdw blurRad="38100" dist="38100" dir="2700000" algn="tl">
                    <a:srgbClr val="FFFFFF"/>
                  </a:outerShdw>
                </a:effectLst>
              </a:rPr>
              <a:t>!" (131). </a:t>
            </a:r>
          </a:p>
        </p:txBody>
      </p:sp>
      <p:sp>
        <p:nvSpPr>
          <p:cNvPr id="39944" name="AutoShape 8"/>
          <p:cNvSpPr>
            <a:spLocks noChangeArrowheads="1"/>
          </p:cNvSpPr>
          <p:nvPr/>
        </p:nvSpPr>
        <p:spPr bwMode="auto">
          <a:xfrm>
            <a:off x="152400" y="4283075"/>
            <a:ext cx="8763000" cy="1752600"/>
          </a:xfrm>
          <a:prstGeom prst="wedgeRectCallout">
            <a:avLst>
              <a:gd name="adj1" fmla="val -37956"/>
              <a:gd name="adj2" fmla="val -138233"/>
            </a:avLst>
          </a:prstGeom>
          <a:solidFill>
            <a:srgbClr val="FFFFFF">
              <a:alpha val="69804"/>
            </a:srgbClr>
          </a:solidFill>
          <a:ln w="9525">
            <a:solidFill>
              <a:schemeClr val="tx1"/>
            </a:solidFill>
            <a:miter lim="800000"/>
            <a:headEnd/>
            <a:tailEnd/>
          </a:ln>
          <a:effectLst/>
          <a:extLst/>
        </p:spPr>
        <p:txBody>
          <a:bodyPr/>
          <a:lstStyle/>
          <a:p>
            <a:pPr>
              <a:defRPr/>
            </a:pPr>
            <a:r>
              <a:rPr lang="en-US" sz="2000" b="1" dirty="0">
                <a:effectLst>
                  <a:outerShdw blurRad="38100" dist="38100" dir="2700000" algn="tl">
                    <a:srgbClr val="FFFFFF"/>
                  </a:outerShdw>
                </a:effectLst>
              </a:rPr>
              <a:t>"One thing is certain: those who object on principle to having kitchens in the church building would have to reconsider that position from scratch. Knowing what we know about first-century fellowship meals, the question isn't so much whether there ought to be a kitchen in the church, </a:t>
            </a:r>
            <a:r>
              <a:rPr lang="en-US" sz="2000" b="1" i="1" dirty="0">
                <a:solidFill>
                  <a:srgbClr val="FF0000"/>
                </a:solidFill>
                <a:effectLst>
                  <a:outerShdw blurRad="38100" dist="38100" dir="2700000" algn="tl">
                    <a:srgbClr val="000000"/>
                  </a:outerShdw>
                </a:effectLst>
              </a:rPr>
              <a:t>but whether the church ought to be in the kitchen</a:t>
            </a:r>
            <a:r>
              <a:rPr lang="en-US" sz="2000" b="1" dirty="0">
                <a:effectLst>
                  <a:outerShdw blurRad="38100" dist="38100" dir="2700000" algn="tl">
                    <a:srgbClr val="FFFFFF"/>
                  </a:outerShdw>
                </a:effectLst>
              </a:rPr>
              <a:t>." (142). </a:t>
            </a:r>
          </a:p>
        </p:txBody>
      </p:sp>
      <p:pic>
        <p:nvPicPr>
          <p:cNvPr id="7" name="Picture 6"/>
          <p:cNvPicPr>
            <a:picLocks noChangeAspect="1"/>
          </p:cNvPicPr>
          <p:nvPr/>
        </p:nvPicPr>
        <p:blipFill>
          <a:blip r:embed="rId3">
            <a:duotone>
              <a:srgbClr val="4F81BD">
                <a:shade val="45000"/>
                <a:satMod val="135000"/>
              </a:srgbClr>
              <a:prstClr val="white"/>
            </a:duotone>
            <a:extLst>
              <a:ext uri="{28A0092B-C50C-407E-A947-70E740481C1C}">
                <a14:useLocalDpi xmlns:a14="http://schemas.microsoft.com/office/drawing/2010/main" val="0"/>
              </a:ext>
            </a:extLst>
          </a:blip>
          <a:stretch>
            <a:fillRect/>
          </a:stretch>
        </p:blipFill>
        <p:spPr>
          <a:xfrm>
            <a:off x="6244924" y="0"/>
            <a:ext cx="2934369" cy="2146789"/>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2000" fill="hold"/>
                                        <p:tgtEl>
                                          <p:spTgt spid="19460"/>
                                        </p:tgtEl>
                                        <p:attrNameLst>
                                          <p:attrName>ppt_w</p:attrName>
                                        </p:attrNameLst>
                                      </p:cBhvr>
                                      <p:tavLst>
                                        <p:tav tm="0">
                                          <p:val>
                                            <p:fltVal val="0"/>
                                          </p:val>
                                        </p:tav>
                                        <p:tav tm="100000">
                                          <p:val>
                                            <p:strVal val="#ppt_w"/>
                                          </p:val>
                                        </p:tav>
                                      </p:tavLst>
                                    </p:anim>
                                    <p:anim calcmode="lin" valueType="num">
                                      <p:cBhvr>
                                        <p:cTn id="8" dur="2000" fill="hold"/>
                                        <p:tgtEl>
                                          <p:spTgt spid="19460"/>
                                        </p:tgtEl>
                                        <p:attrNameLst>
                                          <p:attrName>ppt_h</p:attrName>
                                        </p:attrNameLst>
                                      </p:cBhvr>
                                      <p:tavLst>
                                        <p:tav tm="0">
                                          <p:val>
                                            <p:fltVal val="0"/>
                                          </p:val>
                                        </p:tav>
                                        <p:tav tm="100000">
                                          <p:val>
                                            <p:strVal val="#ppt_h"/>
                                          </p:val>
                                        </p:tav>
                                      </p:tavLst>
                                    </p:anim>
                                    <p:anim calcmode="lin" valueType="num">
                                      <p:cBhvr>
                                        <p:cTn id="9" dur="2000" fill="hold"/>
                                        <p:tgtEl>
                                          <p:spTgt spid="19460"/>
                                        </p:tgtEl>
                                        <p:attrNameLst>
                                          <p:attrName>style.rotation</p:attrName>
                                        </p:attrNameLst>
                                      </p:cBhvr>
                                      <p:tavLst>
                                        <p:tav tm="0">
                                          <p:val>
                                            <p:fltVal val="90"/>
                                          </p:val>
                                        </p:tav>
                                        <p:tav tm="100000">
                                          <p:val>
                                            <p:fltVal val="0"/>
                                          </p:val>
                                        </p:tav>
                                      </p:tavLst>
                                    </p:anim>
                                    <p:animEffect transition="in" filter="fade">
                                      <p:cBhvr>
                                        <p:cTn id="10" dur="2000"/>
                                        <p:tgtEl>
                                          <p:spTgt spid="19460"/>
                                        </p:tgtEl>
                                      </p:cBhvr>
                                    </p:animEffect>
                                  </p:childTnLst>
                                </p:cTn>
                              </p:par>
                            </p:childTnLst>
                          </p:cTn>
                        </p:par>
                        <p:par>
                          <p:cTn id="11" fill="hold" nodeType="afterGroup">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39943"/>
                                        </p:tgtEl>
                                        <p:attrNameLst>
                                          <p:attrName>style.visibility</p:attrName>
                                        </p:attrNameLst>
                                      </p:cBhvr>
                                      <p:to>
                                        <p:strVal val="visible"/>
                                      </p:to>
                                    </p:set>
                                    <p:animEffect transition="in" filter="wipe(up)">
                                      <p:cBhvr>
                                        <p:cTn id="14" dur="2000"/>
                                        <p:tgtEl>
                                          <p:spTgt spid="3994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grpId="1" nodeType="clickEffect">
                                  <p:stCondLst>
                                    <p:cond delay="0"/>
                                  </p:stCondLst>
                                  <p:childTnLst>
                                    <p:animEffect transition="out" filter="fade">
                                      <p:cBhvr>
                                        <p:cTn id="18" dur="2000"/>
                                        <p:tgtEl>
                                          <p:spTgt spid="39943"/>
                                        </p:tgtEl>
                                      </p:cBhvr>
                                    </p:animEffect>
                                    <p:set>
                                      <p:cBhvr>
                                        <p:cTn id="19" dur="1" fill="hold">
                                          <p:stCondLst>
                                            <p:cond delay="1999"/>
                                          </p:stCondLst>
                                        </p:cTn>
                                        <p:tgtEl>
                                          <p:spTgt spid="39943"/>
                                        </p:tgtEl>
                                        <p:attrNameLst>
                                          <p:attrName>style.visibility</p:attrName>
                                        </p:attrNameLst>
                                      </p:cBhvr>
                                      <p:to>
                                        <p:strVal val="hidden"/>
                                      </p:to>
                                    </p:set>
                                  </p:childTnLst>
                                </p:cTn>
                              </p:par>
                              <p:par>
                                <p:cTn id="20" presetID="22" presetClass="entr" presetSubtype="1" fill="hold" grpId="0" nodeType="withEffect">
                                  <p:stCondLst>
                                    <p:cond delay="0"/>
                                  </p:stCondLst>
                                  <p:childTnLst>
                                    <p:set>
                                      <p:cBhvr>
                                        <p:cTn id="21" dur="1" fill="hold">
                                          <p:stCondLst>
                                            <p:cond delay="0"/>
                                          </p:stCondLst>
                                        </p:cTn>
                                        <p:tgtEl>
                                          <p:spTgt spid="39944"/>
                                        </p:tgtEl>
                                        <p:attrNameLst>
                                          <p:attrName>style.visibility</p:attrName>
                                        </p:attrNameLst>
                                      </p:cBhvr>
                                      <p:to>
                                        <p:strVal val="visible"/>
                                      </p:to>
                                    </p:set>
                                    <p:animEffect transition="in" filter="wipe(up)">
                                      <p:cBhvr>
                                        <p:cTn id="22" dur="2000"/>
                                        <p:tgtEl>
                                          <p:spTgt spid="39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P spid="39943" grpId="1" animBg="1"/>
      <p:bldP spid="399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948690"/>
            <a:ext cx="9144000" cy="5909310"/>
          </a:xfrm>
          <a:prstGeom prst="rect">
            <a:avLst/>
          </a:prstGeom>
          <a:noFill/>
        </p:spPr>
        <p:txBody>
          <a:bodyPr wrap="square" rtlCol="0">
            <a:spAutoFit/>
          </a:bodyPr>
          <a:lstStyle/>
          <a:p>
            <a:r>
              <a:rPr lang="en-US" sz="2700" b="1" dirty="0" smtClean="0">
                <a:solidFill>
                  <a:srgbClr val="FF0000"/>
                </a:solidFill>
                <a:effectLst/>
              </a:rPr>
              <a:t>14 </a:t>
            </a:r>
            <a:r>
              <a:rPr lang="en-US" sz="2700" b="1" dirty="0" smtClean="0">
                <a:effectLst/>
              </a:rPr>
              <a:t>When the hour had come, He sat down, and the twelve apostles with Him. </a:t>
            </a:r>
            <a:r>
              <a:rPr lang="en-US" sz="2700" b="1" dirty="0" smtClean="0">
                <a:solidFill>
                  <a:srgbClr val="FF0000"/>
                </a:solidFill>
                <a:effectLst/>
              </a:rPr>
              <a:t>15</a:t>
            </a:r>
            <a:r>
              <a:rPr lang="en-US" sz="2700" b="1" dirty="0" smtClean="0">
                <a:effectLst/>
              </a:rPr>
              <a:t> Then He said to them, with fervent desire I have desired to eat this Passover with you before I suffer; </a:t>
            </a:r>
            <a:r>
              <a:rPr lang="en-US" sz="2700" b="1" dirty="0" smtClean="0">
                <a:solidFill>
                  <a:srgbClr val="FF0000"/>
                </a:solidFill>
                <a:effectLst/>
              </a:rPr>
              <a:t>16</a:t>
            </a:r>
            <a:r>
              <a:rPr lang="en-US" sz="2700" b="1" dirty="0" smtClean="0">
                <a:effectLst/>
              </a:rPr>
              <a:t> for I say to you, I will no longer eat of it until it is fulfilled in the kingdom of God. </a:t>
            </a:r>
            <a:r>
              <a:rPr lang="en-US" sz="2700" b="1" dirty="0" smtClean="0">
                <a:solidFill>
                  <a:srgbClr val="FF0000"/>
                </a:solidFill>
                <a:effectLst/>
              </a:rPr>
              <a:t>17</a:t>
            </a:r>
            <a:r>
              <a:rPr lang="en-US" sz="2700" b="1" dirty="0" smtClean="0">
                <a:effectLst/>
              </a:rPr>
              <a:t> Then He took the cup, and gave thanks, and said, take this and divide it among yourselves; </a:t>
            </a:r>
            <a:r>
              <a:rPr lang="en-US" sz="2700" b="1" dirty="0" smtClean="0">
                <a:solidFill>
                  <a:srgbClr val="FF0000"/>
                </a:solidFill>
                <a:effectLst/>
              </a:rPr>
              <a:t>18 </a:t>
            </a:r>
            <a:r>
              <a:rPr lang="en-US" sz="2700" b="1" dirty="0" smtClean="0">
                <a:effectLst/>
              </a:rPr>
              <a:t>for I say to you, I will not drink of the fruit of the vine until the kingdom of God comes. </a:t>
            </a:r>
            <a:r>
              <a:rPr lang="en-US" sz="2700" b="1" dirty="0" smtClean="0">
                <a:solidFill>
                  <a:srgbClr val="FF0000"/>
                </a:solidFill>
                <a:effectLst/>
              </a:rPr>
              <a:t>19 </a:t>
            </a:r>
            <a:r>
              <a:rPr lang="en-US" sz="2700" b="1" dirty="0" smtClean="0">
                <a:effectLst/>
              </a:rPr>
              <a:t>And He took bread, gave thanks and broke it, and gave it to them, saying, this is My body which is given for you; do this in remembrance of Me. </a:t>
            </a:r>
            <a:r>
              <a:rPr lang="en-US" sz="2700" b="1" dirty="0" smtClean="0">
                <a:solidFill>
                  <a:srgbClr val="FF0000"/>
                </a:solidFill>
                <a:effectLst/>
              </a:rPr>
              <a:t>20 </a:t>
            </a:r>
            <a:r>
              <a:rPr lang="en-US" sz="2700" b="1" dirty="0" smtClean="0">
                <a:effectLst/>
              </a:rPr>
              <a:t>Likewise He also took the cup after supper, saying, this cup is the new covenant in My blood, which is shed for you. </a:t>
            </a:r>
            <a:endParaRPr lang="en-US" sz="2700" b="1" dirty="0"/>
          </a:p>
        </p:txBody>
      </p:sp>
      <p:sp>
        <p:nvSpPr>
          <p:cNvPr id="3" name="Rectangle 2"/>
          <p:cNvSpPr/>
          <p:nvPr/>
        </p:nvSpPr>
        <p:spPr>
          <a:xfrm>
            <a:off x="1442513" y="25360"/>
            <a:ext cx="6274475" cy="1015663"/>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000" b="1" cap="none" spc="600" dirty="0" smtClean="0">
                <a:ln w="50800"/>
                <a:solidFill>
                  <a:srgbClr val="FF0000"/>
                </a:solidFill>
                <a:effectLst>
                  <a:outerShdw blurRad="38100" dist="38100" dir="2700000" algn="tl">
                    <a:srgbClr val="000000">
                      <a:alpha val="43137"/>
                    </a:srgbClr>
                  </a:outerShdw>
                </a:effectLst>
              </a:rPr>
              <a:t>Luke 22:14-20</a:t>
            </a:r>
            <a:endParaRPr lang="en-US" sz="6000" b="1" cap="none" spc="600" dirty="0">
              <a:ln w="5080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4877776"/>
      </p:ext>
    </p:extLst>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3813" y="61913"/>
            <a:ext cx="3200400" cy="3810000"/>
            <a:chOff x="3009900" y="0"/>
            <a:chExt cx="3200400" cy="3810000"/>
          </a:xfrm>
        </p:grpSpPr>
        <p:sp>
          <p:nvSpPr>
            <p:cNvPr id="19461" name="Rectangle 7"/>
            <p:cNvSpPr>
              <a:spLocks noChangeArrowheads="1"/>
            </p:cNvSpPr>
            <p:nvPr/>
          </p:nvSpPr>
          <p:spPr bwMode="auto">
            <a:xfrm>
              <a:off x="3009900" y="0"/>
              <a:ext cx="3124200" cy="3810000"/>
            </a:xfrm>
            <a:prstGeom prst="rect">
              <a:avLst/>
            </a:prstGeom>
            <a:solidFill>
              <a:srgbClr val="B4B4B4"/>
            </a:solidFill>
            <a:ln w="76200">
              <a:solidFill>
                <a:srgbClr val="B4B4B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462" name="Group 8"/>
            <p:cNvGrpSpPr>
              <a:grpSpLocks/>
            </p:cNvGrpSpPr>
            <p:nvPr/>
          </p:nvGrpSpPr>
          <p:grpSpPr bwMode="auto">
            <a:xfrm>
              <a:off x="3009900" y="241300"/>
              <a:ext cx="3200400" cy="3325813"/>
              <a:chOff x="3696" y="1008"/>
              <a:chExt cx="2016" cy="2095"/>
            </a:xfrm>
          </p:grpSpPr>
          <p:pic>
            <p:nvPicPr>
              <p:cNvPr id="19463" name="Picture 9" descr="ministers_ssandi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 y="1008"/>
                <a:ext cx="6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WordArt 10"/>
              <p:cNvSpPr>
                <a:spLocks noChangeArrowheads="1" noChangeShapeType="1" noTextEdit="1"/>
              </p:cNvSpPr>
              <p:nvPr/>
            </p:nvSpPr>
            <p:spPr bwMode="auto">
              <a:xfrm>
                <a:off x="3792" y="1200"/>
                <a:ext cx="1056" cy="336"/>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J. Stephen</a:t>
                </a:r>
              </a:p>
              <a:p>
                <a:pPr algn="ctr"/>
                <a:r>
                  <a:rPr lang="en-US" sz="3600" kern="10">
                    <a:ln w="9525">
                      <a:solidFill>
                        <a:srgbClr val="000000"/>
                      </a:solidFill>
                      <a:round/>
                      <a:headEnd/>
                      <a:tailEnd/>
                    </a:ln>
                    <a:solidFill>
                      <a:srgbClr val="000000"/>
                    </a:solidFill>
                    <a:latin typeface="Arial"/>
                    <a:cs typeface="Arial"/>
                  </a:rPr>
                  <a:t>Sandifer</a:t>
                </a:r>
              </a:p>
            </p:txBody>
          </p:sp>
          <p:sp>
            <p:nvSpPr>
              <p:cNvPr id="19465" name="WordArt 11"/>
              <p:cNvSpPr>
                <a:spLocks noChangeArrowheads="1" noChangeShapeType="1" noTextEdit="1"/>
              </p:cNvSpPr>
              <p:nvPr/>
            </p:nvSpPr>
            <p:spPr bwMode="auto">
              <a:xfrm>
                <a:off x="3744" y="1824"/>
                <a:ext cx="1392" cy="336"/>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Abilene</a:t>
                </a:r>
              </a:p>
              <a:p>
                <a:pPr algn="ctr"/>
                <a:r>
                  <a:rPr lang="en-US" sz="3600" kern="10">
                    <a:ln w="9525">
                      <a:solidFill>
                        <a:srgbClr val="000000"/>
                      </a:solidFill>
                      <a:round/>
                      <a:headEnd/>
                      <a:tailEnd/>
                    </a:ln>
                    <a:solidFill>
                      <a:srgbClr val="000000"/>
                    </a:solidFill>
                    <a:latin typeface="Arial"/>
                    <a:cs typeface="Arial"/>
                  </a:rPr>
                  <a:t>Lectureship 2002</a:t>
                </a:r>
              </a:p>
            </p:txBody>
          </p:sp>
          <p:sp>
            <p:nvSpPr>
              <p:cNvPr id="40972" name="Text Box 12"/>
              <p:cNvSpPr txBox="1">
                <a:spLocks noChangeArrowheads="1"/>
              </p:cNvSpPr>
              <p:nvPr/>
            </p:nvSpPr>
            <p:spPr bwMode="auto">
              <a:xfrm>
                <a:off x="3696" y="2352"/>
                <a:ext cx="2016" cy="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dirty="0">
                    <a:effectLst>
                      <a:outerShdw blurRad="38100" dist="38100" dir="2700000" algn="tl">
                        <a:srgbClr val="FFFFFF"/>
                      </a:outerShdw>
                    </a:effectLst>
                  </a:rPr>
                  <a:t>A Theology of Eating</a:t>
                </a:r>
              </a:p>
              <a:p>
                <a:pPr>
                  <a:spcBef>
                    <a:spcPct val="50000"/>
                  </a:spcBef>
                  <a:defRPr/>
                </a:pPr>
                <a:r>
                  <a:rPr lang="en-US" b="1" dirty="0">
                    <a:effectLst>
                      <a:outerShdw blurRad="38100" dist="38100" dir="2700000" algn="tl">
                        <a:srgbClr val="FFFFFF"/>
                      </a:outerShdw>
                    </a:effectLst>
                  </a:rPr>
                  <a:t>Assembling to Break Bread</a:t>
                </a:r>
              </a:p>
              <a:p>
                <a:pPr>
                  <a:spcBef>
                    <a:spcPct val="50000"/>
                  </a:spcBef>
                  <a:defRPr/>
                </a:pPr>
                <a:r>
                  <a:rPr lang="en-US" b="1" dirty="0">
                    <a:effectLst>
                      <a:outerShdw blurRad="38100" dist="38100" dir="2700000" algn="tl">
                        <a:srgbClr val="FFFFFF"/>
                      </a:outerShdw>
                    </a:effectLst>
                  </a:rPr>
                  <a:t>Pinch and Sip in Silence</a:t>
                </a:r>
              </a:p>
            </p:txBody>
          </p:sp>
        </p:grpSp>
      </p:grpSp>
      <p:sp>
        <p:nvSpPr>
          <p:cNvPr id="40965" name="AutoShape 5"/>
          <p:cNvSpPr>
            <a:spLocks noChangeArrowheads="1"/>
          </p:cNvSpPr>
          <p:nvPr/>
        </p:nvSpPr>
        <p:spPr bwMode="auto">
          <a:xfrm>
            <a:off x="190500" y="4572000"/>
            <a:ext cx="8763000" cy="2057400"/>
          </a:xfrm>
          <a:prstGeom prst="wedgeRectCallout">
            <a:avLst>
              <a:gd name="adj1" fmla="val -19582"/>
              <a:gd name="adj2" fmla="val -103178"/>
            </a:avLst>
          </a:prstGeom>
          <a:solidFill>
            <a:srgbClr val="FFFFFF">
              <a:alpha val="69804"/>
            </a:srgbClr>
          </a:solidFill>
          <a:ln w="9525">
            <a:solidFill>
              <a:schemeClr val="tx1"/>
            </a:solidFill>
            <a:miter lim="800000"/>
            <a:headEnd/>
            <a:tailEnd/>
          </a:ln>
          <a:effectLst/>
          <a:extLst/>
        </p:spPr>
        <p:txBody>
          <a:bodyPr/>
          <a:lstStyle/>
          <a:p>
            <a:pPr>
              <a:defRPr/>
            </a:pPr>
            <a:r>
              <a:rPr lang="en-US" sz="2000" b="1">
                <a:effectLst>
                  <a:outerShdw blurRad="38100" dist="38100" dir="2700000" algn="tl">
                    <a:srgbClr val="FFFFFF"/>
                  </a:outerShdw>
                </a:effectLst>
              </a:rPr>
              <a:t>“The Lord’s Supper was originally a fellowship meal not limited to crackers and juice . . . There is </a:t>
            </a:r>
            <a:r>
              <a:rPr lang="en-US" sz="2000" b="1" u="sng">
                <a:solidFill>
                  <a:srgbClr val="FF0000"/>
                </a:solidFill>
                <a:effectLst>
                  <a:outerShdw blurRad="38100" dist="38100" dir="2700000" algn="tl">
                    <a:srgbClr val="000000"/>
                  </a:outerShdw>
                </a:effectLst>
              </a:rPr>
              <a:t>nothing in scripture</a:t>
            </a:r>
            <a:r>
              <a:rPr lang="en-US" sz="2000" b="1">
                <a:effectLst>
                  <a:outerShdw blurRad="38100" dist="38100" dir="2700000" algn="tl">
                    <a:srgbClr val="FFFFFF"/>
                  </a:outerShdw>
                </a:effectLst>
              </a:rPr>
              <a:t> to specifically </a:t>
            </a:r>
            <a:r>
              <a:rPr lang="en-US" sz="2000" b="1" u="sng">
                <a:solidFill>
                  <a:srgbClr val="FF0000"/>
                </a:solidFill>
                <a:effectLst>
                  <a:outerShdw blurRad="38100" dist="38100" dir="2700000" algn="tl">
                    <a:srgbClr val="000000"/>
                  </a:outerShdw>
                </a:effectLst>
              </a:rPr>
              <a:t>limit</a:t>
            </a:r>
            <a:r>
              <a:rPr lang="en-US" sz="2000" b="1">
                <a:effectLst>
                  <a:outerShdw blurRad="38100" dist="38100" dir="2700000" algn="tl">
                    <a:srgbClr val="FFFFFF"/>
                  </a:outerShdw>
                </a:effectLst>
              </a:rPr>
              <a:t> the offering of </a:t>
            </a:r>
            <a:r>
              <a:rPr lang="en-US" sz="2000" b="1" u="sng">
                <a:solidFill>
                  <a:srgbClr val="FF0000"/>
                </a:solidFill>
                <a:effectLst>
                  <a:outerShdw blurRad="38100" dist="38100" dir="2700000" algn="tl">
                    <a:srgbClr val="000000"/>
                  </a:outerShdw>
                </a:effectLst>
              </a:rPr>
              <a:t>the supper to Sunday</a:t>
            </a:r>
            <a:r>
              <a:rPr lang="en-US" sz="2000" b="1">
                <a:effectLst>
                  <a:outerShdw blurRad="38100" dist="38100" dir="2700000" algn="tl">
                    <a:srgbClr val="FFFFFF"/>
                  </a:outerShdw>
                </a:effectLst>
              </a:rPr>
              <a:t> . . . </a:t>
            </a:r>
          </a:p>
          <a:p>
            <a:pPr>
              <a:defRPr/>
            </a:pPr>
            <a:r>
              <a:rPr lang="en-US" sz="2000" b="1">
                <a:effectLst>
                  <a:outerShdw blurRad="38100" dist="38100" dir="2700000" algn="tl">
                    <a:srgbClr val="FFFFFF"/>
                  </a:outerShdw>
                </a:effectLst>
              </a:rPr>
              <a:t>If you have a baptism </a:t>
            </a:r>
            <a:r>
              <a:rPr lang="en-US" sz="2000" b="1" u="sng">
                <a:solidFill>
                  <a:srgbClr val="FF0000"/>
                </a:solidFill>
                <a:effectLst>
                  <a:outerShdw blurRad="38100" dist="38100" dir="2700000" algn="tl">
                    <a:srgbClr val="000000"/>
                  </a:outerShdw>
                </a:effectLst>
              </a:rPr>
              <a:t>during the week</a:t>
            </a:r>
            <a:r>
              <a:rPr lang="en-US" sz="2000" b="1">
                <a:effectLst>
                  <a:outerShdw blurRad="38100" dist="38100" dir="2700000" algn="tl">
                    <a:srgbClr val="FFFFFF"/>
                  </a:outerShdw>
                </a:effectLst>
              </a:rPr>
              <a:t>, immediately after the baptism have those present stand around the new convert, pray for them, and </a:t>
            </a:r>
            <a:r>
              <a:rPr lang="en-US" sz="2000" b="1" u="sng">
                <a:solidFill>
                  <a:srgbClr val="FF0000"/>
                </a:solidFill>
                <a:effectLst>
                  <a:outerShdw blurRad="38100" dist="38100" dir="2700000" algn="tl">
                    <a:srgbClr val="000000"/>
                  </a:outerShdw>
                </a:effectLst>
              </a:rPr>
              <a:t>serve communion</a:t>
            </a:r>
            <a:r>
              <a:rPr lang="en-US" sz="2000" b="1">
                <a:effectLst>
                  <a:outerShdw blurRad="38100" dist="38100" dir="2700000" algn="tl">
                    <a:srgbClr val="FFFFFF"/>
                  </a:outerShdw>
                </a:effectLst>
              </a:rPr>
              <a:t> to all who are present.” (Pinch and Sip)</a:t>
            </a:r>
          </a:p>
        </p:txBody>
      </p:sp>
      <p:pic>
        <p:nvPicPr>
          <p:cNvPr id="11" name="Picture 10"/>
          <p:cNvPicPr>
            <a:picLocks noChangeAspect="1"/>
          </p:cNvPicPr>
          <p:nvPr/>
        </p:nvPicPr>
        <p:blipFill>
          <a:blip r:embed="rId3">
            <a:duotone>
              <a:srgbClr val="4F81BD">
                <a:shade val="45000"/>
                <a:satMod val="135000"/>
              </a:srgbClr>
              <a:prstClr val="white"/>
            </a:duotone>
            <a:extLst>
              <a:ext uri="{28A0092B-C50C-407E-A947-70E740481C1C}">
                <a14:useLocalDpi xmlns:a14="http://schemas.microsoft.com/office/drawing/2010/main" val="0"/>
              </a:ext>
            </a:extLst>
          </a:blip>
          <a:stretch>
            <a:fillRect/>
          </a:stretch>
        </p:blipFill>
        <p:spPr>
          <a:xfrm>
            <a:off x="6244924" y="0"/>
            <a:ext cx="2934369" cy="2146789"/>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nodeType="afterGroup">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40965"/>
                                        </p:tgtEl>
                                        <p:attrNameLst>
                                          <p:attrName>style.visibility</p:attrName>
                                        </p:attrNameLst>
                                      </p:cBhvr>
                                      <p:to>
                                        <p:strVal val="visible"/>
                                      </p:to>
                                    </p:set>
                                    <p:animEffect transition="in" filter="wipe(up)">
                                      <p:cBhvr>
                                        <p:cTn id="14" dur="20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1508" name="WordArt 5"/>
          <p:cNvSpPr>
            <a:spLocks noChangeArrowheads="1" noChangeShapeType="1" noTextEdit="1"/>
          </p:cNvSpPr>
          <p:nvPr/>
        </p:nvSpPr>
        <p:spPr bwMode="auto">
          <a:xfrm>
            <a:off x="266700" y="304800"/>
            <a:ext cx="4038600" cy="1676400"/>
          </a:xfrm>
          <a:prstGeom prst="rect">
            <a:avLst/>
          </a:prstGeom>
        </p:spPr>
        <p:txBody>
          <a:bodyPr wrap="none" fromWordArt="1">
            <a:prstTxWarp prst="textPlain">
              <a:avLst>
                <a:gd name="adj" fmla="val 50000"/>
              </a:avLst>
            </a:prstTxWarp>
          </a:bodyPr>
          <a:lstStyle/>
          <a:p>
            <a:pPr algn="ctr"/>
            <a:r>
              <a:rPr lang="en-US" sz="3600" b="1" kern="10">
                <a:ln w="12700">
                  <a:solidFill>
                    <a:srgbClr val="000000"/>
                  </a:solidFill>
                  <a:round/>
                  <a:headEnd/>
                  <a:tailEnd/>
                </a:ln>
                <a:solidFill>
                  <a:srgbClr val="FF0000"/>
                </a:solidFill>
                <a:latin typeface="Comic Sans MS"/>
              </a:rPr>
              <a:t>Such irreverence</a:t>
            </a:r>
          </a:p>
          <a:p>
            <a:pPr algn="ctr"/>
            <a:r>
              <a:rPr lang="en-US" sz="3600" b="1" kern="10">
                <a:ln w="12700">
                  <a:solidFill>
                    <a:srgbClr val="000000"/>
                  </a:solidFill>
                  <a:round/>
                  <a:headEnd/>
                  <a:tailEnd/>
                </a:ln>
                <a:solidFill>
                  <a:srgbClr val="FF0000"/>
                </a:solidFill>
                <a:latin typeface="Comic Sans MS"/>
              </a:rPr>
              <a:t>profanes the</a:t>
            </a:r>
          </a:p>
          <a:p>
            <a:pPr algn="ctr"/>
            <a:r>
              <a:rPr lang="en-US" sz="3600" b="1" kern="10">
                <a:ln w="12700">
                  <a:solidFill>
                    <a:srgbClr val="000000"/>
                  </a:solidFill>
                  <a:round/>
                  <a:headEnd/>
                  <a:tailEnd/>
                </a:ln>
                <a:solidFill>
                  <a:srgbClr val="FF0000"/>
                </a:solidFill>
                <a:latin typeface="Comic Sans MS"/>
              </a:rPr>
              <a:t>Lord's Supper</a:t>
            </a:r>
          </a:p>
        </p:txBody>
      </p:sp>
      <p:sp>
        <p:nvSpPr>
          <p:cNvPr id="41993" name="Text Box 9"/>
          <p:cNvSpPr txBox="1">
            <a:spLocks noChangeArrowheads="1"/>
          </p:cNvSpPr>
          <p:nvPr/>
        </p:nvSpPr>
        <p:spPr bwMode="auto">
          <a:xfrm>
            <a:off x="19050" y="3429000"/>
            <a:ext cx="9124950" cy="3108325"/>
          </a:xfrm>
          <a:prstGeom prst="rect">
            <a:avLst/>
          </a:prstGeom>
          <a:solidFill>
            <a:srgbClr val="FFFFFF">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96875" eaLnBrk="0" hangingPunct="0">
              <a:defRPr>
                <a:solidFill>
                  <a:schemeClr val="tx1"/>
                </a:solidFill>
                <a:latin typeface="Arial" charset="0"/>
              </a:defRPr>
            </a:lvl1pPr>
            <a:lvl2pPr marL="742950" indent="-285750" defTabSz="396875" eaLnBrk="0" hangingPunct="0">
              <a:defRPr>
                <a:solidFill>
                  <a:schemeClr val="tx1"/>
                </a:solidFill>
                <a:latin typeface="Arial" charset="0"/>
              </a:defRPr>
            </a:lvl2pPr>
            <a:lvl3pPr marL="1143000" indent="-228600" defTabSz="396875" eaLnBrk="0" hangingPunct="0">
              <a:defRPr>
                <a:solidFill>
                  <a:schemeClr val="tx1"/>
                </a:solidFill>
                <a:latin typeface="Arial" charset="0"/>
              </a:defRPr>
            </a:lvl3pPr>
            <a:lvl4pPr marL="1600200" indent="-228600" defTabSz="396875" eaLnBrk="0" hangingPunct="0">
              <a:defRPr>
                <a:solidFill>
                  <a:schemeClr val="tx1"/>
                </a:solidFill>
                <a:latin typeface="Arial" charset="0"/>
              </a:defRPr>
            </a:lvl4pPr>
            <a:lvl5pPr marL="2057400" indent="-228600" defTabSz="396875" eaLnBrk="0" hangingPunct="0">
              <a:defRPr>
                <a:solidFill>
                  <a:schemeClr val="tx1"/>
                </a:solidFill>
                <a:latin typeface="Arial" charset="0"/>
              </a:defRPr>
            </a:lvl5pPr>
            <a:lvl6pPr marL="2514600" indent="-228600" defTabSz="396875" eaLnBrk="0" fontAlgn="base" hangingPunct="0">
              <a:spcBef>
                <a:spcPct val="0"/>
              </a:spcBef>
              <a:spcAft>
                <a:spcPct val="0"/>
              </a:spcAft>
              <a:defRPr>
                <a:solidFill>
                  <a:schemeClr val="tx1"/>
                </a:solidFill>
                <a:latin typeface="Arial" charset="0"/>
              </a:defRPr>
            </a:lvl6pPr>
            <a:lvl7pPr marL="2971800" indent="-228600" defTabSz="396875" eaLnBrk="0" fontAlgn="base" hangingPunct="0">
              <a:spcBef>
                <a:spcPct val="0"/>
              </a:spcBef>
              <a:spcAft>
                <a:spcPct val="0"/>
              </a:spcAft>
              <a:defRPr>
                <a:solidFill>
                  <a:schemeClr val="tx1"/>
                </a:solidFill>
                <a:latin typeface="Arial" charset="0"/>
              </a:defRPr>
            </a:lvl7pPr>
            <a:lvl8pPr marL="3429000" indent="-228600" defTabSz="396875" eaLnBrk="0" fontAlgn="base" hangingPunct="0">
              <a:spcBef>
                <a:spcPct val="0"/>
              </a:spcBef>
              <a:spcAft>
                <a:spcPct val="0"/>
              </a:spcAft>
              <a:defRPr>
                <a:solidFill>
                  <a:schemeClr val="tx1"/>
                </a:solidFill>
                <a:latin typeface="Arial" charset="0"/>
              </a:defRPr>
            </a:lvl8pPr>
            <a:lvl9pPr marL="3886200" indent="-228600" defTabSz="396875" eaLnBrk="0" fontAlgn="base" hangingPunct="0">
              <a:spcBef>
                <a:spcPct val="0"/>
              </a:spcBef>
              <a:spcAft>
                <a:spcPct val="0"/>
              </a:spcAft>
              <a:defRPr>
                <a:solidFill>
                  <a:schemeClr val="tx1"/>
                </a:solidFill>
                <a:latin typeface="Arial" charset="0"/>
              </a:defRPr>
            </a:lvl9pPr>
          </a:lstStyle>
          <a:p>
            <a:pPr algn="ctr" eaLnBrk="1" hangingPunct="1"/>
            <a:r>
              <a:rPr lang="en-US" sz="2800" b="1"/>
              <a:t>Ezekiel 22:26</a:t>
            </a:r>
          </a:p>
          <a:p>
            <a:pPr eaLnBrk="1" hangingPunct="1"/>
            <a:r>
              <a:rPr lang="en-US" sz="2800" b="1"/>
              <a:t>	Her priests have violated My law and profaned My holy things; they have not distinguished between the holy and unholy, nor have they made known the difference between the unclean and the clean; and they have hidden their eyes from My Sabbaths, so that I am profaned among them.</a:t>
            </a:r>
          </a:p>
        </p:txBody>
      </p:sp>
      <p:sp>
        <p:nvSpPr>
          <p:cNvPr id="9" name="Text Box 9"/>
          <p:cNvSpPr txBox="1">
            <a:spLocks noChangeArrowheads="1"/>
          </p:cNvSpPr>
          <p:nvPr/>
        </p:nvSpPr>
        <p:spPr bwMode="auto">
          <a:xfrm>
            <a:off x="0" y="3429000"/>
            <a:ext cx="91440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96875">
              <a:defRPr>
                <a:solidFill>
                  <a:schemeClr val="tx1"/>
                </a:solidFill>
                <a:latin typeface="Arial" charset="0"/>
              </a:defRPr>
            </a:lvl1pPr>
            <a:lvl2pPr defTabSz="396875">
              <a:defRPr>
                <a:solidFill>
                  <a:schemeClr val="tx1"/>
                </a:solidFill>
                <a:latin typeface="Arial" charset="0"/>
              </a:defRPr>
            </a:lvl2pPr>
            <a:lvl3pPr defTabSz="396875">
              <a:defRPr>
                <a:solidFill>
                  <a:schemeClr val="tx1"/>
                </a:solidFill>
                <a:latin typeface="Arial" charset="0"/>
              </a:defRPr>
            </a:lvl3pPr>
            <a:lvl4pPr defTabSz="396875">
              <a:defRPr>
                <a:solidFill>
                  <a:schemeClr val="tx1"/>
                </a:solidFill>
                <a:latin typeface="Arial" charset="0"/>
              </a:defRPr>
            </a:lvl4pPr>
            <a:lvl5pPr defTabSz="396875">
              <a:defRPr>
                <a:solidFill>
                  <a:schemeClr val="tx1"/>
                </a:solidFill>
                <a:latin typeface="Arial" charset="0"/>
              </a:defRPr>
            </a:lvl5pPr>
            <a:lvl6pPr defTabSz="396875" fontAlgn="base">
              <a:spcBef>
                <a:spcPct val="0"/>
              </a:spcBef>
              <a:spcAft>
                <a:spcPct val="0"/>
              </a:spcAft>
              <a:defRPr>
                <a:solidFill>
                  <a:schemeClr val="tx1"/>
                </a:solidFill>
                <a:latin typeface="Arial" charset="0"/>
              </a:defRPr>
            </a:lvl6pPr>
            <a:lvl7pPr defTabSz="396875" fontAlgn="base">
              <a:spcBef>
                <a:spcPct val="0"/>
              </a:spcBef>
              <a:spcAft>
                <a:spcPct val="0"/>
              </a:spcAft>
              <a:defRPr>
                <a:solidFill>
                  <a:schemeClr val="tx1"/>
                </a:solidFill>
                <a:latin typeface="Arial" charset="0"/>
              </a:defRPr>
            </a:lvl7pPr>
            <a:lvl8pPr defTabSz="396875" fontAlgn="base">
              <a:spcBef>
                <a:spcPct val="0"/>
              </a:spcBef>
              <a:spcAft>
                <a:spcPct val="0"/>
              </a:spcAft>
              <a:defRPr>
                <a:solidFill>
                  <a:schemeClr val="tx1"/>
                </a:solidFill>
                <a:latin typeface="Arial" charset="0"/>
              </a:defRPr>
            </a:lvl8pPr>
            <a:lvl9pPr defTabSz="396875" fontAlgn="base">
              <a:spcBef>
                <a:spcPct val="0"/>
              </a:spcBef>
              <a:spcAft>
                <a:spcPct val="0"/>
              </a:spcAft>
              <a:defRPr>
                <a:solidFill>
                  <a:schemeClr val="tx1"/>
                </a:solidFill>
                <a:latin typeface="Arial" charset="0"/>
              </a:defRPr>
            </a:lvl9pPr>
          </a:lstStyle>
          <a:p>
            <a:pPr algn="ctr">
              <a:defRPr/>
            </a:pPr>
            <a:r>
              <a:rPr lang="en-US" sz="2800" b="1" dirty="0" smtClean="0"/>
              <a:t>Ezekiel 22:26</a:t>
            </a:r>
          </a:p>
          <a:p>
            <a:pPr>
              <a:defRPr/>
            </a:pPr>
            <a:r>
              <a:rPr lang="en-US" sz="2800" b="1" dirty="0" smtClean="0"/>
              <a:t>	Her priests have violated My law and profaned My holy things;</a:t>
            </a:r>
            <a:r>
              <a:rPr lang="en-US" sz="2800" b="1" dirty="0" smtClean="0">
                <a:effectLst>
                  <a:outerShdw blurRad="38100" dist="38100" dir="2700000" algn="tl">
                    <a:srgbClr val="FFFFFF"/>
                  </a:outerShdw>
                </a:effectLst>
              </a:rPr>
              <a:t> </a:t>
            </a:r>
            <a:r>
              <a:rPr lang="en-US" sz="2800" b="1" u="sng" dirty="0" smtClean="0">
                <a:solidFill>
                  <a:srgbClr val="FF0000"/>
                </a:solidFill>
                <a:effectLst>
                  <a:outerShdw blurRad="38100" dist="38100" dir="2700000" algn="tl">
                    <a:srgbClr val="000000"/>
                  </a:outerShdw>
                </a:effectLst>
              </a:rPr>
              <a:t>they have not distinguished between the holy and unholy</a:t>
            </a:r>
            <a:r>
              <a:rPr lang="en-US" sz="2800" b="1" dirty="0" smtClean="0"/>
              <a:t>,</a:t>
            </a:r>
            <a:r>
              <a:rPr lang="en-US" sz="2800" b="1" dirty="0" smtClean="0">
                <a:effectLst>
                  <a:outerShdw blurRad="38100" dist="38100" dir="2700000" algn="tl">
                    <a:srgbClr val="FFFFFF"/>
                  </a:outerShdw>
                </a:effectLst>
              </a:rPr>
              <a:t> </a:t>
            </a:r>
            <a:r>
              <a:rPr lang="en-US" sz="2800" b="1" u="sng" dirty="0" smtClean="0">
                <a:solidFill>
                  <a:srgbClr val="FF0000"/>
                </a:solidFill>
                <a:effectLst>
                  <a:outerShdw blurRad="38100" dist="38100" dir="2700000" algn="tl">
                    <a:srgbClr val="000000"/>
                  </a:outerShdw>
                </a:effectLst>
              </a:rPr>
              <a:t>nor have they made known the difference between the unclean and the clean</a:t>
            </a:r>
            <a:r>
              <a:rPr lang="en-US" sz="2800" b="1" dirty="0" smtClean="0"/>
              <a:t>; and they have hidden their eyes from My Sabbaths, so that I am profaned among them.</a:t>
            </a:r>
          </a:p>
        </p:txBody>
      </p:sp>
      <p:sp>
        <p:nvSpPr>
          <p:cNvPr id="10" name="Text Box 10"/>
          <p:cNvSpPr txBox="1">
            <a:spLocks noChangeArrowheads="1"/>
          </p:cNvSpPr>
          <p:nvPr/>
        </p:nvSpPr>
        <p:spPr bwMode="auto">
          <a:xfrm>
            <a:off x="0" y="3429000"/>
            <a:ext cx="9144000" cy="3324225"/>
          </a:xfrm>
          <a:prstGeom prst="rect">
            <a:avLst/>
          </a:prstGeom>
          <a:solidFill>
            <a:srgbClr val="FFFFFF">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96875" algn="l"/>
              </a:tabLst>
              <a:defRPr>
                <a:solidFill>
                  <a:schemeClr val="tx1"/>
                </a:solidFill>
                <a:latin typeface="Arial" charset="0"/>
              </a:defRPr>
            </a:lvl1pPr>
            <a:lvl2pPr marL="742950" indent="-285750" eaLnBrk="0" hangingPunct="0">
              <a:tabLst>
                <a:tab pos="396875" algn="l"/>
              </a:tabLst>
              <a:defRPr>
                <a:solidFill>
                  <a:schemeClr val="tx1"/>
                </a:solidFill>
                <a:latin typeface="Arial" charset="0"/>
              </a:defRPr>
            </a:lvl2pPr>
            <a:lvl3pPr marL="1143000" indent="-228600" eaLnBrk="0" hangingPunct="0">
              <a:tabLst>
                <a:tab pos="396875" algn="l"/>
              </a:tabLst>
              <a:defRPr>
                <a:solidFill>
                  <a:schemeClr val="tx1"/>
                </a:solidFill>
                <a:latin typeface="Arial" charset="0"/>
              </a:defRPr>
            </a:lvl3pPr>
            <a:lvl4pPr marL="1600200" indent="-228600" eaLnBrk="0" hangingPunct="0">
              <a:tabLst>
                <a:tab pos="396875" algn="l"/>
              </a:tabLst>
              <a:defRPr>
                <a:solidFill>
                  <a:schemeClr val="tx1"/>
                </a:solidFill>
                <a:latin typeface="Arial" charset="0"/>
              </a:defRPr>
            </a:lvl4pPr>
            <a:lvl5pPr marL="2057400" indent="-228600" eaLnBrk="0" hangingPunct="0">
              <a:tabLst>
                <a:tab pos="396875" algn="l"/>
              </a:tabLst>
              <a:defRPr>
                <a:solidFill>
                  <a:schemeClr val="tx1"/>
                </a:solidFill>
                <a:latin typeface="Arial" charset="0"/>
              </a:defRPr>
            </a:lvl5pPr>
            <a:lvl6pPr marL="2514600" indent="-228600" eaLnBrk="0" fontAlgn="base" hangingPunct="0">
              <a:spcBef>
                <a:spcPct val="0"/>
              </a:spcBef>
              <a:spcAft>
                <a:spcPct val="0"/>
              </a:spcAft>
              <a:tabLst>
                <a:tab pos="396875" algn="l"/>
              </a:tabLst>
              <a:defRPr>
                <a:solidFill>
                  <a:schemeClr val="tx1"/>
                </a:solidFill>
                <a:latin typeface="Arial" charset="0"/>
              </a:defRPr>
            </a:lvl6pPr>
            <a:lvl7pPr marL="2971800" indent="-228600" eaLnBrk="0" fontAlgn="base" hangingPunct="0">
              <a:spcBef>
                <a:spcPct val="0"/>
              </a:spcBef>
              <a:spcAft>
                <a:spcPct val="0"/>
              </a:spcAft>
              <a:tabLst>
                <a:tab pos="396875" algn="l"/>
              </a:tabLst>
              <a:defRPr>
                <a:solidFill>
                  <a:schemeClr val="tx1"/>
                </a:solidFill>
                <a:latin typeface="Arial" charset="0"/>
              </a:defRPr>
            </a:lvl7pPr>
            <a:lvl8pPr marL="3429000" indent="-228600" eaLnBrk="0" fontAlgn="base" hangingPunct="0">
              <a:spcBef>
                <a:spcPct val="0"/>
              </a:spcBef>
              <a:spcAft>
                <a:spcPct val="0"/>
              </a:spcAft>
              <a:tabLst>
                <a:tab pos="396875" algn="l"/>
              </a:tabLst>
              <a:defRPr>
                <a:solidFill>
                  <a:schemeClr val="tx1"/>
                </a:solidFill>
                <a:latin typeface="Arial" charset="0"/>
              </a:defRPr>
            </a:lvl8pPr>
            <a:lvl9pPr marL="3886200" indent="-228600" eaLnBrk="0" fontAlgn="base" hangingPunct="0">
              <a:spcBef>
                <a:spcPct val="0"/>
              </a:spcBef>
              <a:spcAft>
                <a:spcPct val="0"/>
              </a:spcAft>
              <a:tabLst>
                <a:tab pos="396875" algn="l"/>
              </a:tabLst>
              <a:defRPr>
                <a:solidFill>
                  <a:schemeClr val="tx1"/>
                </a:solidFill>
                <a:latin typeface="Arial" charset="0"/>
              </a:defRPr>
            </a:lvl9pPr>
          </a:lstStyle>
          <a:p>
            <a:pPr algn="ctr" eaLnBrk="1" hangingPunct="1">
              <a:spcBef>
                <a:spcPct val="50000"/>
              </a:spcBef>
            </a:pPr>
            <a:r>
              <a:rPr lang="en-US" sz="2800" b="1"/>
              <a:t>1 Corinthians 11:28-30</a:t>
            </a:r>
          </a:p>
          <a:p>
            <a:pPr eaLnBrk="1" hangingPunct="1">
              <a:spcBef>
                <a:spcPct val="50000"/>
              </a:spcBef>
            </a:pPr>
            <a:r>
              <a:rPr lang="en-US" sz="2800" b="1"/>
              <a:t>	But let a man examine himself, and so let him eat of the bread and drink of the cup. For he who eats and drinks in an unworthy manner eats and drinks judgment to himself, not discerning the Lord's body. For this reason many are weak and sick among you, and many sleep.</a:t>
            </a:r>
          </a:p>
        </p:txBody>
      </p:sp>
      <p:sp>
        <p:nvSpPr>
          <p:cNvPr id="11" name="Text Box 10"/>
          <p:cNvSpPr txBox="1">
            <a:spLocks noChangeArrowheads="1"/>
          </p:cNvSpPr>
          <p:nvPr/>
        </p:nvSpPr>
        <p:spPr bwMode="auto">
          <a:xfrm>
            <a:off x="0" y="3429000"/>
            <a:ext cx="9144000" cy="3324225"/>
          </a:xfrm>
          <a:prstGeom prst="rect">
            <a:avLst/>
          </a:prstGeom>
          <a:noFill/>
          <a:ln>
            <a:noFill/>
          </a:ln>
          <a:effectLst/>
          <a:extLst/>
        </p:spPr>
        <p:txBody>
          <a:bodyPr>
            <a:spAutoFit/>
          </a:bodyPr>
          <a:lstStyle>
            <a:lvl1pPr>
              <a:tabLst>
                <a:tab pos="396875" algn="l"/>
              </a:tabLst>
              <a:defRPr>
                <a:solidFill>
                  <a:schemeClr val="tx1"/>
                </a:solidFill>
                <a:latin typeface="Arial" charset="0"/>
              </a:defRPr>
            </a:lvl1pPr>
            <a:lvl2pPr>
              <a:tabLst>
                <a:tab pos="396875" algn="l"/>
              </a:tabLst>
              <a:defRPr>
                <a:solidFill>
                  <a:schemeClr val="tx1"/>
                </a:solidFill>
                <a:latin typeface="Arial" charset="0"/>
              </a:defRPr>
            </a:lvl2pPr>
            <a:lvl3pPr>
              <a:tabLst>
                <a:tab pos="396875" algn="l"/>
              </a:tabLst>
              <a:defRPr>
                <a:solidFill>
                  <a:schemeClr val="tx1"/>
                </a:solidFill>
                <a:latin typeface="Arial" charset="0"/>
              </a:defRPr>
            </a:lvl3pPr>
            <a:lvl4pPr>
              <a:tabLst>
                <a:tab pos="396875" algn="l"/>
              </a:tabLst>
              <a:defRPr>
                <a:solidFill>
                  <a:schemeClr val="tx1"/>
                </a:solidFill>
                <a:latin typeface="Arial" charset="0"/>
              </a:defRPr>
            </a:lvl4pPr>
            <a:lvl5pPr>
              <a:tabLst>
                <a:tab pos="396875" algn="l"/>
              </a:tabLst>
              <a:defRPr>
                <a:solidFill>
                  <a:schemeClr val="tx1"/>
                </a:solidFill>
                <a:latin typeface="Arial" charset="0"/>
              </a:defRPr>
            </a:lvl5pPr>
            <a:lvl6pPr fontAlgn="base">
              <a:spcBef>
                <a:spcPct val="0"/>
              </a:spcBef>
              <a:spcAft>
                <a:spcPct val="0"/>
              </a:spcAft>
              <a:tabLst>
                <a:tab pos="396875" algn="l"/>
              </a:tabLst>
              <a:defRPr>
                <a:solidFill>
                  <a:schemeClr val="tx1"/>
                </a:solidFill>
                <a:latin typeface="Arial" charset="0"/>
              </a:defRPr>
            </a:lvl6pPr>
            <a:lvl7pPr fontAlgn="base">
              <a:spcBef>
                <a:spcPct val="0"/>
              </a:spcBef>
              <a:spcAft>
                <a:spcPct val="0"/>
              </a:spcAft>
              <a:tabLst>
                <a:tab pos="396875" algn="l"/>
              </a:tabLst>
              <a:defRPr>
                <a:solidFill>
                  <a:schemeClr val="tx1"/>
                </a:solidFill>
                <a:latin typeface="Arial" charset="0"/>
              </a:defRPr>
            </a:lvl7pPr>
            <a:lvl8pPr fontAlgn="base">
              <a:spcBef>
                <a:spcPct val="0"/>
              </a:spcBef>
              <a:spcAft>
                <a:spcPct val="0"/>
              </a:spcAft>
              <a:tabLst>
                <a:tab pos="396875" algn="l"/>
              </a:tabLst>
              <a:defRPr>
                <a:solidFill>
                  <a:schemeClr val="tx1"/>
                </a:solidFill>
                <a:latin typeface="Arial" charset="0"/>
              </a:defRPr>
            </a:lvl8pPr>
            <a:lvl9pPr fontAlgn="base">
              <a:spcBef>
                <a:spcPct val="0"/>
              </a:spcBef>
              <a:spcAft>
                <a:spcPct val="0"/>
              </a:spcAft>
              <a:tabLst>
                <a:tab pos="396875" algn="l"/>
              </a:tabLst>
              <a:defRPr>
                <a:solidFill>
                  <a:schemeClr val="tx1"/>
                </a:solidFill>
                <a:latin typeface="Arial" charset="0"/>
              </a:defRPr>
            </a:lvl9pPr>
          </a:lstStyle>
          <a:p>
            <a:pPr algn="ctr">
              <a:spcBef>
                <a:spcPct val="50000"/>
              </a:spcBef>
              <a:defRPr/>
            </a:pPr>
            <a:r>
              <a:rPr lang="en-US" sz="2800" b="1" dirty="0" smtClean="0"/>
              <a:t>1 Corinthians 11:28-30</a:t>
            </a:r>
          </a:p>
          <a:p>
            <a:pPr>
              <a:spcBef>
                <a:spcPct val="50000"/>
              </a:spcBef>
              <a:defRPr/>
            </a:pPr>
            <a:r>
              <a:rPr lang="en-US" sz="2800" b="1" dirty="0" smtClean="0"/>
              <a:t>	But let a man examine himself, and so let him eat of the bread and drink of the cup. </a:t>
            </a:r>
            <a:r>
              <a:rPr lang="en-US" sz="2800" b="1" u="sng" dirty="0" smtClean="0">
                <a:solidFill>
                  <a:srgbClr val="FF0000"/>
                </a:solidFill>
                <a:effectLst>
                  <a:outerShdw blurRad="38100" dist="38100" dir="2700000" algn="tl">
                    <a:srgbClr val="000000">
                      <a:alpha val="43137"/>
                    </a:srgbClr>
                  </a:outerShdw>
                </a:effectLst>
              </a:rPr>
              <a:t>For he who eats and drinks in an unworthy manner eats and drinks judgment to himself</a:t>
            </a:r>
            <a:r>
              <a:rPr lang="en-US" sz="2800" b="1" dirty="0" smtClean="0"/>
              <a:t>, not discerning the Lord's body. For this reason many are weak and sick among you, and many sleep.</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2000" fill="hold"/>
                                        <p:tgtEl>
                                          <p:spTgt spid="21508"/>
                                        </p:tgtEl>
                                        <p:attrNameLst>
                                          <p:attrName>ppt_w</p:attrName>
                                        </p:attrNameLst>
                                      </p:cBhvr>
                                      <p:tavLst>
                                        <p:tav tm="0">
                                          <p:val>
                                            <p:fltVal val="0"/>
                                          </p:val>
                                        </p:tav>
                                        <p:tav tm="100000">
                                          <p:val>
                                            <p:strVal val="#ppt_w"/>
                                          </p:val>
                                        </p:tav>
                                      </p:tavLst>
                                    </p:anim>
                                    <p:anim calcmode="lin" valueType="num">
                                      <p:cBhvr>
                                        <p:cTn id="8" dur="2000" fill="hold"/>
                                        <p:tgtEl>
                                          <p:spTgt spid="21508"/>
                                        </p:tgtEl>
                                        <p:attrNameLst>
                                          <p:attrName>ppt_h</p:attrName>
                                        </p:attrNameLst>
                                      </p:cBhvr>
                                      <p:tavLst>
                                        <p:tav tm="0">
                                          <p:val>
                                            <p:fltVal val="0"/>
                                          </p:val>
                                        </p:tav>
                                        <p:tav tm="100000">
                                          <p:val>
                                            <p:strVal val="#ppt_h"/>
                                          </p:val>
                                        </p:tav>
                                      </p:tavLst>
                                    </p:anim>
                                    <p:anim calcmode="lin" valueType="num">
                                      <p:cBhvr>
                                        <p:cTn id="9" dur="2000" fill="hold"/>
                                        <p:tgtEl>
                                          <p:spTgt spid="21508"/>
                                        </p:tgtEl>
                                        <p:attrNameLst>
                                          <p:attrName>style.rotation</p:attrName>
                                        </p:attrNameLst>
                                      </p:cBhvr>
                                      <p:tavLst>
                                        <p:tav tm="0">
                                          <p:val>
                                            <p:fltVal val="90"/>
                                          </p:val>
                                        </p:tav>
                                        <p:tav tm="100000">
                                          <p:val>
                                            <p:fltVal val="0"/>
                                          </p:val>
                                        </p:tav>
                                      </p:tavLst>
                                    </p:anim>
                                    <p:animEffect transition="in" filter="fade">
                                      <p:cBhvr>
                                        <p:cTn id="10" dur="2000"/>
                                        <p:tgtEl>
                                          <p:spTgt spid="215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993"/>
                                        </p:tgtEl>
                                        <p:attrNameLst>
                                          <p:attrName>style.visibility</p:attrName>
                                        </p:attrNameLst>
                                      </p:cBhvr>
                                      <p:to>
                                        <p:strVal val="visible"/>
                                      </p:to>
                                    </p:set>
                                    <p:animEffect transition="in" filter="fade">
                                      <p:cBhvr>
                                        <p:cTn id="15" dur="2000"/>
                                        <p:tgtEl>
                                          <p:spTgt spid="4199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grpId="1" nodeType="clickEffect">
                                  <p:stCondLst>
                                    <p:cond delay="0"/>
                                  </p:stCondLst>
                                  <p:childTnLst>
                                    <p:animEffect transition="out" filter="fade">
                                      <p:cBhvr>
                                        <p:cTn id="24" dur="2000"/>
                                        <p:tgtEl>
                                          <p:spTgt spid="41993"/>
                                        </p:tgtEl>
                                      </p:cBhvr>
                                    </p:animEffect>
                                    <p:set>
                                      <p:cBhvr>
                                        <p:cTn id="25" dur="1" fill="hold">
                                          <p:stCondLst>
                                            <p:cond delay="1999"/>
                                          </p:stCondLst>
                                        </p:cTn>
                                        <p:tgtEl>
                                          <p:spTgt spid="4199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41993" grpId="0" animBg="1"/>
      <p:bldP spid="41993" grpId="1" animBg="1"/>
      <p:bldP spid="9" grpId="0"/>
      <p:bldP spid="9" grpId="1"/>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Text Box 14"/>
          <p:cNvSpPr txBox="1">
            <a:spLocks noChangeArrowheads="1"/>
          </p:cNvSpPr>
          <p:nvPr/>
        </p:nvSpPr>
        <p:spPr bwMode="auto">
          <a:xfrm>
            <a:off x="3175" y="103188"/>
            <a:ext cx="4800600" cy="6370637"/>
          </a:xfrm>
          <a:prstGeom prst="rect">
            <a:avLst/>
          </a:prstGeom>
          <a:solidFill>
            <a:srgbClr val="FFFFFF">
              <a:alpha val="69804"/>
            </a:srgbClr>
          </a:solidFill>
          <a:ln>
            <a:noFill/>
          </a:ln>
          <a:effectLs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defRPr/>
            </a:pPr>
            <a:r>
              <a:rPr lang="en-US" sz="2400" b="1" dirty="0" smtClean="0">
                <a:effectLst>
                  <a:outerShdw blurRad="38100" dist="38100" dir="2700000" algn="tl">
                    <a:srgbClr val="FFFFFF"/>
                  </a:outerShdw>
                </a:effectLst>
              </a:rPr>
              <a:t>Some assemblies are too wedded to man-tradition.</a:t>
            </a:r>
          </a:p>
          <a:p>
            <a:pPr>
              <a:spcBef>
                <a:spcPct val="50000"/>
              </a:spcBef>
              <a:buFontTx/>
              <a:buAutoNum type="arabicPeriod"/>
              <a:defRPr/>
            </a:pPr>
            <a:r>
              <a:rPr lang="en-US" sz="2400" b="1" dirty="0" smtClean="0">
                <a:effectLst>
                  <a:outerShdw blurRad="38100" dist="38100" dir="2700000" algn="tl">
                    <a:srgbClr val="FFFFFF"/>
                  </a:outerShdw>
                </a:effectLst>
              </a:rPr>
              <a:t>Some elders are become “Lords Over” or CEO’s.</a:t>
            </a:r>
          </a:p>
          <a:p>
            <a:pPr>
              <a:spcBef>
                <a:spcPct val="50000"/>
              </a:spcBef>
              <a:buFontTx/>
              <a:buAutoNum type="arabicPeriod"/>
              <a:defRPr/>
            </a:pPr>
            <a:r>
              <a:rPr lang="en-US" sz="2400" b="1" dirty="0" smtClean="0">
                <a:effectLst>
                  <a:outerShdw blurRad="38100" dist="38100" dir="2700000" algn="tl">
                    <a:srgbClr val="FFFFFF"/>
                  </a:outerShdw>
                </a:effectLst>
              </a:rPr>
              <a:t>Some Christians rush through the Lord’s Supper with an attitude of </a:t>
            </a:r>
            <a:r>
              <a:rPr lang="en-US" sz="2400" b="1" i="1" dirty="0" smtClean="0">
                <a:effectLst>
                  <a:outerShdw blurRad="38100" dist="38100" dir="2700000" algn="tl">
                    <a:srgbClr val="FFFFFF"/>
                  </a:outerShdw>
                </a:effectLst>
              </a:rPr>
              <a:t>“let’s get this over with.”</a:t>
            </a:r>
          </a:p>
          <a:p>
            <a:pPr>
              <a:spcBef>
                <a:spcPct val="50000"/>
              </a:spcBef>
              <a:buFontTx/>
              <a:buAutoNum type="arabicPeriod"/>
              <a:defRPr/>
            </a:pPr>
            <a:r>
              <a:rPr lang="en-US" sz="2400" b="1" dirty="0" smtClean="0">
                <a:effectLst>
                  <a:outerShdw blurRad="38100" dist="38100" dir="2700000" algn="tl">
                    <a:srgbClr val="FFFFFF"/>
                  </a:outerShdw>
                </a:effectLst>
              </a:rPr>
              <a:t>With some, the songs and prayers have become mindless rote (mechanical reputation).</a:t>
            </a:r>
          </a:p>
          <a:p>
            <a:pPr>
              <a:spcBef>
                <a:spcPct val="50000"/>
              </a:spcBef>
              <a:buFontTx/>
              <a:buAutoNum type="arabicPeriod"/>
              <a:defRPr/>
            </a:pPr>
            <a:r>
              <a:rPr lang="en-US" sz="2400" b="1" dirty="0" smtClean="0">
                <a:effectLst>
                  <a:outerShdw blurRad="38100" dist="38100" dir="2700000" algn="tl">
                    <a:srgbClr val="FFFFFF"/>
                  </a:outerShdw>
                </a:effectLst>
              </a:rPr>
              <a:t>Some churches have become more property oriented than soul oriented.</a:t>
            </a:r>
          </a:p>
        </p:txBody>
      </p:sp>
      <p:pic>
        <p:nvPicPr>
          <p:cNvPr id="7" name="Picture 6"/>
          <p:cNvPicPr>
            <a:picLocks noChangeAspect="1"/>
          </p:cNvPicPr>
          <p:nvPr/>
        </p:nvPicPr>
        <p:blipFill>
          <a:blip r:embed="rId2">
            <a:duotone>
              <a:srgbClr val="4F81BD">
                <a:shade val="45000"/>
                <a:satMod val="135000"/>
              </a:srgbClr>
              <a:prstClr val="white"/>
            </a:duotone>
            <a:extLst>
              <a:ext uri="{28A0092B-C50C-407E-A947-70E740481C1C}">
                <a14:useLocalDpi xmlns:a14="http://schemas.microsoft.com/office/drawing/2010/main" val="0"/>
              </a:ext>
            </a:extLst>
          </a:blip>
          <a:stretch>
            <a:fillRect/>
          </a:stretch>
        </p:blipFill>
        <p:spPr>
          <a:xfrm>
            <a:off x="6244924" y="0"/>
            <a:ext cx="2934369" cy="2146789"/>
          </a:xfrm>
          <a:prstGeom prst="rect">
            <a:avLst/>
          </a:prstGeom>
        </p:spPr>
      </p:pic>
      <p:sp>
        <p:nvSpPr>
          <p:cNvPr id="2" name="Rectangle 1"/>
          <p:cNvSpPr/>
          <p:nvPr/>
        </p:nvSpPr>
        <p:spPr>
          <a:xfrm>
            <a:off x="4803058" y="2146789"/>
            <a:ext cx="4267200" cy="923330"/>
          </a:xfrm>
          <a:prstGeom prst="rect">
            <a:avLst/>
          </a:prstGeom>
          <a:solidFill>
            <a:srgbClr val="000000">
              <a:alpha val="69804"/>
            </a:srgbClr>
          </a:solidFill>
          <a:effectLst>
            <a:glow rad="228600">
              <a:schemeClr val="accent6">
                <a:satMod val="175000"/>
                <a:alpha val="40000"/>
              </a:schemeClr>
            </a:glow>
          </a:effectLst>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chemeClr val="accent3"/>
                </a:solidFill>
              </a:rPr>
              <a:t>The Appeal</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254">
                                            <p:bg/>
                                          </p:spTgt>
                                        </p:tgtEl>
                                        <p:attrNameLst>
                                          <p:attrName>style.visibility</p:attrName>
                                        </p:attrNameLst>
                                      </p:cBhvr>
                                      <p:to>
                                        <p:strVal val="visible"/>
                                      </p:to>
                                    </p:set>
                                    <p:animEffect transition="in" filter="wipe(up)">
                                      <p:cBhvr>
                                        <p:cTn id="14" dur="2000"/>
                                        <p:tgtEl>
                                          <p:spTgt spid="10254">
                                            <p:bg/>
                                          </p:spTgt>
                                        </p:tgtEl>
                                      </p:cBhvr>
                                    </p:animEffect>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0254">
                                            <p:txEl>
                                              <p:pRg st="0" end="0"/>
                                            </p:txEl>
                                          </p:spTgt>
                                        </p:tgtEl>
                                        <p:attrNameLst>
                                          <p:attrName>style.visibility</p:attrName>
                                        </p:attrNameLst>
                                      </p:cBhvr>
                                      <p:to>
                                        <p:strVal val="visible"/>
                                      </p:to>
                                    </p:set>
                                    <p:animEffect transition="in" filter="wipe(left)">
                                      <p:cBhvr>
                                        <p:cTn id="18" dur="2000"/>
                                        <p:tgtEl>
                                          <p:spTgt spid="1025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254">
                                            <p:txEl>
                                              <p:pRg st="1" end="1"/>
                                            </p:txEl>
                                          </p:spTgt>
                                        </p:tgtEl>
                                        <p:attrNameLst>
                                          <p:attrName>style.visibility</p:attrName>
                                        </p:attrNameLst>
                                      </p:cBhvr>
                                      <p:to>
                                        <p:strVal val="visible"/>
                                      </p:to>
                                    </p:set>
                                    <p:animEffect transition="in" filter="wipe(left)">
                                      <p:cBhvr>
                                        <p:cTn id="23" dur="2000"/>
                                        <p:tgtEl>
                                          <p:spTgt spid="1025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254">
                                            <p:txEl>
                                              <p:pRg st="2" end="2"/>
                                            </p:txEl>
                                          </p:spTgt>
                                        </p:tgtEl>
                                        <p:attrNameLst>
                                          <p:attrName>style.visibility</p:attrName>
                                        </p:attrNameLst>
                                      </p:cBhvr>
                                      <p:to>
                                        <p:strVal val="visible"/>
                                      </p:to>
                                    </p:set>
                                    <p:animEffect transition="in" filter="wipe(left)">
                                      <p:cBhvr>
                                        <p:cTn id="28" dur="2000"/>
                                        <p:tgtEl>
                                          <p:spTgt spid="10254">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254">
                                            <p:txEl>
                                              <p:pRg st="3" end="3"/>
                                            </p:txEl>
                                          </p:spTgt>
                                        </p:tgtEl>
                                        <p:attrNameLst>
                                          <p:attrName>style.visibility</p:attrName>
                                        </p:attrNameLst>
                                      </p:cBhvr>
                                      <p:to>
                                        <p:strVal val="visible"/>
                                      </p:to>
                                    </p:set>
                                    <p:animEffect transition="in" filter="wipe(left)">
                                      <p:cBhvr>
                                        <p:cTn id="33" dur="2000"/>
                                        <p:tgtEl>
                                          <p:spTgt spid="10254">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254">
                                            <p:txEl>
                                              <p:pRg st="4" end="4"/>
                                            </p:txEl>
                                          </p:spTgt>
                                        </p:tgtEl>
                                        <p:attrNameLst>
                                          <p:attrName>style.visibility</p:attrName>
                                        </p:attrNameLst>
                                      </p:cBhvr>
                                      <p:to>
                                        <p:strVal val="visible"/>
                                      </p:to>
                                    </p:set>
                                    <p:animEffect transition="in" filter="wipe(left)">
                                      <p:cBhvr>
                                        <p:cTn id="38" dur="2000"/>
                                        <p:tgtEl>
                                          <p:spTgt spid="102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build="p" bldLvl="5"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 name="Text Box 30"/>
          <p:cNvSpPr txBox="1">
            <a:spLocks noChangeArrowheads="1"/>
          </p:cNvSpPr>
          <p:nvPr/>
        </p:nvSpPr>
        <p:spPr bwMode="auto">
          <a:xfrm>
            <a:off x="0" y="5105400"/>
            <a:ext cx="9144000" cy="1784350"/>
          </a:xfrm>
          <a:prstGeom prst="rect">
            <a:avLst/>
          </a:prstGeom>
          <a:blipFill>
            <a:blip r:embed="rId2"/>
            <a:tile tx="0" ty="0" sx="100000" sy="100000" flip="none" algn="tl"/>
          </a:blipFill>
          <a:ln>
            <a:noFill/>
          </a:ln>
          <a:effectLst/>
          <a:extLst/>
        </p:spPr>
        <p:txBody>
          <a:bodyPr>
            <a:spAutoFit/>
          </a:bodyPr>
          <a:lstStyle/>
          <a:p>
            <a:pPr>
              <a:defRPr/>
            </a:pPr>
            <a:r>
              <a:rPr lang="en-US" sz="2200" b="1" dirty="0">
                <a:effectLst>
                  <a:outerShdw blurRad="38100" dist="38100" dir="2700000" algn="tl">
                    <a:srgbClr val="FFFFFF"/>
                  </a:outerShdw>
                </a:effectLst>
                <a:latin typeface="Times New Roman" pitchFamily="18" charset="0"/>
                <a:cs typeface="Times New Roman" pitchFamily="18" charset="0"/>
              </a:rPr>
              <a:t>Rev 3:18-19, “I counsel you to buy from Me gold refined in the fire, that you may be rich; and white garments, that you may be clothed, that the shame of your nakedness may not be revealed; and anoint your eyes with eye salve, that you may see. As many as I love, I rebuke and chasten. Therefore be </a:t>
            </a:r>
            <a:r>
              <a:rPr lang="en-US" sz="2200" b="1" u="sng" dirty="0">
                <a:solidFill>
                  <a:srgbClr val="FF0000"/>
                </a:solidFill>
                <a:effectLst>
                  <a:outerShdw blurRad="38100" dist="38100" dir="2700000" algn="tl">
                    <a:srgbClr val="000000"/>
                  </a:outerShdw>
                </a:effectLst>
                <a:latin typeface="Times New Roman" pitchFamily="18" charset="0"/>
                <a:cs typeface="Times New Roman" pitchFamily="18" charset="0"/>
              </a:rPr>
              <a:t>zealous</a:t>
            </a:r>
            <a:r>
              <a:rPr lang="en-US" sz="2200" b="1" dirty="0">
                <a:effectLst>
                  <a:outerShdw blurRad="38100" dist="38100" dir="2700000" algn="tl">
                    <a:srgbClr val="FFFFFF"/>
                  </a:outerShdw>
                </a:effectLst>
                <a:latin typeface="Times New Roman" pitchFamily="18" charset="0"/>
                <a:cs typeface="Times New Roman" pitchFamily="18" charset="0"/>
              </a:rPr>
              <a:t> and </a:t>
            </a:r>
            <a:r>
              <a:rPr lang="en-US" sz="2200" b="1" u="sng" dirty="0">
                <a:solidFill>
                  <a:srgbClr val="FF0000"/>
                </a:solidFill>
                <a:effectLst>
                  <a:outerShdw blurRad="38100" dist="38100" dir="2700000" algn="tl">
                    <a:srgbClr val="000000"/>
                  </a:outerShdw>
                </a:effectLst>
                <a:latin typeface="Times New Roman" pitchFamily="18" charset="0"/>
                <a:cs typeface="Times New Roman" pitchFamily="18" charset="0"/>
              </a:rPr>
              <a:t>repent</a:t>
            </a:r>
            <a:r>
              <a:rPr lang="en-US" sz="2200" b="1" dirty="0">
                <a:effectLst>
                  <a:outerShdw blurRad="38100" dist="38100" dir="2700000" algn="tl">
                    <a:srgbClr val="FFFFFF"/>
                  </a:outerShdw>
                </a:effectLst>
                <a:latin typeface="Times New Roman" pitchFamily="18" charset="0"/>
                <a:cs typeface="Times New Roman" pitchFamily="18" charset="0"/>
              </a:rPr>
              <a:t>.”</a:t>
            </a:r>
          </a:p>
        </p:txBody>
      </p:sp>
      <p:sp>
        <p:nvSpPr>
          <p:cNvPr id="14" name="Rectangle 13"/>
          <p:cNvSpPr/>
          <p:nvPr/>
        </p:nvSpPr>
        <p:spPr>
          <a:xfrm>
            <a:off x="0" y="4582180"/>
            <a:ext cx="3365025" cy="523220"/>
          </a:xfrm>
          <a:prstGeom prst="rect">
            <a:avLst/>
          </a:prstGeom>
          <a:blipFill>
            <a:blip r:embed="rId2"/>
            <a:tile tx="0" ty="0" sx="100000" sy="100000" flip="none" algn="tl"/>
          </a:blip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2800" b="1" dirty="0">
                <a:ln/>
                <a:effectLst>
                  <a:outerShdw blurRad="38100" dist="38100" dir="2700000" algn="tl">
                    <a:srgbClr val="000000">
                      <a:alpha val="43137"/>
                    </a:srgbClr>
                  </a:outerShdw>
                </a:effectLst>
                <a:latin typeface="Times New Roman" pitchFamily="18" charset="0"/>
                <a:cs typeface="Times New Roman" pitchFamily="18" charset="0"/>
              </a:rPr>
              <a:t>Lukewarm Laodicea</a:t>
            </a:r>
          </a:p>
        </p:txBody>
      </p:sp>
      <p:sp>
        <p:nvSpPr>
          <p:cNvPr id="2074" name="Text Box 26"/>
          <p:cNvSpPr txBox="1">
            <a:spLocks noChangeArrowheads="1"/>
          </p:cNvSpPr>
          <p:nvPr/>
        </p:nvSpPr>
        <p:spPr bwMode="auto">
          <a:xfrm>
            <a:off x="0" y="1177925"/>
            <a:ext cx="9144000" cy="1108075"/>
          </a:xfrm>
          <a:prstGeom prst="rect">
            <a:avLst/>
          </a:prstGeom>
          <a:blipFill>
            <a:blip r:embed="rId2"/>
            <a:tile tx="0" ty="0" sx="100000" sy="100000" flip="none" algn="tl"/>
          </a:blipFill>
          <a:ln>
            <a:noFill/>
          </a:ln>
          <a:effectLst/>
          <a:extLst/>
        </p:spPr>
        <p:txBody>
          <a:bodyPr>
            <a:spAutoFit/>
          </a:bodyPr>
          <a:lstStyle/>
          <a:p>
            <a:pPr>
              <a:defRPr/>
            </a:pPr>
            <a:r>
              <a:rPr lang="en-US" sz="2200" b="1" dirty="0">
                <a:effectLst>
                  <a:outerShdw blurRad="38100" dist="38100" dir="2700000" algn="tl">
                    <a:srgbClr val="FFFFFF"/>
                  </a:outerShdw>
                </a:effectLst>
                <a:latin typeface="Times New Roman" pitchFamily="18" charset="0"/>
                <a:cs typeface="Times New Roman" pitchFamily="18" charset="0"/>
              </a:rPr>
              <a:t>Rev 2:4-5, “Nevertheless I have this against you, that you have left your first love. </a:t>
            </a:r>
            <a:r>
              <a:rPr lang="en-US" sz="2200" b="1" u="sng" dirty="0">
                <a:solidFill>
                  <a:srgbClr val="FF0000"/>
                </a:solidFill>
                <a:effectLst>
                  <a:outerShdw blurRad="38100" dist="38100" dir="2700000" algn="tl">
                    <a:srgbClr val="000000"/>
                  </a:outerShdw>
                </a:effectLst>
                <a:latin typeface="Times New Roman" pitchFamily="18" charset="0"/>
                <a:cs typeface="Times New Roman" pitchFamily="18" charset="0"/>
              </a:rPr>
              <a:t>Remember</a:t>
            </a:r>
            <a:r>
              <a:rPr lang="en-US" sz="2200" b="1" dirty="0">
                <a:effectLst>
                  <a:outerShdw blurRad="38100" dist="38100" dir="2700000" algn="tl">
                    <a:srgbClr val="FFFFFF"/>
                  </a:outerShdw>
                </a:effectLst>
                <a:latin typeface="Times New Roman" pitchFamily="18" charset="0"/>
                <a:cs typeface="Times New Roman" pitchFamily="18" charset="0"/>
              </a:rPr>
              <a:t> therefore from where you have fallen; </a:t>
            </a:r>
            <a:r>
              <a:rPr lang="en-US" sz="2200" b="1" u="sng" dirty="0">
                <a:solidFill>
                  <a:srgbClr val="FF0000"/>
                </a:solidFill>
                <a:effectLst>
                  <a:outerShdw blurRad="38100" dist="38100" dir="2700000" algn="tl">
                    <a:srgbClr val="000000"/>
                  </a:outerShdw>
                </a:effectLst>
                <a:latin typeface="Times New Roman" pitchFamily="18" charset="0"/>
                <a:cs typeface="Times New Roman" pitchFamily="18" charset="0"/>
              </a:rPr>
              <a:t>repent</a:t>
            </a:r>
            <a:r>
              <a:rPr lang="en-US" sz="2200" b="1" dirty="0">
                <a:effectLst>
                  <a:outerShdw blurRad="38100" dist="38100" dir="2700000" algn="tl">
                    <a:srgbClr val="FFFFFF"/>
                  </a:outerShdw>
                </a:effectLst>
                <a:latin typeface="Times New Roman" pitchFamily="18" charset="0"/>
                <a:cs typeface="Times New Roman" pitchFamily="18" charset="0"/>
              </a:rPr>
              <a:t> and </a:t>
            </a:r>
            <a:r>
              <a:rPr lang="en-US" sz="2200" b="1" u="sng" dirty="0">
                <a:solidFill>
                  <a:srgbClr val="FF0000"/>
                </a:solidFill>
                <a:effectLst>
                  <a:outerShdw blurRad="38100" dist="38100" dir="2700000" algn="tl">
                    <a:srgbClr val="000000"/>
                  </a:outerShdw>
                </a:effectLst>
                <a:latin typeface="Times New Roman" pitchFamily="18" charset="0"/>
                <a:cs typeface="Times New Roman" pitchFamily="18" charset="0"/>
              </a:rPr>
              <a:t>do</a:t>
            </a:r>
            <a:r>
              <a:rPr lang="en-US" sz="2200" b="1" dirty="0">
                <a:effectLst>
                  <a:outerShdw blurRad="38100" dist="38100" dir="2700000" algn="tl">
                    <a:srgbClr val="FFFFFF"/>
                  </a:outerShdw>
                </a:effectLst>
                <a:latin typeface="Times New Roman" pitchFamily="18" charset="0"/>
                <a:cs typeface="Times New Roman" pitchFamily="18" charset="0"/>
              </a:rPr>
              <a:t> the first works, or else . . .”</a:t>
            </a:r>
          </a:p>
        </p:txBody>
      </p:sp>
      <p:sp>
        <p:nvSpPr>
          <p:cNvPr id="2076" name="Text Box 28"/>
          <p:cNvSpPr txBox="1">
            <a:spLocks noChangeArrowheads="1"/>
          </p:cNvSpPr>
          <p:nvPr/>
        </p:nvSpPr>
        <p:spPr bwMode="auto">
          <a:xfrm>
            <a:off x="0" y="2971800"/>
            <a:ext cx="9144000" cy="1446213"/>
          </a:xfrm>
          <a:prstGeom prst="rect">
            <a:avLst/>
          </a:prstGeom>
          <a:blipFill>
            <a:blip r:embed="rId2"/>
            <a:tile tx="0" ty="0" sx="100000" sy="100000" flip="none" algn="tl"/>
          </a:blipFill>
          <a:ln>
            <a:noFill/>
          </a:ln>
          <a:effectLst/>
          <a:extLst/>
        </p:spPr>
        <p:txBody>
          <a:bodyPr>
            <a:spAutoFit/>
          </a:bodyPr>
          <a:lstStyle/>
          <a:p>
            <a:pPr>
              <a:defRPr/>
            </a:pPr>
            <a:r>
              <a:rPr lang="en-US" sz="2200" b="1" dirty="0">
                <a:effectLst>
                  <a:outerShdw blurRad="38100" dist="38100" dir="2700000" algn="tl">
                    <a:srgbClr val="FFFFFF"/>
                  </a:outerShdw>
                </a:effectLst>
                <a:latin typeface="Times New Roman" pitchFamily="18" charset="0"/>
                <a:cs typeface="Times New Roman" pitchFamily="18" charset="0"/>
              </a:rPr>
              <a:t>Rev 3:2-3, “Be </a:t>
            </a:r>
            <a:r>
              <a:rPr lang="en-US" sz="2200" b="1" u="sng" dirty="0">
                <a:solidFill>
                  <a:srgbClr val="FF0000"/>
                </a:solidFill>
                <a:effectLst>
                  <a:outerShdw blurRad="38100" dist="38100" dir="2700000" algn="tl">
                    <a:srgbClr val="000000"/>
                  </a:outerShdw>
                </a:effectLst>
                <a:latin typeface="Times New Roman" pitchFamily="18" charset="0"/>
                <a:cs typeface="Times New Roman" pitchFamily="18" charset="0"/>
              </a:rPr>
              <a:t>watchful</a:t>
            </a:r>
            <a:r>
              <a:rPr lang="en-US" sz="2200" b="1" dirty="0">
                <a:effectLst>
                  <a:outerShdw blurRad="38100" dist="38100" dir="2700000" algn="tl">
                    <a:srgbClr val="FFFFFF"/>
                  </a:outerShdw>
                </a:effectLst>
                <a:latin typeface="Times New Roman" pitchFamily="18" charset="0"/>
                <a:cs typeface="Times New Roman" pitchFamily="18" charset="0"/>
              </a:rPr>
              <a:t>, and </a:t>
            </a:r>
            <a:r>
              <a:rPr lang="en-US" sz="2200" b="1" u="sng" dirty="0">
                <a:solidFill>
                  <a:srgbClr val="FF0000"/>
                </a:solidFill>
                <a:effectLst>
                  <a:outerShdw blurRad="38100" dist="38100" dir="2700000" algn="tl">
                    <a:srgbClr val="000000"/>
                  </a:outerShdw>
                </a:effectLst>
                <a:latin typeface="Times New Roman" pitchFamily="18" charset="0"/>
                <a:cs typeface="Times New Roman" pitchFamily="18" charset="0"/>
              </a:rPr>
              <a:t>strengthen</a:t>
            </a:r>
            <a:r>
              <a:rPr lang="en-US" sz="2200" b="1" dirty="0">
                <a:effectLst>
                  <a:outerShdw blurRad="38100" dist="38100" dir="2700000" algn="tl">
                    <a:srgbClr val="FFFFFF"/>
                  </a:outerShdw>
                </a:effectLst>
                <a:latin typeface="Times New Roman" pitchFamily="18" charset="0"/>
                <a:cs typeface="Times New Roman" pitchFamily="18" charset="0"/>
              </a:rPr>
              <a:t> the things which remain, that are ready to die, for I have not found your works perfect before God. </a:t>
            </a:r>
            <a:r>
              <a:rPr lang="en-US" sz="2200" b="1" u="sng" dirty="0">
                <a:solidFill>
                  <a:srgbClr val="FF0000"/>
                </a:solidFill>
                <a:effectLst>
                  <a:outerShdw blurRad="38100" dist="38100" dir="2700000" algn="tl">
                    <a:srgbClr val="000000"/>
                  </a:outerShdw>
                </a:effectLst>
                <a:latin typeface="Times New Roman" pitchFamily="18" charset="0"/>
                <a:cs typeface="Times New Roman" pitchFamily="18" charset="0"/>
              </a:rPr>
              <a:t>Remember</a:t>
            </a:r>
            <a:r>
              <a:rPr lang="en-US" sz="2200" b="1" dirty="0">
                <a:effectLst>
                  <a:outerShdw blurRad="38100" dist="38100" dir="2700000" algn="tl">
                    <a:srgbClr val="FFFFFF"/>
                  </a:outerShdw>
                </a:effectLst>
                <a:latin typeface="Times New Roman" pitchFamily="18" charset="0"/>
                <a:cs typeface="Times New Roman" pitchFamily="18" charset="0"/>
              </a:rPr>
              <a:t> therefore how you have received and heard; </a:t>
            </a:r>
            <a:r>
              <a:rPr lang="en-US" sz="2200" b="1" u="sng" dirty="0">
                <a:solidFill>
                  <a:srgbClr val="FF0000"/>
                </a:solidFill>
                <a:effectLst>
                  <a:outerShdw blurRad="38100" dist="38100" dir="2700000" algn="tl">
                    <a:srgbClr val="000000"/>
                  </a:outerShdw>
                </a:effectLst>
                <a:latin typeface="Times New Roman" pitchFamily="18" charset="0"/>
                <a:cs typeface="Times New Roman" pitchFamily="18" charset="0"/>
              </a:rPr>
              <a:t>hold fast</a:t>
            </a:r>
            <a:r>
              <a:rPr lang="en-US" sz="2200" b="1" dirty="0">
                <a:effectLst>
                  <a:outerShdw blurRad="38100" dist="38100" dir="2700000" algn="tl">
                    <a:srgbClr val="FFFFFF"/>
                  </a:outerShdw>
                </a:effectLst>
                <a:latin typeface="Times New Roman" pitchFamily="18" charset="0"/>
                <a:cs typeface="Times New Roman" pitchFamily="18" charset="0"/>
              </a:rPr>
              <a:t> and </a:t>
            </a:r>
            <a:r>
              <a:rPr lang="en-US" sz="2200" b="1" u="sng" dirty="0">
                <a:solidFill>
                  <a:srgbClr val="FF0000"/>
                </a:solidFill>
                <a:effectLst>
                  <a:outerShdw blurRad="38100" dist="38100" dir="2700000" algn="tl">
                    <a:srgbClr val="000000"/>
                  </a:outerShdw>
                </a:effectLst>
                <a:latin typeface="Times New Roman" pitchFamily="18" charset="0"/>
                <a:cs typeface="Times New Roman" pitchFamily="18" charset="0"/>
              </a:rPr>
              <a:t>repent</a:t>
            </a:r>
            <a:r>
              <a:rPr lang="en-US" sz="2200" b="1" dirty="0">
                <a:effectLst>
                  <a:outerShdw blurRad="38100" dist="38100" dir="2700000" algn="tl">
                    <a:srgbClr val="FFFFFF"/>
                  </a:outerShdw>
                </a:effectLst>
                <a:latin typeface="Times New Roman" pitchFamily="18" charset="0"/>
                <a:cs typeface="Times New Roman" pitchFamily="18" charset="0"/>
              </a:rPr>
              <a:t>.”</a:t>
            </a:r>
          </a:p>
        </p:txBody>
      </p:sp>
      <p:pic>
        <p:nvPicPr>
          <p:cNvPr id="10" name="Picture 9"/>
          <p:cNvPicPr>
            <a:picLocks noChangeAspect="1"/>
          </p:cNvPicPr>
          <p:nvPr/>
        </p:nvPicPr>
        <p:blipFill>
          <a:blip r:embed="rId3">
            <a:duotone>
              <a:srgbClr val="4F81BD">
                <a:shade val="45000"/>
                <a:satMod val="135000"/>
              </a:srgbClr>
              <a:prstClr val="white"/>
            </a:duotone>
            <a:extLst>
              <a:ext uri="{28A0092B-C50C-407E-A947-70E740481C1C}">
                <a14:useLocalDpi xmlns:a14="http://schemas.microsoft.com/office/drawing/2010/main" val="0"/>
              </a:ext>
            </a:extLst>
          </a:blip>
          <a:stretch>
            <a:fillRect/>
          </a:stretch>
        </p:blipFill>
        <p:spPr>
          <a:xfrm>
            <a:off x="6244924" y="0"/>
            <a:ext cx="2934369" cy="2146789"/>
          </a:xfrm>
          <a:prstGeom prst="rect">
            <a:avLst/>
          </a:prstGeom>
        </p:spPr>
      </p:pic>
      <p:sp>
        <p:nvSpPr>
          <p:cNvPr id="11" name="Rectangle 10"/>
          <p:cNvSpPr/>
          <p:nvPr/>
        </p:nvSpPr>
        <p:spPr>
          <a:xfrm>
            <a:off x="4572000" y="139003"/>
            <a:ext cx="4498258" cy="923330"/>
          </a:xfrm>
          <a:prstGeom prst="rect">
            <a:avLst/>
          </a:prstGeom>
          <a:solidFill>
            <a:srgbClr val="000000">
              <a:alpha val="69804"/>
            </a:srgbClr>
          </a:solidFill>
          <a:effectLst>
            <a:glow rad="228600">
              <a:schemeClr val="accent6">
                <a:satMod val="175000"/>
                <a:alpha val="40000"/>
              </a:schemeClr>
            </a:glow>
          </a:effectLst>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chemeClr val="accent3"/>
                </a:solidFill>
              </a:rPr>
              <a:t>The Solution</a:t>
            </a:r>
          </a:p>
        </p:txBody>
      </p:sp>
      <p:sp>
        <p:nvSpPr>
          <p:cNvPr id="2" name="Rectangle 1"/>
          <p:cNvSpPr/>
          <p:nvPr/>
        </p:nvSpPr>
        <p:spPr>
          <a:xfrm>
            <a:off x="0" y="695980"/>
            <a:ext cx="2845651" cy="523220"/>
          </a:xfrm>
          <a:prstGeom prst="rect">
            <a:avLst/>
          </a:prstGeom>
          <a:blipFill>
            <a:blip r:embed="rId2"/>
            <a:tile tx="0" ty="0" sx="100000" sy="100000" flip="none" algn="tl"/>
          </a:blip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2800" b="1" dirty="0">
                <a:ln/>
                <a:effectLst>
                  <a:outerShdw blurRad="38100" dist="38100" dir="2700000" algn="tl">
                    <a:srgbClr val="000000">
                      <a:alpha val="43137"/>
                    </a:srgbClr>
                  </a:outerShdw>
                </a:effectLst>
                <a:latin typeface="Times New Roman" pitchFamily="18" charset="0"/>
                <a:cs typeface="Times New Roman" pitchFamily="18" charset="0"/>
              </a:rPr>
              <a:t>Loveless Ephesus</a:t>
            </a:r>
          </a:p>
        </p:txBody>
      </p:sp>
      <p:sp>
        <p:nvSpPr>
          <p:cNvPr id="13" name="Rectangle 12"/>
          <p:cNvSpPr/>
          <p:nvPr/>
        </p:nvSpPr>
        <p:spPr>
          <a:xfrm>
            <a:off x="0" y="2448580"/>
            <a:ext cx="2050561" cy="523220"/>
          </a:xfrm>
          <a:prstGeom prst="rect">
            <a:avLst/>
          </a:prstGeom>
          <a:blipFill>
            <a:blip r:embed="rId2"/>
            <a:tile tx="0" ty="0" sx="100000" sy="100000" flip="none" algn="tl"/>
          </a:blip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2800" b="1" dirty="0">
                <a:ln/>
                <a:effectLst>
                  <a:outerShdw blurRad="38100" dist="38100" dir="2700000" algn="tl">
                    <a:srgbClr val="000000">
                      <a:alpha val="43137"/>
                    </a:srgbClr>
                  </a:outerShdw>
                </a:effectLst>
                <a:latin typeface="Times New Roman" pitchFamily="18" charset="0"/>
                <a:cs typeface="Times New Roman" pitchFamily="18" charset="0"/>
              </a:rPr>
              <a:t>Dead Sardis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xit" presetSubtype="0" fill="hold" nodeType="afterEffect">
                                  <p:stCondLst>
                                    <p:cond delay="0"/>
                                  </p:stCondLst>
                                  <p:childTnLst>
                                    <p:animEffect transition="out" filter="fade">
                                      <p:cBhvr>
                                        <p:cTn id="6" dur="2000"/>
                                        <p:tgtEl>
                                          <p:spTgt spid="10"/>
                                        </p:tgtEl>
                                      </p:cBhvr>
                                    </p:animEffect>
                                    <p:anim calcmode="lin" valueType="num">
                                      <p:cBhvr>
                                        <p:cTn id="7"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0"/>
                                        </p:tgtEl>
                                        <p:attrNameLst>
                                          <p:attrName>ppt_h</p:attrName>
                                        </p:attrNameLst>
                                      </p:cBhvr>
                                      <p:tavLst>
                                        <p:tav tm="0">
                                          <p:val>
                                            <p:strVal val="ppt_h"/>
                                          </p:val>
                                        </p:tav>
                                        <p:tav tm="100000">
                                          <p:val>
                                            <p:strVal val="ppt_h"/>
                                          </p:val>
                                        </p:tav>
                                      </p:tavLst>
                                    </p:anim>
                                    <p:set>
                                      <p:cBhvr>
                                        <p:cTn id="9" dur="1" fill="hold">
                                          <p:stCondLst>
                                            <p:cond delay="1999"/>
                                          </p:stCondLst>
                                        </p:cTn>
                                        <p:tgtEl>
                                          <p:spTgt spid="10"/>
                                        </p:tgtEl>
                                        <p:attrNameLst>
                                          <p:attrName>style.visibility</p:attrName>
                                        </p:attrNameLst>
                                      </p:cBhvr>
                                      <p:to>
                                        <p:strVal val="hidden"/>
                                      </p:to>
                                    </p:set>
                                  </p:childTnLst>
                                </p:cTn>
                              </p:par>
                            </p:childTnLst>
                          </p:cTn>
                        </p:par>
                        <p:par>
                          <p:cTn id="10" fill="hold" nodeType="afterGroup">
                            <p:stCondLst>
                              <p:cond delay="2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anim calcmode="lin" valueType="num">
                                      <p:cBhvr>
                                        <p:cTn id="14" dur="2000" fill="hold"/>
                                        <p:tgtEl>
                                          <p:spTgt spid="11"/>
                                        </p:tgtEl>
                                        <p:attrNameLst>
                                          <p:attrName>ppt_x</p:attrName>
                                        </p:attrNameLst>
                                      </p:cBhvr>
                                      <p:tavLst>
                                        <p:tav tm="0">
                                          <p:val>
                                            <p:strVal val="#ppt_x"/>
                                          </p:val>
                                        </p:tav>
                                        <p:tav tm="100000">
                                          <p:val>
                                            <p:strVal val="#ppt_x"/>
                                          </p:val>
                                        </p:tav>
                                      </p:tavLst>
                                    </p:anim>
                                    <p:anim calcmode="lin" valueType="num">
                                      <p:cBhvr>
                                        <p:cTn id="15"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37"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outVertical)">
                                      <p:cBhvr>
                                        <p:cTn id="20" dur="2000"/>
                                        <p:tgtEl>
                                          <p:spTgt spid="2"/>
                                        </p:tgtEl>
                                      </p:cBhvr>
                                    </p:animEffect>
                                  </p:childTnLst>
                                </p:cTn>
                              </p:par>
                            </p:childTnLst>
                          </p:cTn>
                        </p:par>
                        <p:par>
                          <p:cTn id="21" fill="hold" nodeType="afterGroup">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074"/>
                                        </p:tgtEl>
                                        <p:attrNameLst>
                                          <p:attrName>style.visibility</p:attrName>
                                        </p:attrNameLst>
                                      </p:cBhvr>
                                      <p:to>
                                        <p:strVal val="visible"/>
                                      </p:to>
                                    </p:set>
                                    <p:animEffect transition="in" filter="fade">
                                      <p:cBhvr>
                                        <p:cTn id="24" dur="2000"/>
                                        <p:tgtEl>
                                          <p:spTgt spid="2074"/>
                                        </p:tgtEl>
                                      </p:cBhvr>
                                    </p:animEffect>
                                    <p:anim calcmode="lin" valueType="num">
                                      <p:cBhvr>
                                        <p:cTn id="25" dur="2000" fill="hold"/>
                                        <p:tgtEl>
                                          <p:spTgt spid="2074"/>
                                        </p:tgtEl>
                                        <p:attrNameLst>
                                          <p:attrName>ppt_x</p:attrName>
                                        </p:attrNameLst>
                                      </p:cBhvr>
                                      <p:tavLst>
                                        <p:tav tm="0">
                                          <p:val>
                                            <p:strVal val="#ppt_x"/>
                                          </p:val>
                                        </p:tav>
                                        <p:tav tm="100000">
                                          <p:val>
                                            <p:strVal val="#ppt_x"/>
                                          </p:val>
                                        </p:tav>
                                      </p:tavLst>
                                    </p:anim>
                                    <p:anim calcmode="lin" valueType="num">
                                      <p:cBhvr>
                                        <p:cTn id="26" dur="2000" fill="hold"/>
                                        <p:tgtEl>
                                          <p:spTgt spid="207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37"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outVertical)">
                                      <p:cBhvr>
                                        <p:cTn id="31" dur="2000"/>
                                        <p:tgtEl>
                                          <p:spTgt spid="13"/>
                                        </p:tgtEl>
                                      </p:cBhvr>
                                    </p:animEffect>
                                  </p:childTnLst>
                                </p:cTn>
                              </p:par>
                            </p:childTnLst>
                          </p:cTn>
                        </p:par>
                        <p:par>
                          <p:cTn id="32" fill="hold" nodeType="afterGroup">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2076"/>
                                        </p:tgtEl>
                                        <p:attrNameLst>
                                          <p:attrName>style.visibility</p:attrName>
                                        </p:attrNameLst>
                                      </p:cBhvr>
                                      <p:to>
                                        <p:strVal val="visible"/>
                                      </p:to>
                                    </p:set>
                                    <p:animEffect transition="in" filter="fade">
                                      <p:cBhvr>
                                        <p:cTn id="35" dur="2000"/>
                                        <p:tgtEl>
                                          <p:spTgt spid="2076"/>
                                        </p:tgtEl>
                                      </p:cBhvr>
                                    </p:animEffect>
                                    <p:anim calcmode="lin" valueType="num">
                                      <p:cBhvr>
                                        <p:cTn id="36" dur="2000" fill="hold"/>
                                        <p:tgtEl>
                                          <p:spTgt spid="2076"/>
                                        </p:tgtEl>
                                        <p:attrNameLst>
                                          <p:attrName>ppt_x</p:attrName>
                                        </p:attrNameLst>
                                      </p:cBhvr>
                                      <p:tavLst>
                                        <p:tav tm="0">
                                          <p:val>
                                            <p:strVal val="#ppt_x"/>
                                          </p:val>
                                        </p:tav>
                                        <p:tav tm="100000">
                                          <p:val>
                                            <p:strVal val="#ppt_x"/>
                                          </p:val>
                                        </p:tav>
                                      </p:tavLst>
                                    </p:anim>
                                    <p:anim calcmode="lin" valueType="num">
                                      <p:cBhvr>
                                        <p:cTn id="37" dur="2000" fill="hold"/>
                                        <p:tgtEl>
                                          <p:spTgt spid="207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37"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outVertical)">
                                      <p:cBhvr>
                                        <p:cTn id="42" dur="2000"/>
                                        <p:tgtEl>
                                          <p:spTgt spid="14"/>
                                        </p:tgtEl>
                                      </p:cBhvr>
                                    </p:animEffect>
                                  </p:childTnLst>
                                </p:cTn>
                              </p:par>
                            </p:childTnLst>
                          </p:cTn>
                        </p:par>
                        <p:par>
                          <p:cTn id="43" fill="hold" nodeType="afterGroup">
                            <p:stCondLst>
                              <p:cond delay="2000"/>
                            </p:stCondLst>
                            <p:childTnLst>
                              <p:par>
                                <p:cTn id="44" presetID="47" presetClass="entr" presetSubtype="0" fill="hold" grpId="0" nodeType="afterEffect">
                                  <p:stCondLst>
                                    <p:cond delay="0"/>
                                  </p:stCondLst>
                                  <p:childTnLst>
                                    <p:set>
                                      <p:cBhvr>
                                        <p:cTn id="45" dur="1" fill="hold">
                                          <p:stCondLst>
                                            <p:cond delay="0"/>
                                          </p:stCondLst>
                                        </p:cTn>
                                        <p:tgtEl>
                                          <p:spTgt spid="2078"/>
                                        </p:tgtEl>
                                        <p:attrNameLst>
                                          <p:attrName>style.visibility</p:attrName>
                                        </p:attrNameLst>
                                      </p:cBhvr>
                                      <p:to>
                                        <p:strVal val="visible"/>
                                      </p:to>
                                    </p:set>
                                    <p:animEffect transition="in" filter="fade">
                                      <p:cBhvr>
                                        <p:cTn id="46" dur="2000"/>
                                        <p:tgtEl>
                                          <p:spTgt spid="2078"/>
                                        </p:tgtEl>
                                      </p:cBhvr>
                                    </p:animEffect>
                                    <p:anim calcmode="lin" valueType="num">
                                      <p:cBhvr>
                                        <p:cTn id="47" dur="2000" fill="hold"/>
                                        <p:tgtEl>
                                          <p:spTgt spid="2078"/>
                                        </p:tgtEl>
                                        <p:attrNameLst>
                                          <p:attrName>ppt_x</p:attrName>
                                        </p:attrNameLst>
                                      </p:cBhvr>
                                      <p:tavLst>
                                        <p:tav tm="0">
                                          <p:val>
                                            <p:strVal val="#ppt_x"/>
                                          </p:val>
                                        </p:tav>
                                        <p:tav tm="100000">
                                          <p:val>
                                            <p:strVal val="#ppt_x"/>
                                          </p:val>
                                        </p:tav>
                                      </p:tavLst>
                                    </p:anim>
                                    <p:anim calcmode="lin" valueType="num">
                                      <p:cBhvr>
                                        <p:cTn id="48" dur="2000" fill="hold"/>
                                        <p:tgtEl>
                                          <p:spTgt spid="2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animBg="1"/>
      <p:bldP spid="2074" grpId="0" animBg="1"/>
      <p:bldP spid="207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80563"/>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ommun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0"/>
            <a:ext cx="10564813"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59194" y="5422490"/>
            <a:ext cx="8061822" cy="923330"/>
          </a:xfrm>
          <a:prstGeom prst="rect">
            <a:avLst/>
          </a:prstGeom>
          <a:solidFill>
            <a:srgbClr val="FFFFFF">
              <a:alpha val="60000"/>
            </a:srgbClr>
          </a:solidFill>
          <a:effectLst>
            <a:softEdge rad="31750"/>
          </a:effectLst>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spc="600" dirty="0">
                <a:ln w="0"/>
                <a:solidFill>
                  <a:srgbClr val="265691"/>
                </a:solidFill>
                <a:effectLst>
                  <a:outerShdw blurRad="38100" dist="38100" dir="2700000" algn="tl">
                    <a:srgbClr val="000000">
                      <a:alpha val="43137"/>
                    </a:srgbClr>
                  </a:outerShdw>
                  <a:reflection blurRad="12700" stA="50000" endPos="50000" dist="5000" dir="5400000" sy="-100000" rotWithShape="0"/>
                </a:effectLst>
                <a:latin typeface="Lucida Calligraphy" pitchFamily="66" charset="0"/>
              </a:rPr>
              <a:t>The Lord’s Supper</a:t>
            </a:r>
          </a:p>
        </p:txBody>
      </p:sp>
      <p:pic>
        <p:nvPicPr>
          <p:cNvPr id="10" name="Picture 9"/>
          <p:cNvPicPr>
            <a:picLocks noChangeAspect="1"/>
          </p:cNvPicPr>
          <p:nvPr/>
        </p:nvPicPr>
        <p:blipFill>
          <a:blip r:embed="rId3">
            <a:duotone>
              <a:srgbClr val="4F81BD">
                <a:shade val="45000"/>
                <a:satMod val="135000"/>
              </a:srgbClr>
              <a:prstClr val="white"/>
            </a:duotone>
            <a:extLst>
              <a:ext uri="{28A0092B-C50C-407E-A947-70E740481C1C}">
                <a14:useLocalDpi xmlns:a14="http://schemas.microsoft.com/office/drawing/2010/main" val="0"/>
              </a:ext>
            </a:extLst>
          </a:blip>
          <a:stretch>
            <a:fillRect/>
          </a:stretch>
        </p:blipFill>
        <p:spPr>
          <a:xfrm>
            <a:off x="6244924" y="0"/>
            <a:ext cx="2934369" cy="2146789"/>
          </a:xfrm>
          <a:prstGeom prst="rect">
            <a:avLst/>
          </a:prstGeom>
        </p:spPr>
      </p:pic>
      <p:sp>
        <p:nvSpPr>
          <p:cNvPr id="12" name="Rectangle 11"/>
          <p:cNvSpPr/>
          <p:nvPr/>
        </p:nvSpPr>
        <p:spPr>
          <a:xfrm>
            <a:off x="548778" y="5410200"/>
            <a:ext cx="8061822" cy="923330"/>
          </a:xfrm>
          <a:prstGeom prst="rect">
            <a:avLst/>
          </a:prstGeom>
          <a:solidFill>
            <a:srgbClr val="FFFFFF">
              <a:alpha val="60000"/>
            </a:srgbClr>
          </a:solidFill>
          <a:effectLst>
            <a:softEdge rad="31750"/>
          </a:effectLst>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spc="600" dirty="0">
                <a:ln w="0"/>
                <a:effectLst>
                  <a:outerShdw blurRad="38100" dist="38100" dir="2700000" algn="tl">
                    <a:srgbClr val="000000">
                      <a:alpha val="43137"/>
                    </a:srgbClr>
                  </a:outerShdw>
                  <a:reflection blurRad="12700" stA="50000" endPos="50000" dist="5000" dir="5400000" sy="-100000" rotWithShape="0"/>
                </a:effectLst>
                <a:latin typeface="Lucida Calligraphy" pitchFamily="66" charset="0"/>
              </a:rPr>
              <a:t>The Lord’s Supper</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ppt_x</p:attrName>
                                        </p:attrNameLst>
                                      </p:cBhvr>
                                      <p:tavLst>
                                        <p:tav tm="0">
                                          <p:val>
                                            <p:strVal val="#ppt_x"/>
                                          </p:val>
                                        </p:tav>
                                        <p:tav tm="100000">
                                          <p:val>
                                            <p:strVal val="#ppt_x"/>
                                          </p:val>
                                        </p:tav>
                                      </p:tavLst>
                                    </p:anim>
                                    <p:anim calcmode="lin" valueType="num">
                                      <p:cBhvr>
                                        <p:cTn id="27" dur="2000" fill="hold"/>
                                        <p:tgtEl>
                                          <p:spTgt spid="4"/>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10" presetClass="entr" presetSubtype="0" fill="hold" nodeType="afterEffect">
                                  <p:stCondLst>
                                    <p:cond delay="3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0"/>
                                        <p:tgtEl>
                                          <p:spTgt spid="11"/>
                                        </p:tgtEl>
                                      </p:cBhvr>
                                    </p:animEffect>
                                  </p:childTnLst>
                                </p:cTn>
                              </p:par>
                            </p:childTnLst>
                          </p:cTn>
                        </p:par>
                        <p:par>
                          <p:cTn id="32" fill="hold" nodeType="afterGroup">
                            <p:stCondLst>
                              <p:cond delay="10000"/>
                            </p:stCondLst>
                            <p:childTnLst>
                              <p:par>
                                <p:cTn id="33" presetID="10" presetClass="exit" presetSubtype="0" fill="hold" nodeType="afterEffect">
                                  <p:stCondLst>
                                    <p:cond delay="0"/>
                                  </p:stCondLst>
                                  <p:childTnLst>
                                    <p:animEffect transition="out" filter="fade">
                                      <p:cBhvr>
                                        <p:cTn id="34" dur="2000"/>
                                        <p:tgtEl>
                                          <p:spTgt spid="4"/>
                                        </p:tgtEl>
                                      </p:cBhvr>
                                    </p:animEffect>
                                    <p:set>
                                      <p:cBhvr>
                                        <p:cTn id="35" dur="1" fill="hold">
                                          <p:stCondLst>
                                            <p:cond delay="1999"/>
                                          </p:stCondLst>
                                        </p:cTn>
                                        <p:tgtEl>
                                          <p:spTgt spid="4"/>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14600"/>
            <a:ext cx="9144000" cy="43434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p:nvPicPr>
        <p:blipFill>
          <a:blip r:embed="rId2">
            <a:duotone>
              <a:srgbClr val="4F81BD">
                <a:shade val="45000"/>
                <a:satMod val="135000"/>
              </a:srgbClr>
              <a:prstClr val="white"/>
            </a:duotone>
            <a:extLst>
              <a:ext uri="{28A0092B-C50C-407E-A947-70E740481C1C}">
                <a14:useLocalDpi xmlns:a14="http://schemas.microsoft.com/office/drawing/2010/main" val="0"/>
              </a:ext>
            </a:extLst>
          </a:blip>
          <a:stretch>
            <a:fillRect/>
          </a:stretch>
        </p:blipFill>
        <p:spPr>
          <a:xfrm>
            <a:off x="6244924" y="0"/>
            <a:ext cx="2934369" cy="2146789"/>
          </a:xfrm>
          <a:prstGeom prst="rect">
            <a:avLst/>
          </a:prstGeom>
        </p:spPr>
      </p:pic>
      <p:sp>
        <p:nvSpPr>
          <p:cNvPr id="2" name="Rectangle 1"/>
          <p:cNvSpPr/>
          <p:nvPr/>
        </p:nvSpPr>
        <p:spPr>
          <a:xfrm>
            <a:off x="0" y="0"/>
            <a:ext cx="6245225" cy="25146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11"/>
          <p:cNvSpPr txBox="1">
            <a:spLocks noChangeArrowheads="1"/>
          </p:cNvSpPr>
          <p:nvPr/>
        </p:nvSpPr>
        <p:spPr bwMode="auto">
          <a:xfrm>
            <a:off x="0" y="14288"/>
            <a:ext cx="6245225" cy="320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b="1">
                <a:solidFill>
                  <a:srgbClr val="000000"/>
                </a:solidFill>
                <a:latin typeface="Times New Roman" pitchFamily="18" charset="0"/>
                <a:cs typeface="Times New Roman" pitchFamily="18" charset="0"/>
              </a:rPr>
              <a:t>While we were at home, I got to go up to _______, Kentucky . . . We worshipped  . . . at a new congo there . . . We were tremendously blessed by our time there on Sunday. </a:t>
            </a:r>
          </a:p>
          <a:p>
            <a:pPr eaLnBrk="1" hangingPunct="1">
              <a:spcBef>
                <a:spcPct val="50000"/>
              </a:spcBef>
            </a:pPr>
            <a:r>
              <a:rPr lang="en-US" sz="2300" b="1">
                <a:solidFill>
                  <a:srgbClr val="000000"/>
                </a:solidFill>
                <a:latin typeface="Times New Roman" pitchFamily="18" charset="0"/>
                <a:cs typeface="Times New Roman" pitchFamily="18" charset="0"/>
              </a:rPr>
              <a:t>This congo has taken positive steps in breaking some of the bonds of traditionalism and toward revitalizing their worship in meaningful ways. </a:t>
            </a:r>
          </a:p>
          <a:p>
            <a:pPr eaLnBrk="1" hangingPunct="1">
              <a:spcBef>
                <a:spcPct val="50000"/>
              </a:spcBef>
            </a:pPr>
            <a:endParaRPr lang="en-US" sz="2000" b="1">
              <a:latin typeface="Times New Roman" pitchFamily="18" charset="0"/>
            </a:endParaRPr>
          </a:p>
        </p:txBody>
      </p:sp>
      <p:sp>
        <p:nvSpPr>
          <p:cNvPr id="12" name="Text Box 11"/>
          <p:cNvSpPr txBox="1">
            <a:spLocks noChangeArrowheads="1"/>
          </p:cNvSpPr>
          <p:nvPr/>
        </p:nvSpPr>
        <p:spPr bwMode="auto">
          <a:xfrm>
            <a:off x="0" y="2667000"/>
            <a:ext cx="914400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b="1">
                <a:solidFill>
                  <a:srgbClr val="000000"/>
                </a:solidFill>
                <a:latin typeface="Times New Roman" pitchFamily="18" charset="0"/>
                <a:cs typeface="Times New Roman" pitchFamily="18" charset="0"/>
              </a:rPr>
              <a:t>This is particularly apparent with respect to Holy Communion. The Lord’s Supper has been a topic that I’ve spent quite a bit of time on recently, reading everything I can get my hands on—both inside and outside the Stone-Campbell tradition. I’ve read </a:t>
            </a:r>
            <a:r>
              <a:rPr lang="en-US" sz="2300" b="1" u="sng">
                <a:solidFill>
                  <a:srgbClr val="000000"/>
                </a:solidFill>
                <a:latin typeface="Times New Roman" pitchFamily="18" charset="0"/>
                <a:cs typeface="Times New Roman" pitchFamily="18" charset="0"/>
              </a:rPr>
              <a:t>John Mark Hicks’ </a:t>
            </a:r>
            <a:r>
              <a:rPr lang="en-US" sz="2300" b="1" i="1">
                <a:solidFill>
                  <a:srgbClr val="000000"/>
                </a:solidFill>
                <a:latin typeface="Times New Roman" pitchFamily="18" charset="0"/>
                <a:cs typeface="Times New Roman" pitchFamily="18" charset="0"/>
              </a:rPr>
              <a:t>Come to the Table</a:t>
            </a:r>
            <a:r>
              <a:rPr lang="en-US" sz="2300" b="1">
                <a:solidFill>
                  <a:srgbClr val="000000"/>
                </a:solidFill>
                <a:latin typeface="Times New Roman" pitchFamily="18" charset="0"/>
                <a:cs typeface="Times New Roman" pitchFamily="18" charset="0"/>
              </a:rPr>
              <a:t> and some others advocating Lord’s Supper reform among churches of Christ and have been intellectually persuaded by what they had to say.</a:t>
            </a:r>
          </a:p>
          <a:p>
            <a:pPr eaLnBrk="1" hangingPunct="1">
              <a:spcBef>
                <a:spcPct val="50000"/>
              </a:spcBef>
            </a:pPr>
            <a:r>
              <a:rPr lang="en-US" sz="2300" b="1">
                <a:solidFill>
                  <a:srgbClr val="000000"/>
                </a:solidFill>
                <a:latin typeface="Times New Roman" pitchFamily="18" charset="0"/>
                <a:cs typeface="Times New Roman" pitchFamily="18" charset="0"/>
              </a:rPr>
              <a:t>. . . The church at _______ is the only congo among NI churches of Christ to my knowledge which has thought through and implemented changes in the practice of Communion and last night I got to be a part of that.							-- anonymous</a:t>
            </a:r>
            <a:endParaRPr lang="en-US" sz="2300" b="1">
              <a:latin typeface="Times New Roman" pitchFamily="18" charset="0"/>
            </a:endParaRPr>
          </a:p>
        </p:txBody>
      </p:sp>
      <p:cxnSp>
        <p:nvCxnSpPr>
          <p:cNvPr id="5" name="Straight Connector 4"/>
          <p:cNvCxnSpPr/>
          <p:nvPr/>
        </p:nvCxnSpPr>
        <p:spPr>
          <a:xfrm>
            <a:off x="7086600" y="6019800"/>
            <a:ext cx="16764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6400800"/>
            <a:ext cx="4648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1635375">
            <a:off x="-119275" y="3044279"/>
            <a:ext cx="9382569" cy="769441"/>
          </a:xfrm>
          <a:prstGeom prst="rect">
            <a:avLst/>
          </a:prstGeom>
          <a:solidFill>
            <a:schemeClr val="bg1"/>
          </a:solidFill>
          <a:ln>
            <a:solidFill>
              <a:srgbClr val="00296B"/>
            </a:solidFill>
          </a:ln>
          <a:effectLst>
            <a:glow rad="228600">
              <a:srgbClr val="00296B">
                <a:alpha val="40000"/>
              </a:srgbClr>
            </a:glow>
          </a:effectLst>
        </p:spPr>
        <p:txBody>
          <a:bodyPr wrap="none">
            <a:spAutoFit/>
          </a:bodyPr>
          <a:lstStyle/>
          <a:p>
            <a:pPr algn="ctr">
              <a:defRPr/>
            </a:pPr>
            <a:r>
              <a:rPr 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96B"/>
                </a:solidFill>
                <a:effectLst>
                  <a:outerShdw blurRad="50800" dist="40000" dir="5400000" algn="tl" rotWithShape="0">
                    <a:srgbClr val="000000">
                      <a:shade val="5000"/>
                      <a:satMod val="120000"/>
                      <a:alpha val="33000"/>
                    </a:srgbClr>
                  </a:outerShdw>
                </a:effectLst>
              </a:rPr>
              <a:t>A Letter you might find interesting</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3000"/>
                                        <p:tgtEl>
                                          <p:spTgt spid="4"/>
                                        </p:tgtEl>
                                        <p:attrNameLst>
                                          <p:attrName>ppt_w</p:attrName>
                                        </p:attrNameLst>
                                      </p:cBhvr>
                                      <p:tavLst>
                                        <p:tav tm="0">
                                          <p:val>
                                            <p:strVal val="ppt_w"/>
                                          </p:val>
                                        </p:tav>
                                        <p:tav tm="100000">
                                          <p:val>
                                            <p:fltVal val="0"/>
                                          </p:val>
                                        </p:tav>
                                      </p:tavLst>
                                    </p:anim>
                                    <p:anim calcmode="lin" valueType="num">
                                      <p:cBhvr>
                                        <p:cTn id="7" dur="3000"/>
                                        <p:tgtEl>
                                          <p:spTgt spid="4"/>
                                        </p:tgtEl>
                                        <p:attrNameLst>
                                          <p:attrName>ppt_h</p:attrName>
                                        </p:attrNameLst>
                                      </p:cBhvr>
                                      <p:tavLst>
                                        <p:tav tm="0">
                                          <p:val>
                                            <p:strVal val="ppt_h"/>
                                          </p:val>
                                        </p:tav>
                                        <p:tav tm="100000">
                                          <p:val>
                                            <p:fltVal val="0"/>
                                          </p:val>
                                        </p:tav>
                                      </p:tavLst>
                                    </p:anim>
                                    <p:animEffect transition="out" filter="fade">
                                      <p:cBhvr>
                                        <p:cTn id="8" dur="3000"/>
                                        <p:tgtEl>
                                          <p:spTgt spid="4"/>
                                        </p:tgtEl>
                                      </p:cBhvr>
                                    </p:animEffect>
                                    <p:set>
                                      <p:cBhvr>
                                        <p:cTn id="9" dur="1" fill="hold">
                                          <p:stCondLst>
                                            <p:cond delay="2999"/>
                                          </p:stCondLst>
                                        </p:cTn>
                                        <p:tgtEl>
                                          <p:spTgt spid="4"/>
                                        </p:tgtEl>
                                        <p:attrNameLst>
                                          <p:attrName>style.visibility</p:attrName>
                                        </p:attrNameLst>
                                      </p:cBhvr>
                                      <p:to>
                                        <p:strVal val="hidden"/>
                                      </p:to>
                                    </p:set>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2000"/>
                                        <p:tgtEl>
                                          <p:spTgt spid="3"/>
                                        </p:tgtEl>
                                      </p:cBhvr>
                                    </p:animEffect>
                                  </p:childTnLst>
                                </p:cTn>
                              </p:par>
                            </p:childTnLst>
                          </p:cTn>
                        </p:par>
                        <p:par>
                          <p:cTn id="16" fill="hold" nodeType="afterGroup">
                            <p:stCondLst>
                              <p:cond delay="3000"/>
                            </p:stCondLst>
                            <p:childTnLst>
                              <p:par>
                                <p:cTn id="17" presetID="47" presetClass="entr" presetSubtype="0" fill="hold" grpId="0" nodeType="afterEffect">
                                  <p:stCondLst>
                                    <p:cond delay="100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2000"/>
                                        <p:tgtEl>
                                          <p:spTgt spid="10">
                                            <p:txEl>
                                              <p:pRg st="0" end="0"/>
                                            </p:txEl>
                                          </p:spTgt>
                                        </p:tgtEl>
                                      </p:cBhvr>
                                    </p:animEffect>
                                    <p:anim calcmode="lin" valueType="num">
                                      <p:cBhvr>
                                        <p:cTn id="20"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2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2000"/>
                                        <p:tgtEl>
                                          <p:spTgt spid="10">
                                            <p:txEl>
                                              <p:pRg st="1" end="1"/>
                                            </p:txEl>
                                          </p:spTgt>
                                        </p:tgtEl>
                                      </p:cBhvr>
                                    </p:animEffect>
                                    <p:anim calcmode="lin" valueType="num">
                                      <p:cBhvr>
                                        <p:cTn id="27" dur="2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8" dur="2000" fill="hold"/>
                                        <p:tgtEl>
                                          <p:spTgt spid="10">
                                            <p:txEl>
                                              <p:pRg st="1" end="1"/>
                                            </p:tx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2000"/>
                                        <p:tgtEl>
                                          <p:spTgt spid="12">
                                            <p:txEl>
                                              <p:pRg st="0" end="0"/>
                                            </p:txEl>
                                          </p:spTgt>
                                        </p:tgtEl>
                                      </p:cBhvr>
                                    </p:animEffect>
                                    <p:anim calcmode="lin" valueType="num">
                                      <p:cBhvr>
                                        <p:cTn id="32" dur="2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3" dur="2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Effect transition="in" filter="fade">
                                      <p:cBhvr>
                                        <p:cTn id="38" dur="2000"/>
                                        <p:tgtEl>
                                          <p:spTgt spid="12">
                                            <p:txEl>
                                              <p:pRg st="1" end="1"/>
                                            </p:txEl>
                                          </p:spTgt>
                                        </p:tgtEl>
                                      </p:cBhvr>
                                    </p:animEffect>
                                    <p:anim calcmode="lin" valueType="num">
                                      <p:cBhvr>
                                        <p:cTn id="39" dur="2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0" dur="2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2000"/>
                            </p:stCondLst>
                            <p:childTnLst>
                              <p:par>
                                <p:cTn id="42" presetID="2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2000"/>
                                        <p:tgtEl>
                                          <p:spTgt spid="5"/>
                                        </p:tgtEl>
                                      </p:cBhvr>
                                    </p:animEffect>
                                  </p:childTnLst>
                                </p:cTn>
                              </p:par>
                            </p:childTnLst>
                          </p:cTn>
                        </p:par>
                        <p:par>
                          <p:cTn id="45" fill="hold" nodeType="afterGroup">
                            <p:stCondLst>
                              <p:cond delay="40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0" grpId="0" build="p" bldLvl="5"/>
      <p:bldP spid="12"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152400"/>
            <a:ext cx="4229100" cy="5943600"/>
          </a:xfrm>
          <a:prstGeom prst="roundRect">
            <a:avLst/>
          </a:prstGeom>
          <a:solidFill>
            <a:srgbClr val="7B17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9" name="Text Box 11"/>
          <p:cNvSpPr txBox="1">
            <a:spLocks noChangeArrowheads="1"/>
          </p:cNvSpPr>
          <p:nvPr/>
        </p:nvSpPr>
        <p:spPr bwMode="auto">
          <a:xfrm>
            <a:off x="609600" y="258763"/>
            <a:ext cx="3657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b="1" dirty="0">
                <a:solidFill>
                  <a:schemeClr val="bg1"/>
                </a:solidFill>
                <a:effectLst>
                  <a:outerShdw blurRad="38100" dist="38100" dir="2700000" algn="tl">
                    <a:srgbClr val="000000"/>
                  </a:outerShdw>
                </a:effectLst>
              </a:rPr>
              <a:t>Not just a different way of observing.</a:t>
            </a:r>
          </a:p>
        </p:txBody>
      </p:sp>
      <p:pic>
        <p:nvPicPr>
          <p:cNvPr id="11" name="Picture 10"/>
          <p:cNvPicPr>
            <a:picLocks noChangeAspect="1"/>
          </p:cNvPicPr>
          <p:nvPr/>
        </p:nvPicPr>
        <p:blipFill>
          <a:blip r:embed="rId2">
            <a:duotone>
              <a:srgbClr val="4F81BD">
                <a:shade val="45000"/>
                <a:satMod val="135000"/>
              </a:srgbClr>
              <a:prstClr val="white"/>
            </a:duotone>
            <a:extLst>
              <a:ext uri="{28A0092B-C50C-407E-A947-70E740481C1C}">
                <a14:useLocalDpi xmlns:a14="http://schemas.microsoft.com/office/drawing/2010/main" val="0"/>
              </a:ext>
            </a:extLst>
          </a:blip>
          <a:stretch>
            <a:fillRect/>
          </a:stretch>
        </p:blipFill>
        <p:spPr>
          <a:xfrm>
            <a:off x="6244924" y="0"/>
            <a:ext cx="2934369" cy="2146789"/>
          </a:xfrm>
          <a:prstGeom prst="rect">
            <a:avLst/>
          </a:prstGeom>
        </p:spPr>
      </p:pic>
      <p:pic>
        <p:nvPicPr>
          <p:cNvPr id="1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07" y="1051194"/>
            <a:ext cx="4028885" cy="2747962"/>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2"/>
          <p:cNvSpPr txBox="1">
            <a:spLocks noChangeArrowheads="1"/>
          </p:cNvSpPr>
          <p:nvPr/>
        </p:nvSpPr>
        <p:spPr bwMode="auto">
          <a:xfrm>
            <a:off x="404813" y="3697288"/>
            <a:ext cx="402907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dirty="0">
                <a:solidFill>
                  <a:schemeClr val="bg1"/>
                </a:solidFill>
                <a:effectLst>
                  <a:outerShdw blurRad="38100" dist="38100" dir="2700000" algn="tl">
                    <a:srgbClr val="000000"/>
                  </a:outerShdw>
                </a:effectLst>
              </a:rPr>
              <a:t>Stand / Sit</a:t>
            </a:r>
          </a:p>
          <a:p>
            <a:pPr algn="ctr">
              <a:spcBef>
                <a:spcPct val="50000"/>
              </a:spcBef>
              <a:defRPr/>
            </a:pPr>
            <a:r>
              <a:rPr lang="en-US" sz="2800" b="1" dirty="0">
                <a:solidFill>
                  <a:schemeClr val="bg1"/>
                </a:solidFill>
                <a:effectLst>
                  <a:outerShdw blurRad="38100" dist="38100" dir="2700000" algn="tl">
                    <a:srgbClr val="000000"/>
                  </a:outerShdw>
                </a:effectLst>
              </a:rPr>
              <a:t>Break first, then pray</a:t>
            </a:r>
          </a:p>
          <a:p>
            <a:pPr algn="ctr">
              <a:spcBef>
                <a:spcPct val="50000"/>
              </a:spcBef>
              <a:defRPr/>
            </a:pPr>
            <a:r>
              <a:rPr lang="en-US" sz="2800" b="1" dirty="0">
                <a:solidFill>
                  <a:schemeClr val="bg1"/>
                </a:solidFill>
                <a:effectLst>
                  <a:outerShdw blurRad="38100" dist="38100" dir="2700000" algn="tl">
                    <a:srgbClr val="000000"/>
                  </a:outerShdw>
                </a:effectLst>
              </a:rPr>
              <a:t>Method of distribution</a:t>
            </a:r>
          </a:p>
        </p:txBody>
      </p:sp>
      <p:sp>
        <p:nvSpPr>
          <p:cNvPr id="3" name="TextBox 2"/>
          <p:cNvSpPr txBox="1">
            <a:spLocks noChangeArrowheads="1"/>
          </p:cNvSpPr>
          <p:nvPr/>
        </p:nvSpPr>
        <p:spPr bwMode="auto">
          <a:xfrm>
            <a:off x="4572000" y="2425700"/>
            <a:ext cx="4495800" cy="3984625"/>
          </a:xfrm>
          <a:prstGeom prst="rect">
            <a:avLst/>
          </a:prstGeom>
          <a:solidFill>
            <a:srgbClr val="FFFFFF">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300" b="1">
                <a:cs typeface="Arial" charset="0"/>
              </a:rPr>
              <a:t>A Complete Restructuring</a:t>
            </a:r>
          </a:p>
          <a:p>
            <a:pPr eaLnBrk="1" hangingPunct="1"/>
            <a:endParaRPr lang="en-US" sz="2300" b="1">
              <a:latin typeface="Times New Roman" pitchFamily="18" charset="0"/>
              <a:cs typeface="Times New Roman" pitchFamily="18" charset="0"/>
            </a:endParaRPr>
          </a:p>
          <a:p>
            <a:pPr eaLnBrk="1" hangingPunct="1"/>
            <a:r>
              <a:rPr lang="en-US" sz="2300" b="1">
                <a:latin typeface="Times New Roman" pitchFamily="18" charset="0"/>
                <a:cs typeface="Times New Roman" pitchFamily="18" charset="0"/>
              </a:rPr>
              <a:t>“. . . Gone was the silent, funerary character of our typical practice of Communion—in its place was good discussion and sharing about the Lord Jesus Christ and a true meal setting in which these discussions could take place.”</a:t>
            </a:r>
          </a:p>
          <a:p>
            <a:pPr eaLnBrk="1" hangingPunct="1"/>
            <a:endParaRPr lang="en-US" sz="2300" b="1">
              <a:latin typeface="Times New Roman" pitchFamily="18" charset="0"/>
              <a:cs typeface="Times New Roman" pitchFamily="18" charset="0"/>
            </a:endParaRPr>
          </a:p>
          <a:p>
            <a:pPr eaLnBrk="1" hangingPunct="1"/>
            <a:r>
              <a:rPr lang="en-US" sz="2300" b="1">
                <a:latin typeface="Times New Roman" pitchFamily="18" charset="0"/>
                <a:cs typeface="Times New Roman" pitchFamily="18" charset="0"/>
              </a:rPr>
              <a:t>-- anonymous</a:t>
            </a:r>
          </a:p>
        </p:txBody>
      </p:sp>
      <p:pic>
        <p:nvPicPr>
          <p:cNvPr id="16" name="Picture 10" descr="600px-No_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812800"/>
            <a:ext cx="3810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2000"/>
                                        <p:tgtEl>
                                          <p:spTgt spid="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2000"/>
                                        <p:tgtEl>
                                          <p:spTgt spid="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2000"/>
                                        <p:tgtEl>
                                          <p:spTgt spid="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3"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3)">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5"/>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descr="Radical Resto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24063"/>
            <a:ext cx="22701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4" descr="09714289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057400"/>
            <a:ext cx="2114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5715000" y="2057400"/>
            <a:ext cx="3124200" cy="3276600"/>
            <a:chOff x="5867400" y="2057400"/>
            <a:chExt cx="3124202" cy="3276600"/>
          </a:xfrm>
        </p:grpSpPr>
        <p:sp>
          <p:nvSpPr>
            <p:cNvPr id="6157" name="Rectangle 21"/>
            <p:cNvSpPr>
              <a:spLocks noChangeArrowheads="1"/>
            </p:cNvSpPr>
            <p:nvPr/>
          </p:nvSpPr>
          <p:spPr bwMode="auto">
            <a:xfrm>
              <a:off x="5867400" y="2070100"/>
              <a:ext cx="3124200" cy="3263900"/>
            </a:xfrm>
            <a:prstGeom prst="rect">
              <a:avLst/>
            </a:prstGeom>
            <a:solidFill>
              <a:srgbClr val="B4B4B4"/>
            </a:solidFill>
            <a:ln w="76200">
              <a:solidFill>
                <a:srgbClr val="B4B4B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20"/>
            <p:cNvGrpSpPr>
              <a:grpSpLocks/>
            </p:cNvGrpSpPr>
            <p:nvPr/>
          </p:nvGrpSpPr>
          <p:grpSpPr bwMode="auto">
            <a:xfrm>
              <a:off x="5929314" y="2057400"/>
              <a:ext cx="3062288" cy="3122613"/>
              <a:chOff x="3735" y="1192"/>
              <a:chExt cx="1929" cy="1967"/>
            </a:xfrm>
          </p:grpSpPr>
          <p:pic>
            <p:nvPicPr>
              <p:cNvPr id="6159" name="Picture 16" descr="ministers_ssandi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 y="1192"/>
                <a:ext cx="540"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WordArt 17"/>
              <p:cNvSpPr>
                <a:spLocks noChangeArrowheads="1" noChangeShapeType="1" noTextEdit="1"/>
              </p:cNvSpPr>
              <p:nvPr/>
            </p:nvSpPr>
            <p:spPr bwMode="auto">
              <a:xfrm>
                <a:off x="3792" y="1288"/>
                <a:ext cx="1056" cy="336"/>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J. Stephen</a:t>
                </a:r>
              </a:p>
              <a:p>
                <a:pPr algn="ctr"/>
                <a:r>
                  <a:rPr lang="en-US" sz="3600" kern="10">
                    <a:ln w="9525">
                      <a:solidFill>
                        <a:srgbClr val="000000"/>
                      </a:solidFill>
                      <a:round/>
                      <a:headEnd/>
                      <a:tailEnd/>
                    </a:ln>
                    <a:solidFill>
                      <a:srgbClr val="000000"/>
                    </a:solidFill>
                    <a:latin typeface="Arial"/>
                    <a:cs typeface="Arial"/>
                  </a:rPr>
                  <a:t>Sandifer</a:t>
                </a:r>
              </a:p>
            </p:txBody>
          </p:sp>
          <p:sp>
            <p:nvSpPr>
              <p:cNvPr id="6161" name="WordArt 18"/>
              <p:cNvSpPr>
                <a:spLocks noChangeArrowheads="1" noChangeShapeType="1" noTextEdit="1"/>
              </p:cNvSpPr>
              <p:nvPr/>
            </p:nvSpPr>
            <p:spPr bwMode="auto">
              <a:xfrm>
                <a:off x="3744" y="1824"/>
                <a:ext cx="1392" cy="336"/>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Abilene</a:t>
                </a:r>
              </a:p>
              <a:p>
                <a:pPr algn="ctr"/>
                <a:r>
                  <a:rPr lang="en-US" sz="3600" kern="10">
                    <a:ln w="9525">
                      <a:solidFill>
                        <a:srgbClr val="000000"/>
                      </a:solidFill>
                      <a:round/>
                      <a:headEnd/>
                      <a:tailEnd/>
                    </a:ln>
                    <a:solidFill>
                      <a:srgbClr val="000000"/>
                    </a:solidFill>
                    <a:latin typeface="Arial"/>
                    <a:cs typeface="Arial"/>
                  </a:rPr>
                  <a:t>Lectureship 2002</a:t>
                </a:r>
              </a:p>
            </p:txBody>
          </p:sp>
          <p:sp>
            <p:nvSpPr>
              <p:cNvPr id="22547" name="Text Box 19"/>
              <p:cNvSpPr txBox="1">
                <a:spLocks noChangeArrowheads="1"/>
              </p:cNvSpPr>
              <p:nvPr/>
            </p:nvSpPr>
            <p:spPr bwMode="auto">
              <a:xfrm>
                <a:off x="3735" y="2228"/>
                <a:ext cx="1929" cy="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b="1" dirty="0">
                    <a:effectLst>
                      <a:outerShdw blurRad="38100" dist="38100" dir="2700000" algn="tl">
                        <a:srgbClr val="FFFFFF"/>
                      </a:outerShdw>
                    </a:effectLst>
                  </a:rPr>
                  <a:t>A Theology of Eating</a:t>
                </a:r>
              </a:p>
              <a:p>
                <a:pPr algn="ctr">
                  <a:spcBef>
                    <a:spcPct val="50000"/>
                  </a:spcBef>
                  <a:defRPr/>
                </a:pPr>
                <a:r>
                  <a:rPr lang="en-US" b="1" dirty="0">
                    <a:effectLst>
                      <a:outerShdw blurRad="38100" dist="38100" dir="2700000" algn="tl">
                        <a:srgbClr val="FFFFFF"/>
                      </a:outerShdw>
                    </a:effectLst>
                  </a:rPr>
                  <a:t>Assembling to Break Bread</a:t>
                </a:r>
              </a:p>
              <a:p>
                <a:pPr algn="ctr">
                  <a:spcBef>
                    <a:spcPct val="50000"/>
                  </a:spcBef>
                  <a:defRPr/>
                </a:pPr>
                <a:r>
                  <a:rPr lang="en-US" b="1" dirty="0">
                    <a:effectLst>
                      <a:outerShdw blurRad="38100" dist="38100" dir="2700000" algn="tl">
                        <a:srgbClr val="FFFFFF"/>
                      </a:outerShdw>
                    </a:effectLst>
                  </a:rPr>
                  <a:t>Pinch and Sip in Silence</a:t>
                </a:r>
              </a:p>
            </p:txBody>
          </p:sp>
        </p:grpSp>
      </p:grpSp>
      <p:sp>
        <p:nvSpPr>
          <p:cNvPr id="2" name="TextBox 1"/>
          <p:cNvSpPr txBox="1"/>
          <p:nvPr/>
        </p:nvSpPr>
        <p:spPr>
          <a:xfrm>
            <a:off x="114300" y="152400"/>
            <a:ext cx="4457700" cy="954107"/>
          </a:xfrm>
          <a:prstGeom prst="rect">
            <a:avLst/>
          </a:prstGeom>
          <a:solidFill>
            <a:srgbClr val="FFFFFF">
              <a:alpha val="69804"/>
            </a:srgbClr>
          </a:solidFill>
          <a:effectLst>
            <a:glow rad="228600">
              <a:schemeClr val="accent6">
                <a:satMod val="175000"/>
                <a:alpha val="40000"/>
              </a:schemeClr>
            </a:glow>
          </a:effectLst>
        </p:spPr>
        <p:txBody>
          <a:bodyPr>
            <a:spAutoFit/>
          </a:bodyPr>
          <a:lstStyle/>
          <a:p>
            <a:pPr algn="ctr">
              <a:defRPr/>
            </a:pPr>
            <a:r>
              <a:rPr lang="en-US" sz="2800" b="1" dirty="0">
                <a:effectLst>
                  <a:outerShdw blurRad="38100" dist="38100" dir="2700000" algn="tl">
                    <a:srgbClr val="000000">
                      <a:alpha val="43137"/>
                    </a:srgbClr>
                  </a:outerShdw>
                </a:effectLst>
              </a:rPr>
              <a:t>Those Advocating These Changes</a:t>
            </a:r>
          </a:p>
        </p:txBody>
      </p:sp>
      <p:pic>
        <p:nvPicPr>
          <p:cNvPr id="17" name="Picture 16"/>
          <p:cNvPicPr>
            <a:picLocks noChangeAspect="1"/>
          </p:cNvPicPr>
          <p:nvPr/>
        </p:nvPicPr>
        <p:blipFill>
          <a:blip r:embed="rId5">
            <a:duotone>
              <a:srgbClr val="4F81BD">
                <a:shade val="45000"/>
                <a:satMod val="135000"/>
              </a:srgbClr>
              <a:prstClr val="white"/>
            </a:duotone>
            <a:extLst>
              <a:ext uri="{28A0092B-C50C-407E-A947-70E740481C1C}">
                <a14:useLocalDpi xmlns:a14="http://schemas.microsoft.com/office/drawing/2010/main" val="0"/>
              </a:ext>
            </a:extLst>
          </a:blip>
          <a:stretch>
            <a:fillRect/>
          </a:stretch>
        </p:blipFill>
        <p:spPr>
          <a:xfrm>
            <a:off x="6244924" y="0"/>
            <a:ext cx="2934369" cy="2146789"/>
          </a:xfrm>
          <a:prstGeom prst="rect">
            <a:avLst/>
          </a:prstGeom>
        </p:spPr>
      </p:pic>
      <p:sp>
        <p:nvSpPr>
          <p:cNvPr id="4" name="TextBox 3"/>
          <p:cNvSpPr txBox="1">
            <a:spLocks noChangeArrowheads="1"/>
          </p:cNvSpPr>
          <p:nvPr/>
        </p:nvSpPr>
        <p:spPr bwMode="auto">
          <a:xfrm>
            <a:off x="76200" y="5486400"/>
            <a:ext cx="2362200"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b="1"/>
              <a:t>Part of a Common Meal</a:t>
            </a:r>
          </a:p>
        </p:txBody>
      </p:sp>
      <p:sp>
        <p:nvSpPr>
          <p:cNvPr id="20" name="TextBox 19"/>
          <p:cNvSpPr txBox="1">
            <a:spLocks noChangeArrowheads="1"/>
          </p:cNvSpPr>
          <p:nvPr/>
        </p:nvSpPr>
        <p:spPr bwMode="auto">
          <a:xfrm>
            <a:off x="3414713" y="5489575"/>
            <a:ext cx="2362200" cy="768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b="1"/>
              <a:t>Not Limited to Sunday</a:t>
            </a:r>
          </a:p>
        </p:txBody>
      </p:sp>
      <p:sp>
        <p:nvSpPr>
          <p:cNvPr id="21" name="TextBox 20"/>
          <p:cNvSpPr txBox="1">
            <a:spLocks noChangeArrowheads="1"/>
          </p:cNvSpPr>
          <p:nvPr/>
        </p:nvSpPr>
        <p:spPr bwMode="auto">
          <a:xfrm>
            <a:off x="6705600" y="5486400"/>
            <a:ext cx="2362200"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b="1"/>
              <a:t>Women Leading Discussions</a:t>
            </a:r>
          </a:p>
        </p:txBody>
      </p:sp>
      <p:sp>
        <p:nvSpPr>
          <p:cNvPr id="22" name="TextBox 21"/>
          <p:cNvSpPr txBox="1">
            <a:spLocks noChangeArrowheads="1"/>
          </p:cNvSpPr>
          <p:nvPr/>
        </p:nvSpPr>
        <p:spPr bwMode="auto">
          <a:xfrm>
            <a:off x="1695450" y="6351588"/>
            <a:ext cx="5772150" cy="430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b="1"/>
              <a:t>Children &amp; Unbelievers Participating</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528" fill="hold" nodeType="clickEffect">
                                  <p:stCondLst>
                                    <p:cond delay="0"/>
                                  </p:stCondLst>
                                  <p:childTnLst>
                                    <p:set>
                                      <p:cBhvr>
                                        <p:cTn id="13" dur="1" fill="hold">
                                          <p:stCondLst>
                                            <p:cond delay="0"/>
                                          </p:stCondLst>
                                        </p:cTn>
                                        <p:tgtEl>
                                          <p:spTgt spid="22535"/>
                                        </p:tgtEl>
                                        <p:attrNameLst>
                                          <p:attrName>style.visibility</p:attrName>
                                        </p:attrNameLst>
                                      </p:cBhvr>
                                      <p:to>
                                        <p:strVal val="visible"/>
                                      </p:to>
                                    </p:set>
                                    <p:anim calcmode="lin" valueType="num">
                                      <p:cBhvr>
                                        <p:cTn id="14" dur="2000" fill="hold"/>
                                        <p:tgtEl>
                                          <p:spTgt spid="22535"/>
                                        </p:tgtEl>
                                        <p:attrNameLst>
                                          <p:attrName>ppt_w</p:attrName>
                                        </p:attrNameLst>
                                      </p:cBhvr>
                                      <p:tavLst>
                                        <p:tav tm="0">
                                          <p:val>
                                            <p:fltVal val="0"/>
                                          </p:val>
                                        </p:tav>
                                        <p:tav tm="100000">
                                          <p:val>
                                            <p:strVal val="#ppt_w"/>
                                          </p:val>
                                        </p:tav>
                                      </p:tavLst>
                                    </p:anim>
                                    <p:anim calcmode="lin" valueType="num">
                                      <p:cBhvr>
                                        <p:cTn id="15" dur="2000" fill="hold"/>
                                        <p:tgtEl>
                                          <p:spTgt spid="22535"/>
                                        </p:tgtEl>
                                        <p:attrNameLst>
                                          <p:attrName>ppt_h</p:attrName>
                                        </p:attrNameLst>
                                      </p:cBhvr>
                                      <p:tavLst>
                                        <p:tav tm="0">
                                          <p:val>
                                            <p:fltVal val="0"/>
                                          </p:val>
                                        </p:tav>
                                        <p:tav tm="100000">
                                          <p:val>
                                            <p:strVal val="#ppt_h"/>
                                          </p:val>
                                        </p:tav>
                                      </p:tavLst>
                                    </p:anim>
                                    <p:animEffect transition="in" filter="fade">
                                      <p:cBhvr>
                                        <p:cTn id="16" dur="2000"/>
                                        <p:tgtEl>
                                          <p:spTgt spid="22535"/>
                                        </p:tgtEl>
                                      </p:cBhvr>
                                    </p:animEffect>
                                    <p:anim calcmode="lin" valueType="num">
                                      <p:cBhvr>
                                        <p:cTn id="17" dur="2000" fill="hold"/>
                                        <p:tgtEl>
                                          <p:spTgt spid="22535"/>
                                        </p:tgtEl>
                                        <p:attrNameLst>
                                          <p:attrName>ppt_x</p:attrName>
                                        </p:attrNameLst>
                                      </p:cBhvr>
                                      <p:tavLst>
                                        <p:tav tm="0">
                                          <p:val>
                                            <p:fltVal val="0.5"/>
                                          </p:val>
                                        </p:tav>
                                        <p:tav tm="100000">
                                          <p:val>
                                            <p:strVal val="#ppt_x"/>
                                          </p:val>
                                        </p:tav>
                                      </p:tavLst>
                                    </p:anim>
                                    <p:anim calcmode="lin" valueType="num">
                                      <p:cBhvr>
                                        <p:cTn id="18" dur="2000" fill="hold"/>
                                        <p:tgtEl>
                                          <p:spTgt spid="22535"/>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2000"/>
                            </p:stCondLst>
                            <p:childTnLst>
                              <p:par>
                                <p:cTn id="20" presetID="53" presetClass="entr" presetSubtype="52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2000" fill="hold"/>
                                        <p:tgtEl>
                                          <p:spTgt spid="3"/>
                                        </p:tgtEl>
                                        <p:attrNameLst>
                                          <p:attrName>ppt_w</p:attrName>
                                        </p:attrNameLst>
                                      </p:cBhvr>
                                      <p:tavLst>
                                        <p:tav tm="0">
                                          <p:val>
                                            <p:fltVal val="0"/>
                                          </p:val>
                                        </p:tav>
                                        <p:tav tm="100000">
                                          <p:val>
                                            <p:strVal val="#ppt_w"/>
                                          </p:val>
                                        </p:tav>
                                      </p:tavLst>
                                    </p:anim>
                                    <p:anim calcmode="lin" valueType="num">
                                      <p:cBhvr>
                                        <p:cTn id="23" dur="2000" fill="hold"/>
                                        <p:tgtEl>
                                          <p:spTgt spid="3"/>
                                        </p:tgtEl>
                                        <p:attrNameLst>
                                          <p:attrName>ppt_h</p:attrName>
                                        </p:attrNameLst>
                                      </p:cBhvr>
                                      <p:tavLst>
                                        <p:tav tm="0">
                                          <p:val>
                                            <p:fltVal val="0"/>
                                          </p:val>
                                        </p:tav>
                                        <p:tav tm="100000">
                                          <p:val>
                                            <p:strVal val="#ppt_h"/>
                                          </p:val>
                                        </p:tav>
                                      </p:tavLst>
                                    </p:anim>
                                    <p:animEffect transition="in" filter="fade">
                                      <p:cBhvr>
                                        <p:cTn id="24" dur="2000"/>
                                        <p:tgtEl>
                                          <p:spTgt spid="3"/>
                                        </p:tgtEl>
                                      </p:cBhvr>
                                    </p:animEffect>
                                    <p:anim calcmode="lin" valueType="num">
                                      <p:cBhvr>
                                        <p:cTn id="25" dur="2000" fill="hold"/>
                                        <p:tgtEl>
                                          <p:spTgt spid="3"/>
                                        </p:tgtEl>
                                        <p:attrNameLst>
                                          <p:attrName>ppt_x</p:attrName>
                                        </p:attrNameLst>
                                      </p:cBhvr>
                                      <p:tavLst>
                                        <p:tav tm="0">
                                          <p:val>
                                            <p:fltVal val="0.5"/>
                                          </p:val>
                                        </p:tav>
                                        <p:tav tm="100000">
                                          <p:val>
                                            <p:strVal val="#ppt_x"/>
                                          </p:val>
                                        </p:tav>
                                      </p:tavLst>
                                    </p:anim>
                                    <p:anim calcmode="lin" valueType="num">
                                      <p:cBhvr>
                                        <p:cTn id="26" dur="2000" fill="hold"/>
                                        <p:tgtEl>
                                          <p:spTgt spid="3"/>
                                        </p:tgtEl>
                                        <p:attrNameLst>
                                          <p:attrName>ppt_y</p:attrName>
                                        </p:attrNameLst>
                                      </p:cBhvr>
                                      <p:tavLst>
                                        <p:tav tm="0">
                                          <p:val>
                                            <p:fltVal val="0.5"/>
                                          </p:val>
                                        </p:tav>
                                        <p:tav tm="100000">
                                          <p:val>
                                            <p:strVal val="#ppt_y"/>
                                          </p:val>
                                        </p:tav>
                                      </p:tavLst>
                                    </p:anim>
                                  </p:childTnLst>
                                </p:cTn>
                              </p:par>
                            </p:childTnLst>
                          </p:cTn>
                        </p:par>
                        <p:par>
                          <p:cTn id="27" fill="hold" nodeType="afterGroup">
                            <p:stCondLst>
                              <p:cond delay="4000"/>
                            </p:stCondLst>
                            <p:childTnLst>
                              <p:par>
                                <p:cTn id="28" presetID="53" presetClass="entr" presetSubtype="528" fill="hold" nodeType="afterEffect">
                                  <p:stCondLst>
                                    <p:cond delay="0"/>
                                  </p:stCondLst>
                                  <p:childTnLst>
                                    <p:set>
                                      <p:cBhvr>
                                        <p:cTn id="29" dur="1" fill="hold">
                                          <p:stCondLst>
                                            <p:cond delay="0"/>
                                          </p:stCondLst>
                                        </p:cTn>
                                        <p:tgtEl>
                                          <p:spTgt spid="22542"/>
                                        </p:tgtEl>
                                        <p:attrNameLst>
                                          <p:attrName>style.visibility</p:attrName>
                                        </p:attrNameLst>
                                      </p:cBhvr>
                                      <p:to>
                                        <p:strVal val="visible"/>
                                      </p:to>
                                    </p:set>
                                    <p:anim calcmode="lin" valueType="num">
                                      <p:cBhvr>
                                        <p:cTn id="30" dur="2000" fill="hold"/>
                                        <p:tgtEl>
                                          <p:spTgt spid="22542"/>
                                        </p:tgtEl>
                                        <p:attrNameLst>
                                          <p:attrName>ppt_w</p:attrName>
                                        </p:attrNameLst>
                                      </p:cBhvr>
                                      <p:tavLst>
                                        <p:tav tm="0">
                                          <p:val>
                                            <p:fltVal val="0"/>
                                          </p:val>
                                        </p:tav>
                                        <p:tav tm="100000">
                                          <p:val>
                                            <p:strVal val="#ppt_w"/>
                                          </p:val>
                                        </p:tav>
                                      </p:tavLst>
                                    </p:anim>
                                    <p:anim calcmode="lin" valueType="num">
                                      <p:cBhvr>
                                        <p:cTn id="31" dur="2000" fill="hold"/>
                                        <p:tgtEl>
                                          <p:spTgt spid="22542"/>
                                        </p:tgtEl>
                                        <p:attrNameLst>
                                          <p:attrName>ppt_h</p:attrName>
                                        </p:attrNameLst>
                                      </p:cBhvr>
                                      <p:tavLst>
                                        <p:tav tm="0">
                                          <p:val>
                                            <p:fltVal val="0"/>
                                          </p:val>
                                        </p:tav>
                                        <p:tav tm="100000">
                                          <p:val>
                                            <p:strVal val="#ppt_h"/>
                                          </p:val>
                                        </p:tav>
                                      </p:tavLst>
                                    </p:anim>
                                    <p:animEffect transition="in" filter="fade">
                                      <p:cBhvr>
                                        <p:cTn id="32" dur="2000"/>
                                        <p:tgtEl>
                                          <p:spTgt spid="22542"/>
                                        </p:tgtEl>
                                      </p:cBhvr>
                                    </p:animEffect>
                                    <p:anim calcmode="lin" valueType="num">
                                      <p:cBhvr>
                                        <p:cTn id="33" dur="2000" fill="hold"/>
                                        <p:tgtEl>
                                          <p:spTgt spid="22542"/>
                                        </p:tgtEl>
                                        <p:attrNameLst>
                                          <p:attrName>ppt_x</p:attrName>
                                        </p:attrNameLst>
                                      </p:cBhvr>
                                      <p:tavLst>
                                        <p:tav tm="0">
                                          <p:val>
                                            <p:fltVal val="0.5"/>
                                          </p:val>
                                        </p:tav>
                                        <p:tav tm="100000">
                                          <p:val>
                                            <p:strVal val="#ppt_x"/>
                                          </p:val>
                                        </p:tav>
                                      </p:tavLst>
                                    </p:anim>
                                    <p:anim calcmode="lin" valueType="num">
                                      <p:cBhvr>
                                        <p:cTn id="34" dur="2000" fill="hold"/>
                                        <p:tgtEl>
                                          <p:spTgt spid="22542"/>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2000"/>
                                        <p:tgtEl>
                                          <p:spTgt spid="4"/>
                                        </p:tgtEl>
                                      </p:cBhvr>
                                    </p:animEffect>
                                  </p:childTnLst>
                                </p:cTn>
                              </p:par>
                            </p:childTnLst>
                          </p:cTn>
                        </p:par>
                        <p:par>
                          <p:cTn id="40" fill="hold" nodeType="afterGroup">
                            <p:stCondLst>
                              <p:cond delay="2000"/>
                            </p:stCondLst>
                            <p:childTnLst>
                              <p:par>
                                <p:cTn id="41" presetID="16" presetClass="entr" presetSubtype="37"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outVertical)">
                                      <p:cBhvr>
                                        <p:cTn id="43" dur="2000"/>
                                        <p:tgtEl>
                                          <p:spTgt spid="20"/>
                                        </p:tgtEl>
                                      </p:cBhvr>
                                    </p:animEffect>
                                  </p:childTnLst>
                                </p:cTn>
                              </p:par>
                            </p:childTnLst>
                          </p:cTn>
                        </p:par>
                        <p:par>
                          <p:cTn id="44" fill="hold" nodeType="afterGroup">
                            <p:stCondLst>
                              <p:cond delay="4000"/>
                            </p:stCondLst>
                            <p:childTnLst>
                              <p:par>
                                <p:cTn id="45" presetID="16" presetClass="entr" presetSubtype="2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2000"/>
                                        <p:tgtEl>
                                          <p:spTgt spid="21"/>
                                        </p:tgtEl>
                                      </p:cBhvr>
                                    </p:animEffect>
                                  </p:childTnLst>
                                </p:cTn>
                              </p:par>
                            </p:childTnLst>
                          </p:cTn>
                        </p:par>
                        <p:par>
                          <p:cTn id="48" fill="hold" nodeType="afterGroup">
                            <p:stCondLst>
                              <p:cond delay="6000"/>
                            </p:stCondLst>
                            <p:childTnLst>
                              <p:par>
                                <p:cTn id="49" presetID="16" presetClass="entr" presetSubtype="37"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outVertical)">
                                      <p:cBhvr>
                                        <p:cTn id="5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Radical Resto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9082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AutoShape 5"/>
          <p:cNvSpPr>
            <a:spLocks noChangeArrowheads="1"/>
          </p:cNvSpPr>
          <p:nvPr/>
        </p:nvSpPr>
        <p:spPr bwMode="auto">
          <a:xfrm>
            <a:off x="82550" y="4368800"/>
            <a:ext cx="2667000" cy="1447800"/>
          </a:xfrm>
          <a:prstGeom prst="roundRect">
            <a:avLst>
              <a:gd name="adj" fmla="val 16667"/>
            </a:avLst>
          </a:prstGeom>
          <a:solidFill>
            <a:schemeClr val="tx1"/>
          </a:solidFill>
          <a:ln w="38100">
            <a:solidFill>
              <a:srgbClr val="FF0000"/>
            </a:solidFill>
            <a:round/>
            <a:headEnd/>
            <a:tailEnd/>
          </a:ln>
          <a:effectLst/>
        </p:spPr>
        <p:txBody>
          <a:bodyPr wrap="none" anchor="ctr"/>
          <a:lstStyle/>
          <a:p>
            <a:pPr algn="ctr">
              <a:defRPr/>
            </a:pPr>
            <a:r>
              <a:rPr lang="en-US" sz="3600" b="1" dirty="0">
                <a:solidFill>
                  <a:srgbClr val="FFFF00"/>
                </a:solidFill>
                <a:effectLst>
                  <a:outerShdw blurRad="38100" dist="38100" dir="2700000" algn="tl">
                    <a:srgbClr val="FFFFFF"/>
                  </a:outerShdw>
                </a:effectLst>
                <a:latin typeface="Calibri" pitchFamily="34" charset="0"/>
                <a:cs typeface="Arial" charset="0"/>
              </a:rPr>
              <a:t>A Divisive</a:t>
            </a:r>
          </a:p>
          <a:p>
            <a:pPr algn="ctr">
              <a:defRPr/>
            </a:pPr>
            <a:r>
              <a:rPr lang="en-US" sz="3600" b="1" dirty="0">
                <a:solidFill>
                  <a:srgbClr val="FFFF00"/>
                </a:solidFill>
                <a:effectLst>
                  <a:outerShdw blurRad="38100" dist="38100" dir="2700000" algn="tl">
                    <a:srgbClr val="FFFFFF"/>
                  </a:outerShdw>
                </a:effectLst>
                <a:latin typeface="Calibri" pitchFamily="34" charset="0"/>
                <a:cs typeface="Arial" charset="0"/>
              </a:rPr>
              <a:t>Agenda</a:t>
            </a:r>
          </a:p>
        </p:txBody>
      </p:sp>
      <p:sp>
        <p:nvSpPr>
          <p:cNvPr id="41990" name="AutoShape 6"/>
          <p:cNvSpPr>
            <a:spLocks noChangeArrowheads="1"/>
          </p:cNvSpPr>
          <p:nvPr/>
        </p:nvSpPr>
        <p:spPr bwMode="auto">
          <a:xfrm>
            <a:off x="3352800" y="2166938"/>
            <a:ext cx="5638800" cy="4583112"/>
          </a:xfrm>
          <a:prstGeom prst="wedgeRectCallout">
            <a:avLst>
              <a:gd name="adj1" fmla="val -89743"/>
              <a:gd name="adj2" fmla="val -38882"/>
            </a:avLst>
          </a:prstGeom>
          <a:solidFill>
            <a:srgbClr val="FFFFFF">
              <a:alpha val="69804"/>
            </a:srgbClr>
          </a:solidFill>
          <a:ln w="38100">
            <a:solidFill>
              <a:srgbClr val="FF0000"/>
            </a:solidFill>
            <a:miter lim="800000"/>
            <a:headEnd/>
            <a:tailEnd/>
          </a:ln>
          <a:effectLst/>
        </p:spPr>
        <p:txBody>
          <a:bodyPr/>
          <a:lstStyle/>
          <a:p>
            <a:pPr algn="ctr">
              <a:defRPr/>
            </a:pPr>
            <a:r>
              <a:rPr lang="en-US" sz="2400" b="1" dirty="0">
                <a:solidFill>
                  <a:prstClr val="black"/>
                </a:solidFill>
                <a:effectLst>
                  <a:outerShdw blurRad="38100" dist="38100" dir="2700000" algn="tl">
                    <a:srgbClr val="FFFFFF"/>
                  </a:outerShdw>
                </a:effectLst>
                <a:latin typeface="Calibri" pitchFamily="34" charset="0"/>
                <a:cs typeface="Arial" charset="0"/>
              </a:rPr>
              <a:t>“But isn’t it possible to work within the system to bring about any necessary changes?”</a:t>
            </a:r>
          </a:p>
          <a:p>
            <a:pPr algn="ctr">
              <a:defRPr/>
            </a:pPr>
            <a:endParaRPr lang="en-US" sz="2400" b="1" dirty="0">
              <a:solidFill>
                <a:prstClr val="black"/>
              </a:solidFill>
              <a:effectLst>
                <a:outerShdw blurRad="38100" dist="38100" dir="2700000" algn="tl">
                  <a:srgbClr val="FFFFFF"/>
                </a:outerShdw>
              </a:effectLst>
              <a:latin typeface="Calibri" pitchFamily="34" charset="0"/>
              <a:cs typeface="Arial" charset="0"/>
            </a:endParaRPr>
          </a:p>
          <a:p>
            <a:pPr algn="ctr">
              <a:defRPr/>
            </a:pPr>
            <a:r>
              <a:rPr lang="en-US" sz="2400" b="1" dirty="0">
                <a:solidFill>
                  <a:prstClr val="black"/>
                </a:solidFill>
                <a:effectLst>
                  <a:outerShdw blurRad="38100" dist="38100" dir="2700000" algn="tl">
                    <a:srgbClr val="FFFFFF"/>
                  </a:outerShdw>
                </a:effectLst>
                <a:latin typeface="Calibri" pitchFamily="34" charset="0"/>
                <a:cs typeface="Arial" charset="0"/>
              </a:rPr>
              <a:t>“. . . The rudimentary concerns which we will discuss . . . Simply cannot be resolved without </a:t>
            </a:r>
            <a:r>
              <a:rPr lang="en-US" sz="2400" b="1" u="sng" dirty="0">
                <a:solidFill>
                  <a:prstClr val="black"/>
                </a:solidFill>
                <a:effectLst>
                  <a:outerShdw blurRad="38100" dist="38100" dir="2700000" algn="tl">
                    <a:srgbClr val="FFFFFF"/>
                  </a:outerShdw>
                </a:effectLst>
                <a:latin typeface="Calibri" pitchFamily="34" charset="0"/>
                <a:cs typeface="Arial" charset="0"/>
              </a:rPr>
              <a:t>radically restructuring</a:t>
            </a:r>
            <a:r>
              <a:rPr lang="en-US" sz="2400" b="1" dirty="0">
                <a:solidFill>
                  <a:prstClr val="black"/>
                </a:solidFill>
                <a:effectLst>
                  <a:outerShdw blurRad="38100" dist="38100" dir="2700000" algn="tl">
                    <a:srgbClr val="FFFFFF"/>
                  </a:outerShdw>
                </a:effectLst>
                <a:latin typeface="Calibri" pitchFamily="34" charset="0"/>
                <a:cs typeface="Arial" charset="0"/>
              </a:rPr>
              <a:t> the church as it presently functions. Indeed, not so much restructuring it, but actually </a:t>
            </a:r>
            <a:r>
              <a:rPr lang="en-US" sz="2400" b="1" u="sng" dirty="0">
                <a:solidFill>
                  <a:prstClr val="black"/>
                </a:solidFill>
                <a:effectLst>
                  <a:outerShdw blurRad="38100" dist="38100" dir="2700000" algn="tl">
                    <a:srgbClr val="FFFFFF"/>
                  </a:outerShdw>
                </a:effectLst>
                <a:latin typeface="Calibri" pitchFamily="34" charset="0"/>
                <a:cs typeface="Arial" charset="0"/>
              </a:rPr>
              <a:t>dismantling</a:t>
            </a:r>
            <a:r>
              <a:rPr lang="en-US" sz="2400" b="1" dirty="0">
                <a:solidFill>
                  <a:prstClr val="black"/>
                </a:solidFill>
                <a:effectLst>
                  <a:outerShdw blurRad="38100" dist="38100" dir="2700000" algn="tl">
                    <a:srgbClr val="FFFFFF"/>
                  </a:outerShdw>
                </a:effectLst>
                <a:latin typeface="Calibri" pitchFamily="34" charset="0"/>
                <a:cs typeface="Arial" charset="0"/>
              </a:rPr>
              <a:t> it by means of recapturing its original definition and meaning” (pgs. 36-37).</a:t>
            </a:r>
          </a:p>
        </p:txBody>
      </p:sp>
      <p:pic>
        <p:nvPicPr>
          <p:cNvPr id="7" name="Picture 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44924" y="0"/>
            <a:ext cx="2934369" cy="2146789"/>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2000" fill="hold"/>
                                        <p:tgtEl>
                                          <p:spTgt spid="33795"/>
                                        </p:tgtEl>
                                        <p:attrNameLst>
                                          <p:attrName>ppt_w</p:attrName>
                                        </p:attrNameLst>
                                      </p:cBhvr>
                                      <p:tavLst>
                                        <p:tav tm="0">
                                          <p:val>
                                            <p:fltVal val="0"/>
                                          </p:val>
                                        </p:tav>
                                        <p:tav tm="100000">
                                          <p:val>
                                            <p:strVal val="#ppt_w"/>
                                          </p:val>
                                        </p:tav>
                                      </p:tavLst>
                                    </p:anim>
                                    <p:anim calcmode="lin" valueType="num">
                                      <p:cBhvr>
                                        <p:cTn id="8" dur="2000" fill="hold"/>
                                        <p:tgtEl>
                                          <p:spTgt spid="33795"/>
                                        </p:tgtEl>
                                        <p:attrNameLst>
                                          <p:attrName>ppt_h</p:attrName>
                                        </p:attrNameLst>
                                      </p:cBhvr>
                                      <p:tavLst>
                                        <p:tav tm="0">
                                          <p:val>
                                            <p:fltVal val="0"/>
                                          </p:val>
                                        </p:tav>
                                        <p:tav tm="100000">
                                          <p:val>
                                            <p:strVal val="#ppt_h"/>
                                          </p:val>
                                        </p:tav>
                                      </p:tavLst>
                                    </p:anim>
                                    <p:anim calcmode="lin" valueType="num">
                                      <p:cBhvr>
                                        <p:cTn id="9" dur="2000" fill="hold"/>
                                        <p:tgtEl>
                                          <p:spTgt spid="33795"/>
                                        </p:tgtEl>
                                        <p:attrNameLst>
                                          <p:attrName>style.rotation</p:attrName>
                                        </p:attrNameLst>
                                      </p:cBhvr>
                                      <p:tavLst>
                                        <p:tav tm="0">
                                          <p:val>
                                            <p:fltVal val="90"/>
                                          </p:val>
                                        </p:tav>
                                        <p:tav tm="100000">
                                          <p:val>
                                            <p:fltVal val="0"/>
                                          </p:val>
                                        </p:tav>
                                      </p:tavLst>
                                    </p:anim>
                                    <p:animEffect transition="in" filter="fade">
                                      <p:cBhvr>
                                        <p:cTn id="10" dur="2000"/>
                                        <p:tgtEl>
                                          <p:spTgt spid="33795"/>
                                        </p:tgtEl>
                                      </p:cBhvr>
                                    </p:animEffect>
                                  </p:childTnLst>
                                </p:cTn>
                              </p:par>
                            </p:childTnLst>
                          </p:cTn>
                        </p:par>
                        <p:par>
                          <p:cTn id="11" fill="hold" nodeType="afterGroup">
                            <p:stCondLst>
                              <p:cond delay="2000"/>
                            </p:stCondLst>
                            <p:childTnLst>
                              <p:par>
                                <p:cTn id="12" presetID="47" presetClass="entr" presetSubtype="0" fill="hold" grpId="0" nodeType="afterEffect">
                                  <p:stCondLst>
                                    <p:cond delay="0"/>
                                  </p:stCondLst>
                                  <p:childTnLst>
                                    <p:set>
                                      <p:cBhvr>
                                        <p:cTn id="13" dur="1" fill="hold">
                                          <p:stCondLst>
                                            <p:cond delay="0"/>
                                          </p:stCondLst>
                                        </p:cTn>
                                        <p:tgtEl>
                                          <p:spTgt spid="41989"/>
                                        </p:tgtEl>
                                        <p:attrNameLst>
                                          <p:attrName>style.visibility</p:attrName>
                                        </p:attrNameLst>
                                      </p:cBhvr>
                                      <p:to>
                                        <p:strVal val="visible"/>
                                      </p:to>
                                    </p:set>
                                    <p:animEffect transition="in" filter="fade">
                                      <p:cBhvr>
                                        <p:cTn id="14" dur="2000"/>
                                        <p:tgtEl>
                                          <p:spTgt spid="41989"/>
                                        </p:tgtEl>
                                      </p:cBhvr>
                                    </p:animEffect>
                                    <p:anim calcmode="lin" valueType="num">
                                      <p:cBhvr>
                                        <p:cTn id="15" dur="2000" fill="hold"/>
                                        <p:tgtEl>
                                          <p:spTgt spid="41989"/>
                                        </p:tgtEl>
                                        <p:attrNameLst>
                                          <p:attrName>ppt_x</p:attrName>
                                        </p:attrNameLst>
                                      </p:cBhvr>
                                      <p:tavLst>
                                        <p:tav tm="0">
                                          <p:val>
                                            <p:strVal val="#ppt_x"/>
                                          </p:val>
                                        </p:tav>
                                        <p:tav tm="100000">
                                          <p:val>
                                            <p:strVal val="#ppt_x"/>
                                          </p:val>
                                        </p:tav>
                                      </p:tavLst>
                                    </p:anim>
                                    <p:anim calcmode="lin" valueType="num">
                                      <p:cBhvr>
                                        <p:cTn id="16" dur="2000" fill="hold"/>
                                        <p:tgtEl>
                                          <p:spTgt spid="4198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990"/>
                                        </p:tgtEl>
                                        <p:attrNameLst>
                                          <p:attrName>style.visibility</p:attrName>
                                        </p:attrNameLst>
                                      </p:cBhvr>
                                      <p:to>
                                        <p:strVal val="visible"/>
                                      </p:to>
                                    </p:set>
                                    <p:animEffect transition="in" filter="wipe(left)">
                                      <p:cBhvr>
                                        <p:cTn id="21" dur="2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0"/>
          <p:cNvGrpSpPr>
            <a:grpSpLocks/>
          </p:cNvGrpSpPr>
          <p:nvPr/>
        </p:nvGrpSpPr>
        <p:grpSpPr bwMode="auto">
          <a:xfrm>
            <a:off x="46038" y="49213"/>
            <a:ext cx="3525837" cy="4116387"/>
            <a:chOff x="152400" y="1524000"/>
            <a:chExt cx="3124200" cy="3810000"/>
          </a:xfrm>
        </p:grpSpPr>
        <p:sp>
          <p:nvSpPr>
            <p:cNvPr id="8198" name="Rectangle 2"/>
            <p:cNvSpPr>
              <a:spLocks noChangeArrowheads="1"/>
            </p:cNvSpPr>
            <p:nvPr/>
          </p:nvSpPr>
          <p:spPr bwMode="auto">
            <a:xfrm>
              <a:off x="152400" y="1524000"/>
              <a:ext cx="3124200" cy="3810000"/>
            </a:xfrm>
            <a:prstGeom prst="rect">
              <a:avLst/>
            </a:prstGeom>
            <a:solidFill>
              <a:srgbClr val="B4B4B4"/>
            </a:solidFill>
            <a:ln w="76200">
              <a:solidFill>
                <a:srgbClr val="B4B4B4"/>
              </a:solidFill>
              <a:miter lim="800000"/>
              <a:headEnd/>
              <a:tailEnd/>
            </a:ln>
          </p:spPr>
          <p:txBody>
            <a:bodyPr wrap="none" anchor="ctr"/>
            <a:lstStyle/>
            <a:p>
              <a:endParaRPr lang="en-US"/>
            </a:p>
          </p:txBody>
        </p:sp>
        <p:grpSp>
          <p:nvGrpSpPr>
            <p:cNvPr id="8199" name="Group 5"/>
            <p:cNvGrpSpPr>
              <a:grpSpLocks/>
            </p:cNvGrpSpPr>
            <p:nvPr/>
          </p:nvGrpSpPr>
          <p:grpSpPr bwMode="auto">
            <a:xfrm>
              <a:off x="152400" y="1524000"/>
              <a:ext cx="3124200" cy="3465513"/>
              <a:chOff x="3744" y="1008"/>
              <a:chExt cx="1968" cy="2183"/>
            </a:xfrm>
          </p:grpSpPr>
          <p:pic>
            <p:nvPicPr>
              <p:cNvPr id="8200" name="Picture 6" descr="ministers_ssandi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 y="1008"/>
                <a:ext cx="6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WordArt 7"/>
              <p:cNvSpPr>
                <a:spLocks noChangeArrowheads="1" noChangeShapeType="1" noTextEdit="1"/>
              </p:cNvSpPr>
              <p:nvPr/>
            </p:nvSpPr>
            <p:spPr bwMode="auto">
              <a:xfrm>
                <a:off x="3792" y="1200"/>
                <a:ext cx="1056" cy="336"/>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J. Stephen</a:t>
                </a:r>
              </a:p>
              <a:p>
                <a:pPr algn="ctr"/>
                <a:r>
                  <a:rPr lang="en-US" sz="3600" kern="10">
                    <a:ln w="9525">
                      <a:solidFill>
                        <a:srgbClr val="000000"/>
                      </a:solidFill>
                      <a:round/>
                      <a:headEnd/>
                      <a:tailEnd/>
                    </a:ln>
                    <a:solidFill>
                      <a:srgbClr val="000000"/>
                    </a:solidFill>
                    <a:latin typeface="Arial"/>
                    <a:cs typeface="Arial"/>
                  </a:rPr>
                  <a:t>Sandifer</a:t>
                </a:r>
              </a:p>
            </p:txBody>
          </p:sp>
          <p:sp>
            <p:nvSpPr>
              <p:cNvPr id="8202" name="WordArt 8"/>
              <p:cNvSpPr>
                <a:spLocks noChangeArrowheads="1" noChangeShapeType="1" noTextEdit="1"/>
              </p:cNvSpPr>
              <p:nvPr/>
            </p:nvSpPr>
            <p:spPr bwMode="auto">
              <a:xfrm>
                <a:off x="3744" y="1824"/>
                <a:ext cx="1392" cy="336"/>
              </a:xfrm>
              <a:prstGeom prst="rect">
                <a:avLst/>
              </a:prstGeom>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000000"/>
                    </a:solidFill>
                    <a:latin typeface="Arial"/>
                    <a:cs typeface="Arial"/>
                  </a:rPr>
                  <a:t>Abilene</a:t>
                </a:r>
              </a:p>
              <a:p>
                <a:pPr algn="ctr"/>
                <a:r>
                  <a:rPr lang="en-US" sz="3600" kern="10">
                    <a:ln w="9525">
                      <a:solidFill>
                        <a:srgbClr val="000000"/>
                      </a:solidFill>
                      <a:round/>
                      <a:headEnd/>
                      <a:tailEnd/>
                    </a:ln>
                    <a:solidFill>
                      <a:srgbClr val="000000"/>
                    </a:solidFill>
                    <a:latin typeface="Arial"/>
                    <a:cs typeface="Arial"/>
                  </a:rPr>
                  <a:t>Lectureship 2002</a:t>
                </a:r>
              </a:p>
            </p:txBody>
          </p:sp>
          <p:sp>
            <p:nvSpPr>
              <p:cNvPr id="9" name="Text Box 9"/>
              <p:cNvSpPr txBox="1">
                <a:spLocks noChangeArrowheads="1"/>
              </p:cNvSpPr>
              <p:nvPr/>
            </p:nvSpPr>
            <p:spPr bwMode="auto">
              <a:xfrm>
                <a:off x="3744" y="2312"/>
                <a:ext cx="1968" cy="879"/>
              </a:xfrm>
              <a:prstGeom prst="rect">
                <a:avLst/>
              </a:prstGeom>
              <a:noFill/>
              <a:ln w="9525">
                <a:noFill/>
                <a:miter lim="800000"/>
                <a:headEnd/>
                <a:tailEnd/>
              </a:ln>
              <a:effectLst/>
            </p:spPr>
            <p:txBody>
              <a:bodyPr>
                <a:spAutoFit/>
              </a:bodyPr>
              <a:lstStyle/>
              <a:p>
                <a:pPr>
                  <a:spcBef>
                    <a:spcPct val="50000"/>
                  </a:spcBef>
                  <a:defRPr/>
                </a:pPr>
                <a:r>
                  <a:rPr lang="en-US" sz="2300" b="1" dirty="0">
                    <a:effectLst>
                      <a:outerShdw blurRad="38100" dist="38100" dir="2700000" algn="tl">
                        <a:srgbClr val="FFFFFF"/>
                      </a:outerShdw>
                    </a:effectLst>
                    <a:latin typeface="Calibri" pitchFamily="34" charset="0"/>
                    <a:cs typeface="Calibri" pitchFamily="34" charset="0"/>
                  </a:rPr>
                  <a:t>A Theology of Eating</a:t>
                </a:r>
              </a:p>
              <a:p>
                <a:pPr>
                  <a:spcBef>
                    <a:spcPct val="50000"/>
                  </a:spcBef>
                  <a:defRPr/>
                </a:pPr>
                <a:r>
                  <a:rPr lang="en-US" sz="2300" b="1" dirty="0">
                    <a:effectLst>
                      <a:outerShdw blurRad="38100" dist="38100" dir="2700000" algn="tl">
                        <a:srgbClr val="FFFFFF"/>
                      </a:outerShdw>
                    </a:effectLst>
                    <a:latin typeface="Calibri" pitchFamily="34" charset="0"/>
                    <a:cs typeface="Calibri" pitchFamily="34" charset="0"/>
                  </a:rPr>
                  <a:t>Assembling to Break Bread</a:t>
                </a:r>
              </a:p>
              <a:p>
                <a:pPr>
                  <a:spcBef>
                    <a:spcPct val="50000"/>
                  </a:spcBef>
                  <a:defRPr/>
                </a:pPr>
                <a:r>
                  <a:rPr lang="en-US" sz="2300" b="1" dirty="0">
                    <a:effectLst>
                      <a:outerShdw blurRad="38100" dist="38100" dir="2700000" algn="tl">
                        <a:srgbClr val="FFFFFF"/>
                      </a:outerShdw>
                    </a:effectLst>
                    <a:latin typeface="Calibri" pitchFamily="34" charset="0"/>
                    <a:cs typeface="Calibri" pitchFamily="34" charset="0"/>
                  </a:rPr>
                  <a:t>Pinch and Sip in Silence</a:t>
                </a:r>
              </a:p>
            </p:txBody>
          </p:sp>
        </p:grpSp>
      </p:grpSp>
      <p:sp>
        <p:nvSpPr>
          <p:cNvPr id="12" name="AutoShape 5"/>
          <p:cNvSpPr>
            <a:spLocks noChangeArrowheads="1"/>
          </p:cNvSpPr>
          <p:nvPr/>
        </p:nvSpPr>
        <p:spPr bwMode="auto">
          <a:xfrm>
            <a:off x="82550" y="4368800"/>
            <a:ext cx="2667000" cy="1447800"/>
          </a:xfrm>
          <a:prstGeom prst="roundRect">
            <a:avLst>
              <a:gd name="adj" fmla="val 16667"/>
            </a:avLst>
          </a:prstGeom>
          <a:solidFill>
            <a:schemeClr val="tx1"/>
          </a:solidFill>
          <a:ln w="38100">
            <a:solidFill>
              <a:srgbClr val="FF0000"/>
            </a:solidFill>
            <a:round/>
            <a:headEnd/>
            <a:tailEnd/>
          </a:ln>
          <a:effectLst/>
        </p:spPr>
        <p:txBody>
          <a:bodyPr wrap="none" anchor="ctr"/>
          <a:lstStyle/>
          <a:p>
            <a:pPr algn="ctr">
              <a:defRPr/>
            </a:pPr>
            <a:r>
              <a:rPr lang="en-US" sz="3600" b="1" dirty="0">
                <a:solidFill>
                  <a:srgbClr val="FFFF00"/>
                </a:solidFill>
                <a:effectLst>
                  <a:outerShdw blurRad="38100" dist="38100" dir="2700000" algn="tl">
                    <a:srgbClr val="FFFFFF"/>
                  </a:outerShdw>
                </a:effectLst>
              </a:rPr>
              <a:t>A Divisive</a:t>
            </a:r>
          </a:p>
          <a:p>
            <a:pPr algn="ctr">
              <a:defRPr/>
            </a:pPr>
            <a:r>
              <a:rPr lang="en-US" sz="3600" b="1" dirty="0">
                <a:solidFill>
                  <a:srgbClr val="FFFF00"/>
                </a:solidFill>
                <a:effectLst>
                  <a:outerShdw blurRad="38100" dist="38100" dir="2700000" algn="tl">
                    <a:srgbClr val="FFFFFF"/>
                  </a:outerShdw>
                </a:effectLst>
              </a:rPr>
              <a:t>Agenda</a:t>
            </a:r>
          </a:p>
        </p:txBody>
      </p:sp>
      <p:sp>
        <p:nvSpPr>
          <p:cNvPr id="13" name="AutoShape 11"/>
          <p:cNvSpPr>
            <a:spLocks noChangeArrowheads="1"/>
          </p:cNvSpPr>
          <p:nvPr/>
        </p:nvSpPr>
        <p:spPr bwMode="auto">
          <a:xfrm>
            <a:off x="3886200" y="2127250"/>
            <a:ext cx="5257800" cy="4483100"/>
          </a:xfrm>
          <a:prstGeom prst="wedgeRectCallout">
            <a:avLst>
              <a:gd name="adj1" fmla="val -66404"/>
              <a:gd name="adj2" fmla="val -16904"/>
            </a:avLst>
          </a:prstGeom>
          <a:solidFill>
            <a:srgbClr val="FFFFFF">
              <a:alpha val="69804"/>
            </a:srgbClr>
          </a:solidFill>
          <a:ln w="38100">
            <a:solidFill>
              <a:srgbClr val="FF0000"/>
            </a:solidFill>
            <a:miter lim="800000"/>
            <a:headEnd/>
            <a:tailEnd/>
          </a:ln>
          <a:effectLst/>
        </p:spPr>
        <p:txBody>
          <a:bodyPr/>
          <a:lstStyle/>
          <a:p>
            <a:pPr>
              <a:defRPr/>
            </a:pPr>
            <a:r>
              <a:rPr lang="en-US" sz="2400" b="1" dirty="0">
                <a:effectLst>
                  <a:outerShdw blurRad="38100" dist="38100" dir="2700000" algn="tl">
                    <a:srgbClr val="FFFFFF"/>
                  </a:outerShdw>
                </a:effectLst>
                <a:latin typeface="Calibri" pitchFamily="34" charset="0"/>
                <a:cs typeface="Calibri" pitchFamily="34" charset="0"/>
              </a:rPr>
              <a:t>“Our </a:t>
            </a:r>
            <a:r>
              <a:rPr lang="en-US" sz="2400" b="1" u="sng" dirty="0">
                <a:effectLst>
                  <a:outerShdw blurRad="38100" dist="38100" dir="2700000" algn="tl">
                    <a:srgbClr val="FFFFFF"/>
                  </a:outerShdw>
                </a:effectLst>
                <a:latin typeface="Calibri" pitchFamily="34" charset="0"/>
                <a:cs typeface="Calibri" pitchFamily="34" charset="0"/>
              </a:rPr>
              <a:t>traditions</a:t>
            </a:r>
            <a:r>
              <a:rPr lang="en-US" sz="2400" b="1" dirty="0">
                <a:effectLst>
                  <a:outerShdw blurRad="38100" dist="38100" dir="2700000" algn="tl">
                    <a:srgbClr val="FFFFFF"/>
                  </a:outerShdw>
                </a:effectLst>
                <a:latin typeface="Calibri" pitchFamily="34" charset="0"/>
                <a:cs typeface="Calibri" pitchFamily="34" charset="0"/>
              </a:rPr>
              <a:t> are so entrenched that we face the same problems Luther, Calvin, Wesley and others did. </a:t>
            </a:r>
            <a:r>
              <a:rPr lang="en-US" sz="2400" b="1" u="sng" dirty="0">
                <a:effectLst>
                  <a:outerShdw blurRad="38100" dist="38100" dir="2700000" algn="tl">
                    <a:srgbClr val="FFFFFF"/>
                  </a:outerShdw>
                </a:effectLst>
                <a:latin typeface="Calibri" pitchFamily="34" charset="0"/>
                <a:cs typeface="Calibri" pitchFamily="34" charset="0"/>
              </a:rPr>
              <a:t>Change</a:t>
            </a:r>
            <a:r>
              <a:rPr lang="en-US" sz="2400" b="1" dirty="0">
                <a:effectLst>
                  <a:outerShdw blurRad="38100" dist="38100" dir="2700000" algn="tl">
                    <a:srgbClr val="FFFFFF"/>
                  </a:outerShdw>
                </a:effectLst>
                <a:latin typeface="Calibri" pitchFamily="34" charset="0"/>
                <a:cs typeface="Calibri" pitchFamily="34" charset="0"/>
              </a:rPr>
              <a:t> is feared and resisted. A </a:t>
            </a:r>
            <a:r>
              <a:rPr lang="en-US" sz="2400" b="1" u="sng" dirty="0">
                <a:effectLst>
                  <a:outerShdw blurRad="38100" dist="38100" dir="2700000" algn="tl">
                    <a:srgbClr val="FFFFFF"/>
                  </a:outerShdw>
                </a:effectLst>
                <a:latin typeface="Calibri" pitchFamily="34" charset="0"/>
                <a:cs typeface="Calibri" pitchFamily="34" charset="0"/>
              </a:rPr>
              <a:t>push to correct</a:t>
            </a:r>
            <a:r>
              <a:rPr lang="en-US" sz="2400" b="1" dirty="0">
                <a:effectLst>
                  <a:outerShdw blurRad="38100" dist="38100" dir="2700000" algn="tl">
                    <a:srgbClr val="FFFFFF"/>
                  </a:outerShdw>
                </a:effectLst>
                <a:latin typeface="Calibri" pitchFamily="34" charset="0"/>
                <a:cs typeface="Calibri" pitchFamily="34" charset="0"/>
              </a:rPr>
              <a:t> and restore overnight will result in a </a:t>
            </a:r>
            <a:r>
              <a:rPr lang="en-US" sz="2400" b="1" u="sng" dirty="0">
                <a:effectLst>
                  <a:outerShdw blurRad="38100" dist="38100" dir="2700000" algn="tl">
                    <a:srgbClr val="FFFFFF"/>
                  </a:outerShdw>
                </a:effectLst>
                <a:latin typeface="Calibri" pitchFamily="34" charset="0"/>
                <a:cs typeface="Calibri" pitchFamily="34" charset="0"/>
              </a:rPr>
              <a:t>church split</a:t>
            </a:r>
            <a:r>
              <a:rPr lang="en-US" sz="2400" b="1" dirty="0">
                <a:effectLst>
                  <a:outerShdw blurRad="38100" dist="38100" dir="2700000" algn="tl">
                    <a:srgbClr val="FFFFFF"/>
                  </a:outerShdw>
                </a:effectLst>
                <a:latin typeface="Calibri" pitchFamily="34" charset="0"/>
                <a:cs typeface="Calibri" pitchFamily="34" charset="0"/>
              </a:rPr>
              <a:t> . . . </a:t>
            </a:r>
          </a:p>
          <a:p>
            <a:pPr>
              <a:defRPr/>
            </a:pPr>
            <a:r>
              <a:rPr lang="en-US" sz="2400" b="1" dirty="0">
                <a:effectLst>
                  <a:outerShdw blurRad="38100" dist="38100" dir="2700000" algn="tl">
                    <a:srgbClr val="FFFFFF"/>
                  </a:outerShdw>
                </a:effectLst>
                <a:latin typeface="Calibri" pitchFamily="34" charset="0"/>
                <a:cs typeface="Calibri" pitchFamily="34" charset="0"/>
              </a:rPr>
              <a:t>“It is important to educate your elders/leaders first. There is nothing like starting something and then finding that Sister Suzie corners an elder and objects, so he shuts the whole thing down.” (“Pinch and Sip”)</a:t>
            </a:r>
          </a:p>
        </p:txBody>
      </p:sp>
      <p:pic>
        <p:nvPicPr>
          <p:cNvPr id="14" name="Picture 13"/>
          <p:cNvPicPr>
            <a:picLocks noChangeAspect="1"/>
          </p:cNvPicPr>
          <p:nvPr/>
        </p:nvPicPr>
        <p:blipFill>
          <a:blip r:embed="rId3">
            <a:duotone>
              <a:srgbClr val="4F81BD">
                <a:shade val="45000"/>
                <a:satMod val="135000"/>
              </a:srgbClr>
              <a:prstClr val="white"/>
            </a:duotone>
            <a:extLst>
              <a:ext uri="{28A0092B-C50C-407E-A947-70E740481C1C}">
                <a14:useLocalDpi xmlns:a14="http://schemas.microsoft.com/office/drawing/2010/main" val="0"/>
              </a:ext>
            </a:extLst>
          </a:blip>
          <a:stretch>
            <a:fillRect/>
          </a:stretch>
        </p:blipFill>
        <p:spPr>
          <a:xfrm>
            <a:off x="6244924" y="0"/>
            <a:ext cx="2934369" cy="2146789"/>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1938</TotalTime>
  <Words>1934</Words>
  <Application>Microsoft Office PowerPoint</Application>
  <PresentationFormat>On-screen Show (4:3)</PresentationFormat>
  <Paragraphs>124</Paragraphs>
  <Slides>24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Times New Roman</vt:lpstr>
      <vt:lpstr>Arial Black</vt:lpstr>
      <vt:lpstr>Imprint MT Shadow</vt:lpstr>
      <vt:lpstr>Freestyle Script</vt:lpstr>
      <vt:lpstr>Lucida Calligraphy</vt:lpstr>
      <vt:lpstr>Comic Sans MS</vt:lpstr>
      <vt:lpstr>Calibri</vt:lpstr>
      <vt:lpstr>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Danville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 Bronger</dc:creator>
  <cp:lastModifiedBy>AUDIOROOM</cp:lastModifiedBy>
  <cp:revision>95</cp:revision>
  <dcterms:created xsi:type="dcterms:W3CDTF">2008-10-22T13:43:57Z</dcterms:created>
  <dcterms:modified xsi:type="dcterms:W3CDTF">2012-07-22T20:45:20Z</dcterms:modified>
</cp:coreProperties>
</file>