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48" r:id="rId1"/>
    <p:sldMasterId id="2147483672" r:id="rId2"/>
  </p:sldMasterIdLst>
  <p:notesMasterIdLst>
    <p:notesMasterId r:id="rId18"/>
  </p:notesMasterIdLst>
  <p:sldIdLst>
    <p:sldId id="256" r:id="rId3"/>
    <p:sldId id="266" r:id="rId4"/>
    <p:sldId id="261" r:id="rId5"/>
    <p:sldId id="272" r:id="rId6"/>
    <p:sldId id="279" r:id="rId7"/>
    <p:sldId id="278" r:id="rId8"/>
    <p:sldId id="274" r:id="rId9"/>
    <p:sldId id="273" r:id="rId10"/>
    <p:sldId id="275" r:id="rId11"/>
    <p:sldId id="276" r:id="rId12"/>
    <p:sldId id="277" r:id="rId13"/>
    <p:sldId id="280" r:id="rId14"/>
    <p:sldId id="281" r:id="rId15"/>
    <p:sldId id="282" r:id="rId16"/>
    <p:sldId id="271" r:id="rId17"/>
  </p:sldIdLst>
  <p:sldSz cx="9144000" cy="6858000" type="screen4x3"/>
  <p:notesSz cx="6858000" cy="9144000"/>
  <p:embeddedFontLst>
    <p:embeddedFont>
      <p:font typeface="Jokerman" pitchFamily="82" charset="0"/>
      <p:regular r:id="rId19"/>
    </p:embeddedFont>
    <p:embeddedFont>
      <p:font typeface="Chiller" pitchFamily="82" charset="0"/>
      <p:regular r:id="rId20"/>
    </p:embeddedFont>
    <p:embeddedFont>
      <p:font typeface="Impact" pitchFamily="34" charset="0"/>
      <p:regular r:id="rId21"/>
    </p:embeddedFont>
    <p:embeddedFont>
      <p:font typeface="AR ESSENCE" charset="0"/>
      <p:regular r:id="rId22"/>
    </p:embeddedFont>
    <p:embeddedFont>
      <p:font typeface="Calibri" pitchFamily="34" charset="0"/>
      <p:regular r:id="rId23"/>
      <p:bold r:id="rId24"/>
      <p:italic r:id="rId25"/>
      <p:boldItalic r:id="rId26"/>
    </p:embeddedFont>
    <p:embeddedFont>
      <p:font typeface="Monotype Corsiva" pitchFamily="66" charset="0"/>
      <p:italic r:id="rId27"/>
    </p:embeddedFont>
  </p:embeddedFontLst>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65691"/>
    <a:srgbClr val="FFFFFF"/>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5" d="100"/>
          <a:sy n="75" d="100"/>
        </p:scale>
        <p:origin x="-370"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notesMaster" Target="notesMasters/notesMaster1.xml"/><Relationship Id="rId26" Type="http://schemas.openxmlformats.org/officeDocument/2006/relationships/font" Target="fonts/font8.fntdata"/><Relationship Id="rId3" Type="http://schemas.openxmlformats.org/officeDocument/2006/relationships/slide" Target="slides/slide1.xml"/><Relationship Id="rId21" Type="http://schemas.openxmlformats.org/officeDocument/2006/relationships/font" Target="fonts/font3.fntdata"/><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font" Target="fonts/font7.fntdata"/><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font" Target="fonts/font2.fntdata"/><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font" Target="fonts/font6.fntdata"/><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font" Target="fonts/font5.fntdata"/><Relationship Id="rId28"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font" Target="fonts/font1.fntdata"/><Relationship Id="rId31"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font" Target="fonts/font4.fntdata"/><Relationship Id="rId27" Type="http://schemas.openxmlformats.org/officeDocument/2006/relationships/font" Target="fonts/font9.fntdata"/><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433C31E-9332-4301-BC3E-21B051C26659}" type="datetimeFigureOut">
              <a:rPr lang="en-US" smtClean="0"/>
              <a:t>7/15/2012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62C18C0-2E19-4B9F-AA06-0999D8BBE98C}" type="slidenum">
              <a:rPr lang="en-US" smtClean="0"/>
              <a:t>‹#›</a:t>
            </a:fld>
            <a:endParaRPr lang="en-US"/>
          </a:p>
        </p:txBody>
      </p:sp>
    </p:spTree>
    <p:extLst>
      <p:ext uri="{BB962C8B-B14F-4D97-AF65-F5344CB8AC3E}">
        <p14:creationId xmlns:p14="http://schemas.microsoft.com/office/powerpoint/2010/main" val="15269692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62C18C0-2E19-4B9F-AA06-0999D8BBE98C}" type="slidenum">
              <a:rPr lang="en-US" smtClean="0"/>
              <a:t>1</a:t>
            </a:fld>
            <a:endParaRPr lang="en-US"/>
          </a:p>
        </p:txBody>
      </p:sp>
    </p:spTree>
    <p:extLst>
      <p:ext uri="{BB962C8B-B14F-4D97-AF65-F5344CB8AC3E}">
        <p14:creationId xmlns:p14="http://schemas.microsoft.com/office/powerpoint/2010/main" val="386912425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62C18C0-2E19-4B9F-AA06-0999D8BBE98C}" type="slidenum">
              <a:rPr lang="en-US" smtClean="0"/>
              <a:t>10</a:t>
            </a:fld>
            <a:endParaRPr lang="en-US"/>
          </a:p>
        </p:txBody>
      </p:sp>
    </p:spTree>
    <p:extLst>
      <p:ext uri="{BB962C8B-B14F-4D97-AF65-F5344CB8AC3E}">
        <p14:creationId xmlns:p14="http://schemas.microsoft.com/office/powerpoint/2010/main" val="172930532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62C18C0-2E19-4B9F-AA06-0999D8BBE98C}" type="slidenum">
              <a:rPr lang="en-US" smtClean="0"/>
              <a:t>11</a:t>
            </a:fld>
            <a:endParaRPr lang="en-US"/>
          </a:p>
        </p:txBody>
      </p:sp>
    </p:spTree>
    <p:extLst>
      <p:ext uri="{BB962C8B-B14F-4D97-AF65-F5344CB8AC3E}">
        <p14:creationId xmlns:p14="http://schemas.microsoft.com/office/powerpoint/2010/main" val="252311010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62C18C0-2E19-4B9F-AA06-0999D8BBE98C}" type="slidenum">
              <a:rPr lang="en-US" smtClean="0"/>
              <a:t>12</a:t>
            </a:fld>
            <a:endParaRPr lang="en-US"/>
          </a:p>
        </p:txBody>
      </p:sp>
    </p:spTree>
    <p:extLst>
      <p:ext uri="{BB962C8B-B14F-4D97-AF65-F5344CB8AC3E}">
        <p14:creationId xmlns:p14="http://schemas.microsoft.com/office/powerpoint/2010/main" val="268261480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62C18C0-2E19-4B9F-AA06-0999D8BBE98C}" type="slidenum">
              <a:rPr lang="en-US" smtClean="0"/>
              <a:t>13</a:t>
            </a:fld>
            <a:endParaRPr lang="en-US"/>
          </a:p>
        </p:txBody>
      </p:sp>
    </p:spTree>
    <p:extLst>
      <p:ext uri="{BB962C8B-B14F-4D97-AF65-F5344CB8AC3E}">
        <p14:creationId xmlns:p14="http://schemas.microsoft.com/office/powerpoint/2010/main" val="393321330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62C18C0-2E19-4B9F-AA06-0999D8BBE98C}" type="slidenum">
              <a:rPr lang="en-US" smtClean="0"/>
              <a:t>14</a:t>
            </a:fld>
            <a:endParaRPr lang="en-US"/>
          </a:p>
        </p:txBody>
      </p:sp>
    </p:spTree>
    <p:extLst>
      <p:ext uri="{BB962C8B-B14F-4D97-AF65-F5344CB8AC3E}">
        <p14:creationId xmlns:p14="http://schemas.microsoft.com/office/powerpoint/2010/main" val="423772949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62C18C0-2E19-4B9F-AA06-0999D8BBE98C}" type="slidenum">
              <a:rPr lang="en-US" smtClean="0"/>
              <a:t>15</a:t>
            </a:fld>
            <a:endParaRPr lang="en-US"/>
          </a:p>
        </p:txBody>
      </p:sp>
    </p:spTree>
    <p:extLst>
      <p:ext uri="{BB962C8B-B14F-4D97-AF65-F5344CB8AC3E}">
        <p14:creationId xmlns:p14="http://schemas.microsoft.com/office/powerpoint/2010/main" val="33155004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62C18C0-2E19-4B9F-AA06-0999D8BBE98C}" type="slidenum">
              <a:rPr lang="en-US" smtClean="0"/>
              <a:t>2</a:t>
            </a:fld>
            <a:endParaRPr lang="en-US"/>
          </a:p>
        </p:txBody>
      </p:sp>
    </p:spTree>
    <p:extLst>
      <p:ext uri="{BB962C8B-B14F-4D97-AF65-F5344CB8AC3E}">
        <p14:creationId xmlns:p14="http://schemas.microsoft.com/office/powerpoint/2010/main" val="7914406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62C18C0-2E19-4B9F-AA06-0999D8BBE98C}" type="slidenum">
              <a:rPr lang="en-US" smtClean="0"/>
              <a:t>3</a:t>
            </a:fld>
            <a:endParaRPr lang="en-US"/>
          </a:p>
        </p:txBody>
      </p:sp>
    </p:spTree>
    <p:extLst>
      <p:ext uri="{BB962C8B-B14F-4D97-AF65-F5344CB8AC3E}">
        <p14:creationId xmlns:p14="http://schemas.microsoft.com/office/powerpoint/2010/main" val="23955662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62C18C0-2E19-4B9F-AA06-0999D8BBE98C}" type="slidenum">
              <a:rPr lang="en-US" smtClean="0"/>
              <a:t>4</a:t>
            </a:fld>
            <a:endParaRPr lang="en-US"/>
          </a:p>
        </p:txBody>
      </p:sp>
    </p:spTree>
    <p:extLst>
      <p:ext uri="{BB962C8B-B14F-4D97-AF65-F5344CB8AC3E}">
        <p14:creationId xmlns:p14="http://schemas.microsoft.com/office/powerpoint/2010/main" val="12545620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62C18C0-2E19-4B9F-AA06-0999D8BBE98C}" type="slidenum">
              <a:rPr lang="en-US" smtClean="0"/>
              <a:t>5</a:t>
            </a:fld>
            <a:endParaRPr lang="en-US"/>
          </a:p>
        </p:txBody>
      </p:sp>
    </p:spTree>
    <p:extLst>
      <p:ext uri="{BB962C8B-B14F-4D97-AF65-F5344CB8AC3E}">
        <p14:creationId xmlns:p14="http://schemas.microsoft.com/office/powerpoint/2010/main" val="6529624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62C18C0-2E19-4B9F-AA06-0999D8BBE98C}" type="slidenum">
              <a:rPr lang="en-US" smtClean="0"/>
              <a:t>6</a:t>
            </a:fld>
            <a:endParaRPr lang="en-US"/>
          </a:p>
        </p:txBody>
      </p:sp>
    </p:spTree>
    <p:extLst>
      <p:ext uri="{BB962C8B-B14F-4D97-AF65-F5344CB8AC3E}">
        <p14:creationId xmlns:p14="http://schemas.microsoft.com/office/powerpoint/2010/main" val="191499962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62C18C0-2E19-4B9F-AA06-0999D8BBE98C}" type="slidenum">
              <a:rPr lang="en-US" smtClean="0"/>
              <a:t>7</a:t>
            </a:fld>
            <a:endParaRPr lang="en-US"/>
          </a:p>
        </p:txBody>
      </p:sp>
    </p:spTree>
    <p:extLst>
      <p:ext uri="{BB962C8B-B14F-4D97-AF65-F5344CB8AC3E}">
        <p14:creationId xmlns:p14="http://schemas.microsoft.com/office/powerpoint/2010/main" val="85842340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62C18C0-2E19-4B9F-AA06-0999D8BBE98C}" type="slidenum">
              <a:rPr lang="en-US" smtClean="0"/>
              <a:t>8</a:t>
            </a:fld>
            <a:endParaRPr lang="en-US"/>
          </a:p>
        </p:txBody>
      </p:sp>
    </p:spTree>
    <p:extLst>
      <p:ext uri="{BB962C8B-B14F-4D97-AF65-F5344CB8AC3E}">
        <p14:creationId xmlns:p14="http://schemas.microsoft.com/office/powerpoint/2010/main" val="155364999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62C18C0-2E19-4B9F-AA06-0999D8BBE98C}" type="slidenum">
              <a:rPr lang="en-US" smtClean="0"/>
              <a:t>9</a:t>
            </a:fld>
            <a:endParaRPr lang="en-US"/>
          </a:p>
        </p:txBody>
      </p:sp>
    </p:spTree>
    <p:extLst>
      <p:ext uri="{BB962C8B-B14F-4D97-AF65-F5344CB8AC3E}">
        <p14:creationId xmlns:p14="http://schemas.microsoft.com/office/powerpoint/2010/main" val="15420175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B3394811-1690-4F01-A5CC-B6067A8AB722}" type="datetimeFigureOut">
              <a:rPr lang="en-US"/>
              <a:pPr>
                <a:defRPr/>
              </a:pPr>
              <a:t>7/15/2012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A1D76BE-16D5-45CC-88FC-98334162C8A5}" type="slidenum">
              <a:rPr lang="en-US"/>
              <a:pPr>
                <a:defRPr/>
              </a:pPr>
              <a:t>‹#›</a:t>
            </a:fld>
            <a:endParaRPr lang="en-US"/>
          </a:p>
        </p:txBody>
      </p:sp>
    </p:spTree>
    <p:extLst>
      <p:ext uri="{BB962C8B-B14F-4D97-AF65-F5344CB8AC3E}">
        <p14:creationId xmlns:p14="http://schemas.microsoft.com/office/powerpoint/2010/main" val="1418812440"/>
      </p:ext>
    </p:extLst>
  </p:cSld>
  <p:clrMapOvr>
    <a:masterClrMapping/>
  </p:clrMapOvr>
  <p:transition spd="slow">
    <p:circl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758AC0F-C231-41BC-9CB7-3D2EBEF93557}" type="datetimeFigureOut">
              <a:rPr lang="en-US"/>
              <a:pPr>
                <a:defRPr/>
              </a:pPr>
              <a:t>7/15/2012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34A95E4-461A-4438-BF28-2A38045773F7}" type="slidenum">
              <a:rPr lang="en-US"/>
              <a:pPr>
                <a:defRPr/>
              </a:pPr>
              <a:t>‹#›</a:t>
            </a:fld>
            <a:endParaRPr lang="en-US"/>
          </a:p>
        </p:txBody>
      </p:sp>
    </p:spTree>
    <p:extLst>
      <p:ext uri="{BB962C8B-B14F-4D97-AF65-F5344CB8AC3E}">
        <p14:creationId xmlns:p14="http://schemas.microsoft.com/office/powerpoint/2010/main" val="830695205"/>
      </p:ext>
    </p:extLst>
  </p:cSld>
  <p:clrMapOvr>
    <a:masterClrMapping/>
  </p:clrMapOvr>
  <p:transition spd="slow">
    <p:circl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CB35DEEF-D124-4B89-BEC4-18FB8A0CF016}" type="datetimeFigureOut">
              <a:rPr lang="en-US"/>
              <a:pPr>
                <a:defRPr/>
              </a:pPr>
              <a:t>7/15/2012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AE7FAAA-914D-4065-A6F2-11F671723960}" type="slidenum">
              <a:rPr lang="en-US"/>
              <a:pPr>
                <a:defRPr/>
              </a:pPr>
              <a:t>‹#›</a:t>
            </a:fld>
            <a:endParaRPr lang="en-US"/>
          </a:p>
        </p:txBody>
      </p:sp>
    </p:spTree>
    <p:extLst>
      <p:ext uri="{BB962C8B-B14F-4D97-AF65-F5344CB8AC3E}">
        <p14:creationId xmlns:p14="http://schemas.microsoft.com/office/powerpoint/2010/main" val="2302304608"/>
      </p:ext>
    </p:extLst>
  </p:cSld>
  <p:clrMapOvr>
    <a:masterClrMapping/>
  </p:clrMapOvr>
  <p:transition spd="slow">
    <p:circl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959CA441-7C1E-488B-A859-FF159F2DCB35}" type="datetimeFigureOut">
              <a:rPr lang="en-US"/>
              <a:pPr>
                <a:defRPr/>
              </a:pPr>
              <a:t>7/15/2012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3A00658-AA94-40AC-B860-9C1824DB486D}" type="slidenum">
              <a:rPr lang="en-US"/>
              <a:pPr>
                <a:defRPr/>
              </a:pPr>
              <a:t>‹#›</a:t>
            </a:fld>
            <a:endParaRPr lang="en-US"/>
          </a:p>
        </p:txBody>
      </p:sp>
    </p:spTree>
    <p:extLst>
      <p:ext uri="{BB962C8B-B14F-4D97-AF65-F5344CB8AC3E}">
        <p14:creationId xmlns:p14="http://schemas.microsoft.com/office/powerpoint/2010/main" val="2759617712"/>
      </p:ext>
    </p:extLst>
  </p:cSld>
  <p:clrMapOvr>
    <a:masterClrMapping/>
  </p:clrMapOvr>
  <p:transition spd="slow">
    <p:circl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3F3364D-6C89-425C-85E1-CA8E9DDC845A}" type="datetimeFigureOut">
              <a:rPr lang="en-US"/>
              <a:pPr>
                <a:defRPr/>
              </a:pPr>
              <a:t>7/15/2012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B533902-BCCF-48C8-B365-BEF710D923B2}" type="slidenum">
              <a:rPr lang="en-US"/>
              <a:pPr>
                <a:defRPr/>
              </a:pPr>
              <a:t>‹#›</a:t>
            </a:fld>
            <a:endParaRPr lang="en-US"/>
          </a:p>
        </p:txBody>
      </p:sp>
    </p:spTree>
    <p:extLst>
      <p:ext uri="{BB962C8B-B14F-4D97-AF65-F5344CB8AC3E}">
        <p14:creationId xmlns:p14="http://schemas.microsoft.com/office/powerpoint/2010/main" val="3603961960"/>
      </p:ext>
    </p:extLst>
  </p:cSld>
  <p:clrMapOvr>
    <a:masterClrMapping/>
  </p:clrMapOvr>
  <p:transition spd="slow">
    <p:circl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702D8427-C54C-4839-8456-48216111E1B7}" type="datetimeFigureOut">
              <a:rPr lang="en-US"/>
              <a:pPr>
                <a:defRPr/>
              </a:pPr>
              <a:t>7/15/2012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7C9B5E6-7DAD-426F-8B43-08AD786C2D9C}" type="slidenum">
              <a:rPr lang="en-US"/>
              <a:pPr>
                <a:defRPr/>
              </a:pPr>
              <a:t>‹#›</a:t>
            </a:fld>
            <a:endParaRPr lang="en-US"/>
          </a:p>
        </p:txBody>
      </p:sp>
    </p:spTree>
    <p:extLst>
      <p:ext uri="{BB962C8B-B14F-4D97-AF65-F5344CB8AC3E}">
        <p14:creationId xmlns:p14="http://schemas.microsoft.com/office/powerpoint/2010/main" val="374799683"/>
      </p:ext>
    </p:extLst>
  </p:cSld>
  <p:clrMapOvr>
    <a:masterClrMapping/>
  </p:clrMapOvr>
  <p:transition spd="slow">
    <p:circl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7A71B874-8E65-43B1-980D-27D6925B87BB}" type="datetimeFigureOut">
              <a:rPr lang="en-US"/>
              <a:pPr>
                <a:defRPr/>
              </a:pPr>
              <a:t>7/15/2012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2E199AF0-52A8-448F-979A-61643E21C104}" type="slidenum">
              <a:rPr lang="en-US"/>
              <a:pPr>
                <a:defRPr/>
              </a:pPr>
              <a:t>‹#›</a:t>
            </a:fld>
            <a:endParaRPr lang="en-US"/>
          </a:p>
        </p:txBody>
      </p:sp>
    </p:spTree>
    <p:extLst>
      <p:ext uri="{BB962C8B-B14F-4D97-AF65-F5344CB8AC3E}">
        <p14:creationId xmlns:p14="http://schemas.microsoft.com/office/powerpoint/2010/main" val="1272713662"/>
      </p:ext>
    </p:extLst>
  </p:cSld>
  <p:clrMapOvr>
    <a:masterClrMapping/>
  </p:clrMapOvr>
  <p:transition spd="slow">
    <p:circl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4E83DB04-8968-4F5A-9E0B-D57635693586}" type="datetimeFigureOut">
              <a:rPr lang="en-US"/>
              <a:pPr>
                <a:defRPr/>
              </a:pPr>
              <a:t>7/15/2012</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975784A5-87E2-4851-AB5F-6690E390925B}" type="slidenum">
              <a:rPr lang="en-US"/>
              <a:pPr>
                <a:defRPr/>
              </a:pPr>
              <a:t>‹#›</a:t>
            </a:fld>
            <a:endParaRPr lang="en-US"/>
          </a:p>
        </p:txBody>
      </p:sp>
    </p:spTree>
    <p:extLst>
      <p:ext uri="{BB962C8B-B14F-4D97-AF65-F5344CB8AC3E}">
        <p14:creationId xmlns:p14="http://schemas.microsoft.com/office/powerpoint/2010/main" val="2653614110"/>
      </p:ext>
    </p:extLst>
  </p:cSld>
  <p:clrMapOvr>
    <a:masterClrMapping/>
  </p:clrMapOvr>
  <p:transition spd="slow">
    <p:circl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2B9E077F-627F-4358-95BF-B06A37086075}" type="datetimeFigureOut">
              <a:rPr lang="en-US"/>
              <a:pPr>
                <a:defRPr/>
              </a:pPr>
              <a:t>7/15/2012</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C56F01B3-6586-4F5C-A317-EFEFC46222D3}" type="slidenum">
              <a:rPr lang="en-US"/>
              <a:pPr>
                <a:defRPr/>
              </a:pPr>
              <a:t>‹#›</a:t>
            </a:fld>
            <a:endParaRPr lang="en-US"/>
          </a:p>
        </p:txBody>
      </p:sp>
    </p:spTree>
    <p:extLst>
      <p:ext uri="{BB962C8B-B14F-4D97-AF65-F5344CB8AC3E}">
        <p14:creationId xmlns:p14="http://schemas.microsoft.com/office/powerpoint/2010/main" val="1939598574"/>
      </p:ext>
    </p:extLst>
  </p:cSld>
  <p:clrMapOvr>
    <a:masterClrMapping/>
  </p:clrMapOvr>
  <p:transition spd="slow">
    <p:circl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B69CD7CB-2615-49E4-A3E7-97F11A6A69BA}" type="datetimeFigureOut">
              <a:rPr lang="en-US"/>
              <a:pPr>
                <a:defRPr/>
              </a:pPr>
              <a:t>7/15/2012</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F9A8AE8B-5A89-44FE-BE0A-C508682886E5}" type="slidenum">
              <a:rPr lang="en-US"/>
              <a:pPr>
                <a:defRPr/>
              </a:pPr>
              <a:t>‹#›</a:t>
            </a:fld>
            <a:endParaRPr lang="en-US"/>
          </a:p>
        </p:txBody>
      </p:sp>
    </p:spTree>
    <p:extLst>
      <p:ext uri="{BB962C8B-B14F-4D97-AF65-F5344CB8AC3E}">
        <p14:creationId xmlns:p14="http://schemas.microsoft.com/office/powerpoint/2010/main" val="1893609049"/>
      </p:ext>
    </p:extLst>
  </p:cSld>
  <p:clrMapOvr>
    <a:masterClrMapping/>
  </p:clrMapOvr>
  <p:transition spd="slow">
    <p:circl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3348B098-15BF-4E03-829A-BAEA28B08AEF}" type="datetimeFigureOut">
              <a:rPr lang="en-US"/>
              <a:pPr>
                <a:defRPr/>
              </a:pPr>
              <a:t>7/15/2012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3642BCC-ACF1-4AD4-A663-94562E531A4D}" type="slidenum">
              <a:rPr lang="en-US"/>
              <a:pPr>
                <a:defRPr/>
              </a:pPr>
              <a:t>‹#›</a:t>
            </a:fld>
            <a:endParaRPr lang="en-US"/>
          </a:p>
        </p:txBody>
      </p:sp>
    </p:spTree>
    <p:extLst>
      <p:ext uri="{BB962C8B-B14F-4D97-AF65-F5344CB8AC3E}">
        <p14:creationId xmlns:p14="http://schemas.microsoft.com/office/powerpoint/2010/main" val="2412628036"/>
      </p:ext>
    </p:extLst>
  </p:cSld>
  <p:clrMapOvr>
    <a:masterClrMapping/>
  </p:clrMapOvr>
  <p:transition spd="slow">
    <p:circl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8F9EC227-FFC2-4682-8945-F45CE4F5DA40}" type="datetimeFigureOut">
              <a:rPr lang="en-US"/>
              <a:pPr>
                <a:defRPr/>
              </a:pPr>
              <a:t>7/15/2012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D70F17F-715F-475E-9400-01284C7B87C2}" type="slidenum">
              <a:rPr lang="en-US"/>
              <a:pPr>
                <a:defRPr/>
              </a:pPr>
              <a:t>‹#›</a:t>
            </a:fld>
            <a:endParaRPr lang="en-US"/>
          </a:p>
        </p:txBody>
      </p:sp>
    </p:spTree>
    <p:extLst>
      <p:ext uri="{BB962C8B-B14F-4D97-AF65-F5344CB8AC3E}">
        <p14:creationId xmlns:p14="http://schemas.microsoft.com/office/powerpoint/2010/main" val="1772325178"/>
      </p:ext>
    </p:extLst>
  </p:cSld>
  <p:clrMapOvr>
    <a:masterClrMapping/>
  </p:clrMapOvr>
  <p:transition spd="slow">
    <p:circle/>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E44116F4-DB5D-405E-9168-E477F8CEB153}" type="datetimeFigureOut">
              <a:rPr lang="en-US"/>
              <a:pPr>
                <a:defRPr/>
              </a:pPr>
              <a:t>7/15/2012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B727008F-5C67-4FC9-A915-62611F71B2A2}" type="slidenum">
              <a:rPr lang="en-US"/>
              <a:pPr>
                <a:defRPr/>
              </a:pPr>
              <a:t>‹#›</a:t>
            </a:fld>
            <a:endParaRPr lang="en-US"/>
          </a:p>
        </p:txBody>
      </p:sp>
    </p:spTree>
    <p:extLst>
      <p:ext uri="{BB962C8B-B14F-4D97-AF65-F5344CB8AC3E}">
        <p14:creationId xmlns:p14="http://schemas.microsoft.com/office/powerpoint/2010/main" val="3448576049"/>
      </p:ext>
    </p:extLst>
  </p:cSld>
  <p:clrMapOvr>
    <a:masterClrMapping/>
  </p:clrMapOvr>
  <p:transition spd="slow">
    <p:circle/>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90399F53-85BE-499A-AEC7-73E1689B2D77}" type="datetimeFigureOut">
              <a:rPr lang="en-US"/>
              <a:pPr>
                <a:defRPr/>
              </a:pPr>
              <a:t>7/15/2012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8399B97-3B99-48E3-AE7D-2825A2BAE916}" type="slidenum">
              <a:rPr lang="en-US"/>
              <a:pPr>
                <a:defRPr/>
              </a:pPr>
              <a:t>‹#›</a:t>
            </a:fld>
            <a:endParaRPr lang="en-US"/>
          </a:p>
        </p:txBody>
      </p:sp>
    </p:spTree>
    <p:extLst>
      <p:ext uri="{BB962C8B-B14F-4D97-AF65-F5344CB8AC3E}">
        <p14:creationId xmlns:p14="http://schemas.microsoft.com/office/powerpoint/2010/main" val="4198255321"/>
      </p:ext>
    </p:extLst>
  </p:cSld>
  <p:clrMapOvr>
    <a:masterClrMapping/>
  </p:clrMapOvr>
  <p:transition spd="slow">
    <p:circle/>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A969A38-A3A7-4E1D-B291-B1F2FC55C5B4}" type="datetimeFigureOut">
              <a:rPr lang="en-US"/>
              <a:pPr>
                <a:defRPr/>
              </a:pPr>
              <a:t>7/15/2012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BF325B0-72E2-4890-A75C-8EB7D9BA66CA}" type="slidenum">
              <a:rPr lang="en-US"/>
              <a:pPr>
                <a:defRPr/>
              </a:pPr>
              <a:t>‹#›</a:t>
            </a:fld>
            <a:endParaRPr lang="en-US"/>
          </a:p>
        </p:txBody>
      </p:sp>
    </p:spTree>
    <p:extLst>
      <p:ext uri="{BB962C8B-B14F-4D97-AF65-F5344CB8AC3E}">
        <p14:creationId xmlns:p14="http://schemas.microsoft.com/office/powerpoint/2010/main" val="1469780330"/>
      </p:ext>
    </p:extLst>
  </p:cSld>
  <p:clrMapOvr>
    <a:masterClrMapping/>
  </p:clrMapOvr>
  <p:transition spd="slow">
    <p:circl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7EADAE1B-47C7-44C5-9899-86671EE079E5}" type="datetimeFigureOut">
              <a:rPr lang="en-US"/>
              <a:pPr>
                <a:defRPr/>
              </a:pPr>
              <a:t>7/15/2012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5C08BB0-1317-4695-872B-1E3846D15B57}" type="slidenum">
              <a:rPr lang="en-US"/>
              <a:pPr>
                <a:defRPr/>
              </a:pPr>
              <a:t>‹#›</a:t>
            </a:fld>
            <a:endParaRPr lang="en-US"/>
          </a:p>
        </p:txBody>
      </p:sp>
    </p:spTree>
    <p:extLst>
      <p:ext uri="{BB962C8B-B14F-4D97-AF65-F5344CB8AC3E}">
        <p14:creationId xmlns:p14="http://schemas.microsoft.com/office/powerpoint/2010/main" val="2791895791"/>
      </p:ext>
    </p:extLst>
  </p:cSld>
  <p:clrMapOvr>
    <a:masterClrMapping/>
  </p:clrMapOvr>
  <p:transition spd="slow">
    <p:circl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DAE366E3-29F2-45C9-A83F-C96CD590AEA4}" type="datetimeFigureOut">
              <a:rPr lang="en-US"/>
              <a:pPr>
                <a:defRPr/>
              </a:pPr>
              <a:t>7/15/2012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B1048C39-E459-4773-BA8F-B396547608AC}" type="slidenum">
              <a:rPr lang="en-US"/>
              <a:pPr>
                <a:defRPr/>
              </a:pPr>
              <a:t>‹#›</a:t>
            </a:fld>
            <a:endParaRPr lang="en-US"/>
          </a:p>
        </p:txBody>
      </p:sp>
    </p:spTree>
    <p:extLst>
      <p:ext uri="{BB962C8B-B14F-4D97-AF65-F5344CB8AC3E}">
        <p14:creationId xmlns:p14="http://schemas.microsoft.com/office/powerpoint/2010/main" val="3721955153"/>
      </p:ext>
    </p:extLst>
  </p:cSld>
  <p:clrMapOvr>
    <a:masterClrMapping/>
  </p:clrMapOvr>
  <p:transition spd="slow">
    <p:circl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CBA5F5CD-9E32-4B81-AB4F-6EB72F6E50ED}" type="datetimeFigureOut">
              <a:rPr lang="en-US"/>
              <a:pPr>
                <a:defRPr/>
              </a:pPr>
              <a:t>7/15/2012</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DBF473CF-3BD7-44AE-8CA6-F1C9AAB1FF51}" type="slidenum">
              <a:rPr lang="en-US"/>
              <a:pPr>
                <a:defRPr/>
              </a:pPr>
              <a:t>‹#›</a:t>
            </a:fld>
            <a:endParaRPr lang="en-US"/>
          </a:p>
        </p:txBody>
      </p:sp>
    </p:spTree>
    <p:extLst>
      <p:ext uri="{BB962C8B-B14F-4D97-AF65-F5344CB8AC3E}">
        <p14:creationId xmlns:p14="http://schemas.microsoft.com/office/powerpoint/2010/main" val="3023557028"/>
      </p:ext>
    </p:extLst>
  </p:cSld>
  <p:clrMapOvr>
    <a:masterClrMapping/>
  </p:clrMapOvr>
  <p:transition spd="slow">
    <p:circl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85037EBB-7BA8-4542-A821-54D7F9EAE4F2}" type="datetimeFigureOut">
              <a:rPr lang="en-US"/>
              <a:pPr>
                <a:defRPr/>
              </a:pPr>
              <a:t>7/15/2012</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400EDD96-E038-42B3-9D0F-A7C00E7C39F4}" type="slidenum">
              <a:rPr lang="en-US"/>
              <a:pPr>
                <a:defRPr/>
              </a:pPr>
              <a:t>‹#›</a:t>
            </a:fld>
            <a:endParaRPr lang="en-US"/>
          </a:p>
        </p:txBody>
      </p:sp>
    </p:spTree>
    <p:extLst>
      <p:ext uri="{BB962C8B-B14F-4D97-AF65-F5344CB8AC3E}">
        <p14:creationId xmlns:p14="http://schemas.microsoft.com/office/powerpoint/2010/main" val="2159020691"/>
      </p:ext>
    </p:extLst>
  </p:cSld>
  <p:clrMapOvr>
    <a:masterClrMapping/>
  </p:clrMapOvr>
  <p:transition spd="slow">
    <p:circl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D8A68ACB-C12E-4FC3-B007-4AE3F82A1E0D}" type="datetimeFigureOut">
              <a:rPr lang="en-US"/>
              <a:pPr>
                <a:defRPr/>
              </a:pPr>
              <a:t>7/15/2012</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2370C6A2-CBD6-4D98-91ED-54F03954BD82}" type="slidenum">
              <a:rPr lang="en-US"/>
              <a:pPr>
                <a:defRPr/>
              </a:pPr>
              <a:t>‹#›</a:t>
            </a:fld>
            <a:endParaRPr lang="en-US"/>
          </a:p>
        </p:txBody>
      </p:sp>
    </p:spTree>
    <p:extLst>
      <p:ext uri="{BB962C8B-B14F-4D97-AF65-F5344CB8AC3E}">
        <p14:creationId xmlns:p14="http://schemas.microsoft.com/office/powerpoint/2010/main" val="1094087598"/>
      </p:ext>
    </p:extLst>
  </p:cSld>
  <p:clrMapOvr>
    <a:masterClrMapping/>
  </p:clrMapOvr>
  <p:transition spd="slow">
    <p:circl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ABB801D4-65CC-4DDE-8354-8150E90A7084}" type="datetimeFigureOut">
              <a:rPr lang="en-US"/>
              <a:pPr>
                <a:defRPr/>
              </a:pPr>
              <a:t>7/15/2012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EAE6D465-0F0A-4A78-BAD3-B52813FEED38}" type="slidenum">
              <a:rPr lang="en-US"/>
              <a:pPr>
                <a:defRPr/>
              </a:pPr>
              <a:t>‹#›</a:t>
            </a:fld>
            <a:endParaRPr lang="en-US"/>
          </a:p>
        </p:txBody>
      </p:sp>
    </p:spTree>
    <p:extLst>
      <p:ext uri="{BB962C8B-B14F-4D97-AF65-F5344CB8AC3E}">
        <p14:creationId xmlns:p14="http://schemas.microsoft.com/office/powerpoint/2010/main" val="3832176437"/>
      </p:ext>
    </p:extLst>
  </p:cSld>
  <p:clrMapOvr>
    <a:masterClrMapping/>
  </p:clrMapOvr>
  <p:transition spd="slow">
    <p:circl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1731CD09-A5C9-4DB2-91CC-B8CFF25CA595}" type="datetimeFigureOut">
              <a:rPr lang="en-US"/>
              <a:pPr>
                <a:defRPr/>
              </a:pPr>
              <a:t>7/15/2012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A5947EB4-D0D6-4A27-80F0-A696465B4AFC}" type="slidenum">
              <a:rPr lang="en-US"/>
              <a:pPr>
                <a:defRPr/>
              </a:pPr>
              <a:t>‹#›</a:t>
            </a:fld>
            <a:endParaRPr lang="en-US"/>
          </a:p>
        </p:txBody>
      </p:sp>
    </p:spTree>
    <p:extLst>
      <p:ext uri="{BB962C8B-B14F-4D97-AF65-F5344CB8AC3E}">
        <p14:creationId xmlns:p14="http://schemas.microsoft.com/office/powerpoint/2010/main" val="2793339347"/>
      </p:ext>
    </p:extLst>
  </p:cSld>
  <p:clrMapOvr>
    <a:masterClrMapping/>
  </p:clrMapOvr>
  <p:transition spd="slow">
    <p:circl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6000" r="-6000"/>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BC0914A3-647D-4EF3-B9EE-77895148599A}" type="datetimeFigureOut">
              <a:rPr lang="en-US"/>
              <a:pPr>
                <a:defRPr/>
              </a:pPr>
              <a:t>7/15/2012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BC2B7B2C-C1AF-4ED5-B9BD-90203742F267}"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ransition spd="slow">
    <p:circle/>
  </p:transition>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6000" r="-6000"/>
          </a:stretch>
        </a:blipFill>
        <a:effectLst/>
      </p:bgPr>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1"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prstClr val="black">
                    <a:tint val="75000"/>
                  </a:prstClr>
                </a:solidFill>
                <a:latin typeface="+mn-lt"/>
                <a:cs typeface="+mn-cs"/>
              </a:defRPr>
            </a:lvl1pPr>
          </a:lstStyle>
          <a:p>
            <a:pPr>
              <a:defRPr/>
            </a:pPr>
            <a:fld id="{66B137BC-F27E-4502-AE7E-CD768200636B}" type="datetimeFigureOut">
              <a:rPr lang="en-US"/>
              <a:pPr>
                <a:defRPr/>
              </a:pPr>
              <a:t>7/15/2012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prstClr val="black">
                    <a:tint val="75000"/>
                  </a:prst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prstClr val="black">
                    <a:tint val="75000"/>
                  </a:prstClr>
                </a:solidFill>
                <a:latin typeface="+mn-lt"/>
                <a:cs typeface="+mn-cs"/>
              </a:defRPr>
            </a:lvl1pPr>
          </a:lstStyle>
          <a:p>
            <a:pPr>
              <a:defRPr/>
            </a:pPr>
            <a:fld id="{F33CD40E-0BB8-427C-BC0A-A0CA15958BE3}"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84" r:id="rId1"/>
    <p:sldLayoutId id="2147483685" r:id="rId2"/>
    <p:sldLayoutId id="2147483686" r:id="rId3"/>
    <p:sldLayoutId id="2147483687" r:id="rId4"/>
    <p:sldLayoutId id="2147483688" r:id="rId5"/>
    <p:sldLayoutId id="2147483689" r:id="rId6"/>
    <p:sldLayoutId id="2147483690" r:id="rId7"/>
    <p:sldLayoutId id="2147483691" r:id="rId8"/>
    <p:sldLayoutId id="2147483692" r:id="rId9"/>
    <p:sldLayoutId id="2147483693" r:id="rId10"/>
    <p:sldLayoutId id="2147483694" r:id="rId11"/>
  </p:sldLayoutIdLst>
  <p:transition spd="slow">
    <p:circle/>
  </p:transition>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18.xml"/><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18.xml"/><Relationship Id="rId4" Type="http://schemas.openxmlformats.org/officeDocument/2006/relationships/image" Target="../media/image6.png"/></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18.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6.xml"/><Relationship Id="rId1" Type="http://schemas.openxmlformats.org/officeDocument/2006/relationships/slideLayout" Target="../slideLayouts/slideLayout18.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cSld>
  <p:clrMapOvr>
    <a:masterClrMapping/>
  </p:clrMapOvr>
  <p:transition spd="slow">
    <p:circl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5" name="Picture 3" descr="Radical Restoratio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2347913" cy="342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556" name="AutoShape 4"/>
          <p:cNvSpPr>
            <a:spLocks noChangeArrowheads="1"/>
          </p:cNvSpPr>
          <p:nvPr/>
        </p:nvSpPr>
        <p:spPr bwMode="auto">
          <a:xfrm>
            <a:off x="76200" y="3352800"/>
            <a:ext cx="8915400" cy="3429000"/>
          </a:xfrm>
          <a:prstGeom prst="wedgeRectCallout">
            <a:avLst>
              <a:gd name="adj1" fmla="val -45709"/>
              <a:gd name="adj2" fmla="val -87895"/>
            </a:avLst>
          </a:prstGeom>
          <a:solidFill>
            <a:srgbClr val="FFFFFF">
              <a:alpha val="69804"/>
            </a:srgbClr>
          </a:solidFill>
          <a:ln w="9525">
            <a:solidFill>
              <a:srgbClr val="00296B"/>
            </a:solidFill>
            <a:miter lim="800000"/>
            <a:headEnd/>
            <a:tailEnd/>
          </a:ln>
          <a:effectLst/>
        </p:spPr>
        <p:txBody>
          <a:bodyPr/>
          <a:lstStyle/>
          <a:p>
            <a:pPr algn="ctr">
              <a:defRPr/>
            </a:pPr>
            <a:r>
              <a:rPr lang="en-US" sz="2400" b="1" dirty="0">
                <a:effectLst>
                  <a:outerShdw blurRad="38100" dist="38100" dir="2700000" algn="tl">
                    <a:srgbClr val="C0C0C0"/>
                  </a:outerShdw>
                </a:effectLst>
                <a:latin typeface="Times New Roman" pitchFamily="18" charset="0"/>
                <a:cs typeface="Times New Roman" pitchFamily="18" charset="0"/>
              </a:rPr>
              <a:t>“What all of this suggests is that the primitive church had an </a:t>
            </a:r>
            <a:r>
              <a:rPr lang="en-US" sz="2400" b="1" u="sng" dirty="0">
                <a:effectLst>
                  <a:outerShdw blurRad="38100" dist="38100" dir="2700000" algn="tl">
                    <a:srgbClr val="C0C0C0"/>
                  </a:outerShdw>
                </a:effectLst>
                <a:latin typeface="Times New Roman" pitchFamily="18" charset="0"/>
                <a:cs typeface="Times New Roman" pitchFamily="18" charset="0"/>
              </a:rPr>
              <a:t>intimacy</a:t>
            </a:r>
            <a:r>
              <a:rPr lang="en-US" sz="2400" b="1" dirty="0">
                <a:effectLst>
                  <a:outerShdw blurRad="38100" dist="38100" dir="2700000" algn="tl">
                    <a:srgbClr val="C0C0C0"/>
                  </a:outerShdw>
                </a:effectLst>
                <a:latin typeface="Times New Roman" pitchFamily="18" charset="0"/>
                <a:cs typeface="Times New Roman" pitchFamily="18" charset="0"/>
              </a:rPr>
              <a:t>, </a:t>
            </a:r>
            <a:r>
              <a:rPr lang="en-US" sz="2400" b="1" u="sng" dirty="0">
                <a:effectLst>
                  <a:outerShdw blurRad="38100" dist="38100" dir="2700000" algn="tl">
                    <a:srgbClr val="C0C0C0"/>
                  </a:outerShdw>
                </a:effectLst>
                <a:latin typeface="Times New Roman" pitchFamily="18" charset="0"/>
                <a:cs typeface="Times New Roman" pitchFamily="18" charset="0"/>
              </a:rPr>
              <a:t>informality</a:t>
            </a:r>
            <a:r>
              <a:rPr lang="en-US" sz="2400" b="1" dirty="0">
                <a:effectLst>
                  <a:outerShdw blurRad="38100" dist="38100" dir="2700000" algn="tl">
                    <a:srgbClr val="C0C0C0"/>
                  </a:outerShdw>
                </a:effectLst>
                <a:latin typeface="Times New Roman" pitchFamily="18" charset="0"/>
                <a:cs typeface="Times New Roman" pitchFamily="18" charset="0"/>
              </a:rPr>
              <a:t>, and degree of mutual participation largely foreign to our own experience . . . The gathered assemblies of the primitive church appear to have been far more participatory than what we experience; and, almost of necessity, therefore, more </a:t>
            </a:r>
            <a:r>
              <a:rPr lang="en-US" sz="2400" b="1" u="sng" dirty="0">
                <a:effectLst>
                  <a:outerShdw blurRad="38100" dist="38100" dir="2700000" algn="tl">
                    <a:srgbClr val="C0C0C0"/>
                  </a:outerShdw>
                </a:effectLst>
                <a:latin typeface="Times New Roman" pitchFamily="18" charset="0"/>
                <a:cs typeface="Times New Roman" pitchFamily="18" charset="0"/>
              </a:rPr>
              <a:t>spontaneous</a:t>
            </a:r>
            <a:r>
              <a:rPr lang="en-US" sz="2400" b="1" dirty="0">
                <a:effectLst>
                  <a:outerShdw blurRad="38100" dist="38100" dir="2700000" algn="tl">
                    <a:srgbClr val="C0C0C0"/>
                  </a:outerShdw>
                </a:effectLst>
                <a:latin typeface="Times New Roman" pitchFamily="18" charset="0"/>
                <a:cs typeface="Times New Roman" pitchFamily="18" charset="0"/>
              </a:rPr>
              <a:t> and </a:t>
            </a:r>
            <a:r>
              <a:rPr lang="en-US" sz="2400" b="1" u="sng" dirty="0">
                <a:effectLst>
                  <a:outerShdw blurRad="38100" dist="38100" dir="2700000" algn="tl">
                    <a:srgbClr val="C0C0C0"/>
                  </a:outerShdw>
                </a:effectLst>
                <a:latin typeface="Times New Roman" pitchFamily="18" charset="0"/>
                <a:cs typeface="Times New Roman" pitchFamily="18" charset="0"/>
              </a:rPr>
              <a:t>informal</a:t>
            </a:r>
            <a:r>
              <a:rPr lang="en-US" sz="2400" b="1" dirty="0">
                <a:effectLst>
                  <a:outerShdw blurRad="38100" dist="38100" dir="2700000" algn="tl">
                    <a:srgbClr val="C0C0C0"/>
                  </a:outerShdw>
                </a:effectLst>
                <a:latin typeface="Times New Roman" pitchFamily="18" charset="0"/>
                <a:cs typeface="Times New Roman" pitchFamily="18" charset="0"/>
              </a:rPr>
              <a:t> . . . </a:t>
            </a:r>
            <a:r>
              <a:rPr lang="en-US" sz="2400" b="1" u="sng" dirty="0">
                <a:effectLst>
                  <a:outerShdw blurRad="38100" dist="38100" dir="2700000" algn="tl">
                    <a:srgbClr val="C0C0C0"/>
                  </a:outerShdw>
                </a:effectLst>
                <a:latin typeface="Times New Roman" pitchFamily="18" charset="0"/>
                <a:cs typeface="Times New Roman" pitchFamily="18" charset="0"/>
              </a:rPr>
              <a:t>Just as a family interacts with one another around the house</a:t>
            </a:r>
            <a:r>
              <a:rPr lang="en-US" sz="2400" b="1" dirty="0">
                <a:effectLst>
                  <a:outerShdw blurRad="38100" dist="38100" dir="2700000" algn="tl">
                    <a:srgbClr val="C0C0C0"/>
                  </a:outerShdw>
                </a:effectLst>
                <a:latin typeface="Times New Roman" pitchFamily="18" charset="0"/>
                <a:cs typeface="Times New Roman" pitchFamily="18" charset="0"/>
              </a:rPr>
              <a:t>, in the house churches of the first century the family of God actively participated with one another in their mutual worship.” (Radical Restoration, pg. 152, 153). </a:t>
            </a:r>
          </a:p>
          <a:p>
            <a:pPr algn="ctr">
              <a:defRPr/>
            </a:pPr>
            <a:endParaRPr lang="en-US" sz="2000" b="1" dirty="0">
              <a:latin typeface="Times New Roman" pitchFamily="18" charset="0"/>
              <a:cs typeface="Times New Roman" pitchFamily="18" charset="0"/>
            </a:endParaRPr>
          </a:p>
        </p:txBody>
      </p:sp>
      <p:sp>
        <p:nvSpPr>
          <p:cNvPr id="23557" name="AutoShape 5"/>
          <p:cNvSpPr>
            <a:spLocks noChangeArrowheads="1"/>
          </p:cNvSpPr>
          <p:nvPr/>
        </p:nvSpPr>
        <p:spPr bwMode="auto">
          <a:xfrm>
            <a:off x="76200" y="3581400"/>
            <a:ext cx="8915400" cy="3200400"/>
          </a:xfrm>
          <a:prstGeom prst="wedgeRectCallout">
            <a:avLst>
              <a:gd name="adj1" fmla="val -45342"/>
              <a:gd name="adj2" fmla="val -97528"/>
            </a:avLst>
          </a:prstGeom>
          <a:solidFill>
            <a:srgbClr val="FFFFFF">
              <a:alpha val="50000"/>
            </a:srgbClr>
          </a:solidFill>
          <a:ln w="9525">
            <a:solidFill>
              <a:srgbClr val="00296B"/>
            </a:solidFill>
            <a:miter lim="800000"/>
            <a:headEnd/>
            <a:tailEnd/>
          </a:ln>
          <a:effectLst/>
        </p:spPr>
        <p:txBody>
          <a:bodyPr/>
          <a:lstStyle/>
          <a:p>
            <a:pPr algn="ctr">
              <a:defRPr/>
            </a:pPr>
            <a:r>
              <a:rPr lang="en-US" sz="2800" b="1" dirty="0">
                <a:effectLst>
                  <a:outerShdw blurRad="38100" dist="38100" dir="2700000" algn="tl">
                    <a:srgbClr val="C0C0C0"/>
                  </a:outerShdw>
                </a:effectLst>
              </a:rPr>
              <a:t>A </a:t>
            </a:r>
            <a:r>
              <a:rPr lang="en-US" sz="3200" b="1" dirty="0">
                <a:effectLst>
                  <a:outerShdw blurRad="38100" dist="38100" dir="2700000" algn="tl">
                    <a:srgbClr val="C0C0C0"/>
                  </a:outerShdw>
                </a:effectLst>
              </a:rPr>
              <a:t>THANKSGIVING CELEBRATION</a:t>
            </a:r>
          </a:p>
          <a:p>
            <a:pPr algn="ctr">
              <a:defRPr/>
            </a:pPr>
            <a:endParaRPr lang="en-US" sz="3200" b="1" dirty="0">
              <a:effectLst>
                <a:outerShdw blurRad="38100" dist="38100" dir="2700000" algn="tl">
                  <a:srgbClr val="C0C0C0"/>
                </a:outerShdw>
              </a:effectLst>
            </a:endParaRPr>
          </a:p>
          <a:p>
            <a:pPr algn="ctr">
              <a:defRPr/>
            </a:pPr>
            <a:r>
              <a:rPr lang="en-US" sz="3200" b="1" dirty="0">
                <a:effectLst>
                  <a:outerShdw blurRad="38100" dist="38100" dir="2700000" algn="tl">
                    <a:srgbClr val="C0C0C0"/>
                  </a:outerShdw>
                </a:effectLst>
              </a:rPr>
              <a:t>“. . . Then we eagerly filled our plates and scattered all over the house . . . All afternoon, the talking and </a:t>
            </a:r>
            <a:r>
              <a:rPr lang="en-US" sz="3200" b="1" u="sng" dirty="0">
                <a:effectLst>
                  <a:outerShdw blurRad="38100" dist="38100" dir="2700000" algn="tl">
                    <a:srgbClr val="C0C0C0"/>
                  </a:outerShdw>
                </a:effectLst>
              </a:rPr>
              <a:t>laughter never seemed to stop</a:t>
            </a:r>
            <a:r>
              <a:rPr lang="en-US" sz="3200" b="1" dirty="0">
                <a:effectLst>
                  <a:outerShdw blurRad="38100" dist="38100" dir="2700000" algn="tl">
                    <a:srgbClr val="C0C0C0"/>
                  </a:outerShdw>
                </a:effectLst>
              </a:rPr>
              <a:t> . . .” (</a:t>
            </a:r>
            <a:r>
              <a:rPr lang="en-US" sz="3200" b="1" u="sng" dirty="0">
                <a:solidFill>
                  <a:srgbClr val="00296B"/>
                </a:solidFill>
                <a:effectLst>
                  <a:outerShdw blurRad="38100" dist="38100" dir="2700000" algn="tl">
                    <a:srgbClr val="C0C0C0"/>
                  </a:outerShdw>
                </a:effectLst>
              </a:rPr>
              <a:t>Radical Restoration</a:t>
            </a:r>
            <a:r>
              <a:rPr lang="en-US" sz="3200" b="1" dirty="0">
                <a:solidFill>
                  <a:srgbClr val="00296B"/>
                </a:solidFill>
                <a:effectLst>
                  <a:outerShdw blurRad="38100" dist="38100" dir="2700000" algn="tl">
                    <a:srgbClr val="C0C0C0"/>
                  </a:outerShdw>
                </a:effectLst>
              </a:rPr>
              <a:t>, pg. 145</a:t>
            </a:r>
            <a:r>
              <a:rPr lang="en-US" sz="3200" b="1" dirty="0">
                <a:effectLst>
                  <a:outerShdw blurRad="38100" dist="38100" dir="2700000" algn="tl">
                    <a:srgbClr val="C0C0C0"/>
                  </a:outerShdw>
                </a:effectLst>
              </a:rPr>
              <a:t>).</a:t>
            </a:r>
            <a:r>
              <a:rPr lang="en-US" sz="3200" dirty="0"/>
              <a:t> </a:t>
            </a:r>
          </a:p>
        </p:txBody>
      </p:sp>
      <p:pic>
        <p:nvPicPr>
          <p:cNvPr id="6" name="Picture 5"/>
          <p:cNvPicPr>
            <a:picLocks noChangeAspect="1"/>
          </p:cNvPicPr>
          <p:nvPr/>
        </p:nvPicPr>
        <p:blipFill>
          <a:blip r:embed="rId4">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6244924" y="0"/>
            <a:ext cx="2934369" cy="2146789"/>
          </a:xfrm>
          <a:prstGeom prst="rect">
            <a:avLst/>
          </a:prstGeom>
        </p:spPr>
      </p:pic>
    </p:spTree>
  </p:cSld>
  <p:clrMapOvr>
    <a:masterClrMapping/>
  </p:clrMapOvr>
  <p:transition spd="slow">
    <p:circl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1" presetClass="entr" presetSubtype="0" fill="hold" nodeType="afterEffect">
                                  <p:stCondLst>
                                    <p:cond delay="0"/>
                                  </p:stCondLst>
                                  <p:iterate type="lt">
                                    <p:tmPct val="5000"/>
                                  </p:iterate>
                                  <p:childTnLst>
                                    <p:set>
                                      <p:cBhvr>
                                        <p:cTn id="6" dur="1" fill="hold">
                                          <p:stCondLst>
                                            <p:cond delay="0"/>
                                          </p:stCondLst>
                                        </p:cTn>
                                        <p:tgtEl>
                                          <p:spTgt spid="23555"/>
                                        </p:tgtEl>
                                        <p:attrNameLst>
                                          <p:attrName>style.visibility</p:attrName>
                                        </p:attrNameLst>
                                      </p:cBhvr>
                                      <p:to>
                                        <p:strVal val="visible"/>
                                      </p:to>
                                    </p:set>
                                    <p:anim calcmode="lin" valueType="num">
                                      <p:cBhvr>
                                        <p:cTn id="7" dur="2000" fill="hold"/>
                                        <p:tgtEl>
                                          <p:spTgt spid="23555"/>
                                        </p:tgtEl>
                                        <p:attrNameLst>
                                          <p:attrName>ppt_w</p:attrName>
                                        </p:attrNameLst>
                                      </p:cBhvr>
                                      <p:tavLst>
                                        <p:tav tm="0">
                                          <p:val>
                                            <p:fltVal val="0"/>
                                          </p:val>
                                        </p:tav>
                                        <p:tav tm="100000">
                                          <p:val>
                                            <p:strVal val="#ppt_w"/>
                                          </p:val>
                                        </p:tav>
                                      </p:tavLst>
                                    </p:anim>
                                    <p:anim calcmode="lin" valueType="num">
                                      <p:cBhvr>
                                        <p:cTn id="8" dur="2000" fill="hold"/>
                                        <p:tgtEl>
                                          <p:spTgt spid="23555"/>
                                        </p:tgtEl>
                                        <p:attrNameLst>
                                          <p:attrName>ppt_h</p:attrName>
                                        </p:attrNameLst>
                                      </p:cBhvr>
                                      <p:tavLst>
                                        <p:tav tm="0">
                                          <p:val>
                                            <p:fltVal val="0"/>
                                          </p:val>
                                        </p:tav>
                                        <p:tav tm="100000">
                                          <p:val>
                                            <p:strVal val="#ppt_h"/>
                                          </p:val>
                                        </p:tav>
                                      </p:tavLst>
                                    </p:anim>
                                    <p:anim calcmode="lin" valueType="num">
                                      <p:cBhvr>
                                        <p:cTn id="9" dur="2000" fill="hold"/>
                                        <p:tgtEl>
                                          <p:spTgt spid="23555"/>
                                        </p:tgtEl>
                                        <p:attrNameLst>
                                          <p:attrName>style.rotation</p:attrName>
                                        </p:attrNameLst>
                                      </p:cBhvr>
                                      <p:tavLst>
                                        <p:tav tm="0">
                                          <p:val>
                                            <p:fltVal val="90"/>
                                          </p:val>
                                        </p:tav>
                                        <p:tav tm="100000">
                                          <p:val>
                                            <p:fltVal val="0"/>
                                          </p:val>
                                        </p:tav>
                                      </p:tavLst>
                                    </p:anim>
                                    <p:animEffect transition="in" filter="fade">
                                      <p:cBhvr>
                                        <p:cTn id="10" dur="2000"/>
                                        <p:tgtEl>
                                          <p:spTgt spid="23555"/>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22" presetClass="entr" presetSubtype="1" fill="hold" grpId="0" nodeType="clickEffect">
                                  <p:stCondLst>
                                    <p:cond delay="0"/>
                                  </p:stCondLst>
                                  <p:childTnLst>
                                    <p:set>
                                      <p:cBhvr>
                                        <p:cTn id="14" dur="1" fill="hold">
                                          <p:stCondLst>
                                            <p:cond delay="0"/>
                                          </p:stCondLst>
                                        </p:cTn>
                                        <p:tgtEl>
                                          <p:spTgt spid="23556"/>
                                        </p:tgtEl>
                                        <p:attrNameLst>
                                          <p:attrName>style.visibility</p:attrName>
                                        </p:attrNameLst>
                                      </p:cBhvr>
                                      <p:to>
                                        <p:strVal val="visible"/>
                                      </p:to>
                                    </p:set>
                                    <p:animEffect transition="in" filter="wipe(up)">
                                      <p:cBhvr>
                                        <p:cTn id="15" dur="2000"/>
                                        <p:tgtEl>
                                          <p:spTgt spid="23556"/>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10" presetClass="exit" presetSubtype="0" fill="hold" grpId="1" nodeType="clickEffect">
                                  <p:stCondLst>
                                    <p:cond delay="0"/>
                                  </p:stCondLst>
                                  <p:childTnLst>
                                    <p:animEffect transition="out" filter="fade">
                                      <p:cBhvr>
                                        <p:cTn id="19" dur="500"/>
                                        <p:tgtEl>
                                          <p:spTgt spid="23556"/>
                                        </p:tgtEl>
                                      </p:cBhvr>
                                    </p:animEffect>
                                    <p:set>
                                      <p:cBhvr>
                                        <p:cTn id="20" dur="1" fill="hold">
                                          <p:stCondLst>
                                            <p:cond delay="499"/>
                                          </p:stCondLst>
                                        </p:cTn>
                                        <p:tgtEl>
                                          <p:spTgt spid="23556"/>
                                        </p:tgtEl>
                                        <p:attrNameLst>
                                          <p:attrName>style.visibility</p:attrName>
                                        </p:attrNameLst>
                                      </p:cBhvr>
                                      <p:to>
                                        <p:strVal val="hidden"/>
                                      </p:to>
                                    </p:set>
                                  </p:childTnLst>
                                </p:cTn>
                              </p:par>
                              <p:par>
                                <p:cTn id="21" presetID="22" presetClass="entr" presetSubtype="1" fill="hold" grpId="0" nodeType="withEffect">
                                  <p:stCondLst>
                                    <p:cond delay="0"/>
                                  </p:stCondLst>
                                  <p:childTnLst>
                                    <p:set>
                                      <p:cBhvr>
                                        <p:cTn id="22" dur="1" fill="hold">
                                          <p:stCondLst>
                                            <p:cond delay="0"/>
                                          </p:stCondLst>
                                        </p:cTn>
                                        <p:tgtEl>
                                          <p:spTgt spid="23557"/>
                                        </p:tgtEl>
                                        <p:attrNameLst>
                                          <p:attrName>style.visibility</p:attrName>
                                        </p:attrNameLst>
                                      </p:cBhvr>
                                      <p:to>
                                        <p:strVal val="visible"/>
                                      </p:to>
                                    </p:set>
                                    <p:animEffect transition="in" filter="wipe(up)">
                                      <p:cBhvr>
                                        <p:cTn id="23" dur="2000"/>
                                        <p:tgtEl>
                                          <p:spTgt spid="2355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6" grpId="0" animBg="1"/>
      <p:bldP spid="23556" grpId="1" animBg="1"/>
      <p:bldP spid="23557"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6244924" y="0"/>
            <a:ext cx="2934369" cy="2146789"/>
          </a:xfrm>
          <a:prstGeom prst="rect">
            <a:avLst/>
          </a:prstGeom>
        </p:spPr>
      </p:pic>
      <p:pic>
        <p:nvPicPr>
          <p:cNvPr id="3" name="Picture 2"/>
          <p:cNvPicPr>
            <a:picLocks noChangeAspect="1"/>
          </p:cNvPicPr>
          <p:nvPr/>
        </p:nvPicPr>
        <p:blipFill>
          <a:blip r:embed="rId4">
            <a:extLst>
              <a:ext uri="{28A0092B-C50C-407E-A947-70E740481C1C}">
                <a14:useLocalDpi xmlns:a14="http://schemas.microsoft.com/office/drawing/2010/main" val="0"/>
              </a:ext>
            </a:extLst>
          </a:blip>
          <a:srcRect l="16637" r="16817"/>
          <a:stretch>
            <a:fillRect/>
          </a:stretch>
        </p:blipFill>
        <p:spPr bwMode="auto">
          <a:xfrm>
            <a:off x="0" y="-7938"/>
            <a:ext cx="2236788" cy="3360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AutoShape 4"/>
          <p:cNvSpPr>
            <a:spLocks noChangeArrowheads="1"/>
          </p:cNvSpPr>
          <p:nvPr/>
        </p:nvSpPr>
        <p:spPr bwMode="auto">
          <a:xfrm>
            <a:off x="76200" y="3733800"/>
            <a:ext cx="8915400" cy="2514600"/>
          </a:xfrm>
          <a:prstGeom prst="wedgeRectCallout">
            <a:avLst>
              <a:gd name="adj1" fmla="val -35453"/>
              <a:gd name="adj2" fmla="val -108150"/>
            </a:avLst>
          </a:prstGeom>
          <a:solidFill>
            <a:srgbClr val="FFFFFF">
              <a:alpha val="69804"/>
            </a:srgbClr>
          </a:solidFill>
          <a:ln w="9525">
            <a:solidFill>
              <a:srgbClr val="00296B"/>
            </a:solidFill>
            <a:miter lim="800000"/>
            <a:headEnd/>
            <a:tailEnd/>
          </a:ln>
          <a:effectLst/>
        </p:spPr>
        <p:txBody>
          <a:bodyPr/>
          <a:lstStyle/>
          <a:p>
            <a:pPr algn="ctr" defTabSz="342900">
              <a:defRPr/>
            </a:pPr>
            <a:r>
              <a:rPr lang="en-US" sz="2400" b="1" dirty="0">
                <a:solidFill>
                  <a:srgbClr val="3399FF"/>
                </a:solidFill>
                <a:effectLst>
                  <a:outerShdw blurRad="38100" dist="38100" dir="2700000" algn="tl">
                    <a:srgbClr val="000000"/>
                  </a:outerShdw>
                </a:effectLst>
              </a:rPr>
              <a:t>~ ALL OF LIFE IS WORSHIP ~</a:t>
            </a:r>
            <a:endParaRPr lang="en-US" sz="2400" dirty="0">
              <a:solidFill>
                <a:srgbClr val="3399FF"/>
              </a:solidFill>
              <a:effectLst>
                <a:outerShdw blurRad="38100" dist="38100" dir="2700000" algn="tl">
                  <a:srgbClr val="000000"/>
                </a:outerShdw>
              </a:effectLst>
            </a:endParaRPr>
          </a:p>
          <a:p>
            <a:pPr defTabSz="342900">
              <a:defRPr/>
            </a:pPr>
            <a:r>
              <a:rPr lang="en-US" sz="2400" b="1" dirty="0"/>
              <a:t>	</a:t>
            </a:r>
            <a:r>
              <a:rPr lang="en-US" sz="2400" b="1" dirty="0">
                <a:effectLst>
                  <a:outerShdw blurRad="38100" dist="38100" dir="2700000" algn="tl">
                    <a:srgbClr val="FFFFFF"/>
                  </a:outerShdw>
                </a:effectLst>
              </a:rPr>
              <a:t>“Our lives become worship to God.” (</a:t>
            </a:r>
            <a:r>
              <a:rPr lang="en-US" sz="2400" b="1" dirty="0">
                <a:solidFill>
                  <a:srgbClr val="FF0000"/>
                </a:solidFill>
                <a:effectLst>
                  <a:outerShdw blurRad="38100" dist="38100" dir="2700000" algn="tl">
                    <a:srgbClr val="000000"/>
                  </a:outerShdw>
                </a:effectLst>
              </a:rPr>
              <a:t>p 20</a:t>
            </a:r>
            <a:r>
              <a:rPr lang="en-US" sz="2400" b="1" dirty="0">
                <a:effectLst>
                  <a:outerShdw blurRad="38100" dist="38100" dir="2700000" algn="tl">
                    <a:srgbClr val="FFFFFF"/>
                  </a:outerShdw>
                </a:effectLst>
              </a:rPr>
              <a:t>).</a:t>
            </a:r>
          </a:p>
          <a:p>
            <a:pPr defTabSz="342900">
              <a:defRPr/>
            </a:pPr>
            <a:r>
              <a:rPr lang="en-US" sz="2400" b="1" dirty="0">
                <a:solidFill>
                  <a:schemeClr val="accent2"/>
                </a:solidFill>
                <a:effectLst>
                  <a:outerShdw blurRad="38100" dist="38100" dir="2700000" algn="tl">
                    <a:srgbClr val="000000"/>
                  </a:outerShdw>
                </a:effectLst>
              </a:rPr>
              <a:t>	</a:t>
            </a:r>
            <a:r>
              <a:rPr lang="en-US" sz="2400" b="1" dirty="0">
                <a:effectLst>
                  <a:outerShdw blurRad="38100" dist="38100" dir="2700000" algn="tl">
                    <a:srgbClr val="FFFFFF"/>
                  </a:outerShdw>
                </a:effectLst>
              </a:rPr>
              <a:t>“Now, we are a ‘living sacrifice,’ and as such are constantly worshiping God.” (</a:t>
            </a:r>
            <a:r>
              <a:rPr lang="en-US" sz="2400" b="1" dirty="0">
                <a:solidFill>
                  <a:srgbClr val="FF0000"/>
                </a:solidFill>
                <a:effectLst>
                  <a:outerShdw blurRad="38100" dist="38100" dir="2700000" algn="tl">
                    <a:srgbClr val="000000"/>
                  </a:outerShdw>
                </a:effectLst>
              </a:rPr>
              <a:t>p 21</a:t>
            </a:r>
            <a:r>
              <a:rPr lang="en-US" sz="2400" b="1" dirty="0">
                <a:effectLst>
                  <a:outerShdw blurRad="38100" dist="38100" dir="2700000" algn="tl">
                    <a:srgbClr val="FFFFFF"/>
                  </a:outerShdw>
                </a:effectLst>
              </a:rPr>
              <a:t>)</a:t>
            </a:r>
          </a:p>
          <a:p>
            <a:pPr defTabSz="342900">
              <a:defRPr/>
            </a:pPr>
            <a:r>
              <a:rPr lang="en-US" sz="2400" b="1" dirty="0">
                <a:effectLst>
                  <a:outerShdw blurRad="38100" dist="38100" dir="2700000" algn="tl">
                    <a:srgbClr val="FFFFFF"/>
                  </a:outerShdw>
                </a:effectLst>
              </a:rPr>
              <a:t>	“Worship is the cup of cold water given on Tuesday as well as the cup of grape juice taken on the first day of the week.” (</a:t>
            </a:r>
            <a:r>
              <a:rPr lang="en-US" sz="2400" b="1" dirty="0">
                <a:solidFill>
                  <a:srgbClr val="FF0000"/>
                </a:solidFill>
                <a:effectLst>
                  <a:outerShdw blurRad="38100" dist="38100" dir="2700000" algn="tl">
                    <a:srgbClr val="000000"/>
                  </a:outerShdw>
                </a:effectLst>
              </a:rPr>
              <a:t>p 25</a:t>
            </a:r>
            <a:r>
              <a:rPr lang="en-US" sz="2400" b="1" dirty="0">
                <a:effectLst>
                  <a:outerShdw blurRad="38100" dist="38100" dir="2700000" algn="tl">
                    <a:srgbClr val="FFFFFF"/>
                  </a:outerShdw>
                </a:effectLst>
              </a:rPr>
              <a:t>) </a:t>
            </a:r>
          </a:p>
        </p:txBody>
      </p:sp>
      <p:sp>
        <p:nvSpPr>
          <p:cNvPr id="5" name="AutoShape 4"/>
          <p:cNvSpPr>
            <a:spLocks noChangeArrowheads="1"/>
          </p:cNvSpPr>
          <p:nvPr/>
        </p:nvSpPr>
        <p:spPr bwMode="auto">
          <a:xfrm>
            <a:off x="90488" y="3733800"/>
            <a:ext cx="8915400" cy="2819400"/>
          </a:xfrm>
          <a:prstGeom prst="wedgeRectCallout">
            <a:avLst>
              <a:gd name="adj1" fmla="val -35453"/>
              <a:gd name="adj2" fmla="val -101333"/>
            </a:avLst>
          </a:prstGeom>
          <a:solidFill>
            <a:srgbClr val="FFFFFF">
              <a:alpha val="69804"/>
            </a:srgbClr>
          </a:solidFill>
          <a:ln w="9525">
            <a:solidFill>
              <a:srgbClr val="00296B"/>
            </a:solidFill>
            <a:miter lim="800000"/>
            <a:headEnd/>
            <a:tailEnd/>
          </a:ln>
          <a:effectLst/>
        </p:spPr>
        <p:txBody>
          <a:bodyPr/>
          <a:lstStyle/>
          <a:p>
            <a:pPr algn="ctr" defTabSz="342900">
              <a:defRPr/>
            </a:pPr>
            <a:r>
              <a:rPr lang="en-US" sz="2400" b="1" dirty="0">
                <a:solidFill>
                  <a:srgbClr val="3399FF"/>
                </a:solidFill>
                <a:effectLst>
                  <a:outerShdw blurRad="38100" dist="38100" dir="2700000" algn="tl">
                    <a:srgbClr val="000000"/>
                  </a:outerShdw>
                </a:effectLst>
              </a:rPr>
              <a:t>~ ALL OF LIFE IS WORSHIP ~</a:t>
            </a:r>
            <a:endParaRPr lang="en-US" sz="2400" dirty="0">
              <a:solidFill>
                <a:srgbClr val="3399FF"/>
              </a:solidFill>
              <a:effectLst>
                <a:outerShdw blurRad="38100" dist="38100" dir="2700000" algn="tl">
                  <a:srgbClr val="000000"/>
                </a:outerShdw>
              </a:effectLst>
            </a:endParaRPr>
          </a:p>
          <a:p>
            <a:pPr defTabSz="342900">
              <a:defRPr/>
            </a:pPr>
            <a:r>
              <a:rPr lang="en-US" sz="2400" b="1" dirty="0">
                <a:effectLst>
                  <a:outerShdw blurRad="38100" dist="38100" dir="2700000" algn="tl">
                    <a:srgbClr val="FFFFFF"/>
                  </a:outerShdw>
                </a:effectLst>
              </a:rPr>
              <a:t>“When we think of worship, we should think of living for God and not have mental pictures of buildings, reverent atmospheres, long faces and structured acts. Worship is synonymous with sacrifice, praise, obedience and service.” (</a:t>
            </a:r>
            <a:r>
              <a:rPr lang="en-US" sz="2400" b="1" dirty="0">
                <a:solidFill>
                  <a:srgbClr val="FF0000"/>
                </a:solidFill>
                <a:effectLst>
                  <a:outerShdw blurRad="38100" dist="38100" dir="2700000" algn="tl">
                    <a:srgbClr val="000000"/>
                  </a:outerShdw>
                </a:effectLst>
              </a:rPr>
              <a:t>p 25</a:t>
            </a:r>
            <a:r>
              <a:rPr lang="en-US" sz="2400" b="1" dirty="0">
                <a:effectLst>
                  <a:outerShdw blurRad="38100" dist="38100" dir="2700000" algn="tl">
                    <a:srgbClr val="FFFFFF"/>
                  </a:outerShdw>
                </a:effectLst>
              </a:rPr>
              <a:t>)</a:t>
            </a:r>
          </a:p>
          <a:p>
            <a:pPr defTabSz="342900">
              <a:defRPr/>
            </a:pPr>
            <a:r>
              <a:rPr lang="en-US" sz="2400" b="1" dirty="0">
                <a:effectLst>
                  <a:outerShdw blurRad="38100" dist="38100" dir="2700000" algn="tl">
                    <a:srgbClr val="FFFFFF"/>
                  </a:outerShdw>
                </a:effectLst>
              </a:rPr>
              <a:t>“In the New Testament they never mentioned ‘going to worship,’ ‘having a worship service,’ or performing ‘acts of worship.’” (</a:t>
            </a:r>
            <a:r>
              <a:rPr lang="en-US" sz="2400" b="1" dirty="0">
                <a:solidFill>
                  <a:srgbClr val="FF0000"/>
                </a:solidFill>
                <a:effectLst>
                  <a:outerShdw blurRad="38100" dist="38100" dir="2700000" algn="tl">
                    <a:srgbClr val="000000"/>
                  </a:outerShdw>
                </a:effectLst>
              </a:rPr>
              <a:t>p 25</a:t>
            </a:r>
            <a:r>
              <a:rPr lang="en-US" sz="2400" b="1" dirty="0">
                <a:effectLst>
                  <a:outerShdw blurRad="38100" dist="38100" dir="2700000" algn="tl">
                    <a:srgbClr val="FFFFFF"/>
                  </a:outerShdw>
                </a:effectLst>
              </a:rPr>
              <a:t>)</a:t>
            </a:r>
          </a:p>
          <a:p>
            <a:pPr defTabSz="342900">
              <a:defRPr/>
            </a:pPr>
            <a:endParaRPr lang="en-US" sz="2400" b="1" dirty="0">
              <a:effectLst>
                <a:outerShdw blurRad="38100" dist="38100" dir="2700000" algn="tl">
                  <a:srgbClr val="FFFFFF"/>
                </a:outerShdw>
              </a:effectLst>
            </a:endParaRPr>
          </a:p>
        </p:txBody>
      </p:sp>
    </p:spTree>
  </p:cSld>
  <p:clrMapOvr>
    <a:masterClrMapping/>
  </p:clrMapOvr>
  <p:transition spd="slow">
    <p:circl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1" presetClass="entr" presetSubtype="0"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2000" fill="hold"/>
                                        <p:tgtEl>
                                          <p:spTgt spid="3"/>
                                        </p:tgtEl>
                                        <p:attrNameLst>
                                          <p:attrName>ppt_w</p:attrName>
                                        </p:attrNameLst>
                                      </p:cBhvr>
                                      <p:tavLst>
                                        <p:tav tm="0">
                                          <p:val>
                                            <p:fltVal val="0"/>
                                          </p:val>
                                        </p:tav>
                                        <p:tav tm="100000">
                                          <p:val>
                                            <p:strVal val="#ppt_w"/>
                                          </p:val>
                                        </p:tav>
                                      </p:tavLst>
                                    </p:anim>
                                    <p:anim calcmode="lin" valueType="num">
                                      <p:cBhvr>
                                        <p:cTn id="8" dur="2000" fill="hold"/>
                                        <p:tgtEl>
                                          <p:spTgt spid="3"/>
                                        </p:tgtEl>
                                        <p:attrNameLst>
                                          <p:attrName>ppt_h</p:attrName>
                                        </p:attrNameLst>
                                      </p:cBhvr>
                                      <p:tavLst>
                                        <p:tav tm="0">
                                          <p:val>
                                            <p:fltVal val="0"/>
                                          </p:val>
                                        </p:tav>
                                        <p:tav tm="100000">
                                          <p:val>
                                            <p:strVal val="#ppt_h"/>
                                          </p:val>
                                        </p:tav>
                                      </p:tavLst>
                                    </p:anim>
                                    <p:anim calcmode="lin" valueType="num">
                                      <p:cBhvr>
                                        <p:cTn id="9" dur="2000" fill="hold"/>
                                        <p:tgtEl>
                                          <p:spTgt spid="3"/>
                                        </p:tgtEl>
                                        <p:attrNameLst>
                                          <p:attrName>style.rotation</p:attrName>
                                        </p:attrNameLst>
                                      </p:cBhvr>
                                      <p:tavLst>
                                        <p:tav tm="0">
                                          <p:val>
                                            <p:fltVal val="90"/>
                                          </p:val>
                                        </p:tav>
                                        <p:tav tm="100000">
                                          <p:val>
                                            <p:fltVal val="0"/>
                                          </p:val>
                                        </p:tav>
                                      </p:tavLst>
                                    </p:anim>
                                    <p:animEffect transition="in" filter="fade">
                                      <p:cBhvr>
                                        <p:cTn id="10" dur="2000"/>
                                        <p:tgtEl>
                                          <p:spTgt spid="3"/>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22" presetClass="entr" presetSubtype="1"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wipe(up)">
                                      <p:cBhvr>
                                        <p:cTn id="15" dur="2000"/>
                                        <p:tgtEl>
                                          <p:spTgt spid="4"/>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10" presetClass="exit" presetSubtype="0" fill="hold" grpId="1" nodeType="clickEffect">
                                  <p:stCondLst>
                                    <p:cond delay="0"/>
                                  </p:stCondLst>
                                  <p:childTnLst>
                                    <p:animEffect transition="out" filter="fade">
                                      <p:cBhvr>
                                        <p:cTn id="19" dur="500"/>
                                        <p:tgtEl>
                                          <p:spTgt spid="4"/>
                                        </p:tgtEl>
                                      </p:cBhvr>
                                    </p:animEffect>
                                    <p:set>
                                      <p:cBhvr>
                                        <p:cTn id="20" dur="1" fill="hold">
                                          <p:stCondLst>
                                            <p:cond delay="499"/>
                                          </p:stCondLst>
                                        </p:cTn>
                                        <p:tgtEl>
                                          <p:spTgt spid="4"/>
                                        </p:tgtEl>
                                        <p:attrNameLst>
                                          <p:attrName>style.visibility</p:attrName>
                                        </p:attrNameLst>
                                      </p:cBhvr>
                                      <p:to>
                                        <p:strVal val="hidden"/>
                                      </p:to>
                                    </p:set>
                                  </p:childTnLst>
                                </p:cTn>
                              </p:par>
                              <p:par>
                                <p:cTn id="21" presetID="22" presetClass="entr" presetSubtype="1" fill="hold" grpId="0" nodeType="withEffect">
                                  <p:stCondLst>
                                    <p:cond delay="0"/>
                                  </p:stCondLst>
                                  <p:childTnLst>
                                    <p:set>
                                      <p:cBhvr>
                                        <p:cTn id="22" dur="1" fill="hold">
                                          <p:stCondLst>
                                            <p:cond delay="0"/>
                                          </p:stCondLst>
                                        </p:cTn>
                                        <p:tgtEl>
                                          <p:spTgt spid="5"/>
                                        </p:tgtEl>
                                        <p:attrNameLst>
                                          <p:attrName>style.visibility</p:attrName>
                                        </p:attrNameLst>
                                      </p:cBhvr>
                                      <p:to>
                                        <p:strVal val="visible"/>
                                      </p:to>
                                    </p:set>
                                    <p:animEffect transition="in" filter="wipe(up)">
                                      <p:cBhvr>
                                        <p:cTn id="23"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4" grpId="1" animBg="1"/>
      <p:bldP spid="5"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557" y="0"/>
            <a:ext cx="7539243" cy="1446550"/>
          </a:xfrm>
          <a:prstGeom prst="rect">
            <a:avLst/>
          </a:prstGeom>
          <a:solidFill>
            <a:srgbClr val="FFFFFF">
              <a:alpha val="60000"/>
            </a:srgbClr>
          </a:solidFill>
          <a:effectLst>
            <a:softEdge rad="63500"/>
          </a:effectLst>
        </p:spPr>
        <p:txBody>
          <a:bodyPr wrap="none">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fontAlgn="auto">
              <a:spcBef>
                <a:spcPts val="0"/>
              </a:spcBef>
              <a:spcAft>
                <a:spcPts val="0"/>
              </a:spcAft>
              <a:defRPr/>
            </a:pPr>
            <a:r>
              <a:rPr lang="en-US" sz="4400" b="1" spc="600" dirty="0">
                <a:ln w="0"/>
                <a:solidFill>
                  <a:srgbClr val="265691"/>
                </a:solidFill>
                <a:effectLst>
                  <a:outerShdw blurRad="38100" dist="38100" dir="2700000" algn="tl">
                    <a:srgbClr val="000000">
                      <a:alpha val="43137"/>
                    </a:srgbClr>
                  </a:outerShdw>
                  <a:reflection blurRad="12700" stA="50000" endPos="50000" dist="5000" dir="5400000" sy="-100000" rotWithShape="0"/>
                </a:effectLst>
                <a:latin typeface="Times New Roman" pitchFamily="18" charset="0"/>
                <a:cs typeface="Times New Roman" pitchFamily="18" charset="0"/>
              </a:rPr>
              <a:t>Such biblical confusion</a:t>
            </a:r>
          </a:p>
          <a:p>
            <a:pPr algn="ctr" fontAlgn="auto">
              <a:spcBef>
                <a:spcPts val="0"/>
              </a:spcBef>
              <a:spcAft>
                <a:spcPts val="0"/>
              </a:spcAft>
              <a:defRPr/>
            </a:pPr>
            <a:r>
              <a:rPr lang="en-US" sz="4400" b="1" spc="600" dirty="0">
                <a:ln w="0"/>
                <a:solidFill>
                  <a:srgbClr val="265691"/>
                </a:solidFill>
                <a:effectLst>
                  <a:outerShdw blurRad="38100" dist="38100" dir="2700000" algn="tl">
                    <a:srgbClr val="000000">
                      <a:alpha val="43137"/>
                    </a:srgbClr>
                  </a:outerShdw>
                  <a:reflection blurRad="12700" stA="50000" endPos="50000" dist="5000" dir="5400000" sy="-100000" rotWithShape="0"/>
                </a:effectLst>
                <a:latin typeface="Times New Roman" pitchFamily="18" charset="0"/>
                <a:cs typeface="Times New Roman" pitchFamily="18" charset="0"/>
              </a:rPr>
              <a:t>leads to:</a:t>
            </a:r>
          </a:p>
        </p:txBody>
      </p:sp>
      <p:pic>
        <p:nvPicPr>
          <p:cNvPr id="2" name="Picture 1"/>
          <p:cNvPicPr>
            <a:picLocks noChangeAspect="1"/>
          </p:cNvPicPr>
          <p:nvPr/>
        </p:nvPicPr>
        <p:blipFill>
          <a:blip r:embed="rId3">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6244924" y="0"/>
            <a:ext cx="2934369" cy="2146789"/>
          </a:xfrm>
          <a:prstGeom prst="rect">
            <a:avLst/>
          </a:prstGeom>
        </p:spPr>
      </p:pic>
      <p:sp>
        <p:nvSpPr>
          <p:cNvPr id="5" name="Text Box 4"/>
          <p:cNvSpPr txBox="1">
            <a:spLocks noChangeArrowheads="1"/>
          </p:cNvSpPr>
          <p:nvPr/>
        </p:nvSpPr>
        <p:spPr bwMode="auto">
          <a:xfrm>
            <a:off x="0" y="2743199"/>
            <a:ext cx="9144000" cy="3108543"/>
          </a:xfrm>
          <a:prstGeom prst="rect">
            <a:avLst/>
          </a:prstGeom>
          <a:solidFill>
            <a:srgbClr val="FFFFFF">
              <a:alpha val="69804"/>
            </a:srgbClr>
          </a:solidFill>
          <a:ln w="9525">
            <a:noFill/>
            <a:miter lim="800000"/>
            <a:headEnd/>
            <a:tailEnd/>
          </a:ln>
          <a:effectLst>
            <a:softEdge rad="31750"/>
          </a:effectLst>
        </p:spPr>
        <p:txBody>
          <a:bodyPr>
            <a:spAutoFit/>
          </a:bodyPr>
          <a:lstStyle/>
          <a:p>
            <a:pPr marL="342900" indent="-342900">
              <a:spcBef>
                <a:spcPct val="50000"/>
              </a:spcBef>
              <a:buFontTx/>
              <a:buAutoNum type="arabicPeriod"/>
              <a:defRPr/>
            </a:pPr>
            <a:r>
              <a:rPr lang="en-US" sz="2800" b="1" u="sng" dirty="0">
                <a:solidFill>
                  <a:srgbClr val="FF3300"/>
                </a:solidFill>
                <a:effectLst>
                  <a:outerShdw blurRad="38100" dist="38100" dir="2700000" algn="tl">
                    <a:srgbClr val="000000"/>
                  </a:outerShdw>
                </a:effectLst>
                <a:latin typeface="Times New Roman" pitchFamily="18" charset="0"/>
                <a:cs typeface="Times New Roman" pitchFamily="18" charset="0"/>
              </a:rPr>
              <a:t>Casual / Informal / laid-back Worship</a:t>
            </a:r>
            <a:r>
              <a:rPr lang="en-US" sz="2800" b="1" dirty="0">
                <a:solidFill>
                  <a:srgbClr val="000000"/>
                </a:solidFill>
                <a:effectLst>
                  <a:outerShdw blurRad="38100" dist="38100" dir="2700000" algn="tl">
                    <a:srgbClr val="FFFFFF"/>
                  </a:outerShdw>
                </a:effectLst>
                <a:latin typeface="Times New Roman" pitchFamily="18" charset="0"/>
                <a:cs typeface="Times New Roman" pitchFamily="18" charset="0"/>
              </a:rPr>
              <a:t>— “When believers came together in each other’s houses as churches their corporate worship and sharing together was completely spontaneous with no one leading from the front . . . All present are free to take part without the controlling presence of anyone leading the proceedings.” (</a:t>
            </a:r>
            <a:r>
              <a:rPr lang="en-US" sz="2800" b="1" dirty="0">
                <a:solidFill>
                  <a:srgbClr val="FF0000"/>
                </a:solidFill>
                <a:effectLst>
                  <a:outerShdw blurRad="38100" dist="38100" dir="2700000" algn="tl">
                    <a:srgbClr val="000000"/>
                  </a:outerShdw>
                </a:effectLst>
                <a:latin typeface="Times New Roman" pitchFamily="18" charset="0"/>
                <a:cs typeface="Times New Roman" pitchFamily="18" charset="0"/>
              </a:rPr>
              <a:t>www.house-church.org)</a:t>
            </a:r>
          </a:p>
        </p:txBody>
      </p:sp>
      <p:sp>
        <p:nvSpPr>
          <p:cNvPr id="6" name="Text Box 4"/>
          <p:cNvSpPr txBox="1">
            <a:spLocks noChangeArrowheads="1"/>
          </p:cNvSpPr>
          <p:nvPr/>
        </p:nvSpPr>
        <p:spPr bwMode="auto">
          <a:xfrm>
            <a:off x="0" y="2025908"/>
            <a:ext cx="9144000" cy="4832092"/>
          </a:xfrm>
          <a:prstGeom prst="rect">
            <a:avLst/>
          </a:prstGeom>
          <a:solidFill>
            <a:srgbClr val="FFFFFF">
              <a:alpha val="69804"/>
            </a:srgbClr>
          </a:solidFill>
          <a:ln w="9525">
            <a:noFill/>
            <a:miter lim="800000"/>
            <a:headEnd/>
            <a:tailEnd/>
          </a:ln>
          <a:effectLst>
            <a:softEdge rad="31750"/>
          </a:effectLst>
        </p:spPr>
        <p:txBody>
          <a:bodyPr>
            <a:spAutoFit/>
          </a:bodyPr>
          <a:lstStyle/>
          <a:p>
            <a:pPr marL="514350" indent="-514350">
              <a:spcBef>
                <a:spcPct val="50000"/>
              </a:spcBef>
              <a:buFont typeface="+mj-lt"/>
              <a:buAutoNum type="arabicPeriod" startAt="2"/>
              <a:defRPr/>
            </a:pPr>
            <a:r>
              <a:rPr lang="en-US" sz="2800" b="1" u="sng" dirty="0">
                <a:solidFill>
                  <a:srgbClr val="FF3300"/>
                </a:solidFill>
                <a:effectLst>
                  <a:outerShdw blurRad="38100" dist="38100" dir="2700000" algn="tl">
                    <a:srgbClr val="000000"/>
                  </a:outerShdw>
                </a:effectLst>
                <a:cs typeface="Times New Roman" pitchFamily="18" charset="0"/>
              </a:rPr>
              <a:t>Anything is Permitted</a:t>
            </a:r>
            <a:r>
              <a:rPr lang="en-US" sz="2800" b="1" dirty="0">
                <a:solidFill>
                  <a:srgbClr val="000000"/>
                </a:solidFill>
                <a:effectLst>
                  <a:outerShdw blurRad="38100" dist="38100" dir="2700000" algn="tl">
                    <a:srgbClr val="FFFFFF"/>
                  </a:outerShdw>
                </a:effectLst>
                <a:cs typeface="Times New Roman" pitchFamily="18" charset="0"/>
              </a:rPr>
              <a:t>—“In this regard, perhaps the most universally-overlooked feature of the Lord's Supper as practiced in the primitive church is that - from all appearances - it was observed in conjunction with a fellowship meal. That is, a normal, ordinary meal with the usual variety of food. However, unlike normal, ordinary meals, </a:t>
            </a:r>
            <a:r>
              <a:rPr lang="en-US" sz="2800" b="1" u="sng" dirty="0">
                <a:solidFill>
                  <a:srgbClr val="FF3300"/>
                </a:solidFill>
                <a:effectLst>
                  <a:outerShdw blurRad="38100" dist="38100" dir="2700000" algn="tl">
                    <a:srgbClr val="000000"/>
                  </a:outerShdw>
                </a:effectLst>
                <a:cs typeface="Times New Roman" pitchFamily="18" charset="0"/>
              </a:rPr>
              <a:t>this combined table fellowship and memorial</a:t>
            </a:r>
            <a:r>
              <a:rPr lang="en-US" sz="2800" b="1" dirty="0">
                <a:solidFill>
                  <a:srgbClr val="000000"/>
                </a:solidFill>
                <a:effectLst>
                  <a:outerShdw blurRad="38100" dist="38100" dir="2700000" algn="tl">
                    <a:srgbClr val="FFFFFF"/>
                  </a:outerShdw>
                </a:effectLst>
                <a:cs typeface="Times New Roman" pitchFamily="18" charset="0"/>
              </a:rPr>
              <a:t> was shared among the disciples for the special purpose of strengthening, not just their physical bodies, but their common bond in the spiritual body of Christ…” (</a:t>
            </a:r>
            <a:r>
              <a:rPr lang="en-US" sz="2800" b="1" dirty="0">
                <a:solidFill>
                  <a:srgbClr val="FF0000"/>
                </a:solidFill>
                <a:effectLst>
                  <a:outerShdw blurRad="38100" dist="38100" dir="2700000" algn="tl">
                    <a:srgbClr val="000000"/>
                  </a:outerShdw>
                </a:effectLst>
                <a:cs typeface="Times New Roman" pitchFamily="18" charset="0"/>
              </a:rPr>
              <a:t>LaGard Smith,</a:t>
            </a:r>
            <a:r>
              <a:rPr lang="en-US" sz="2800" b="1" dirty="0">
                <a:solidFill>
                  <a:srgbClr val="000000"/>
                </a:solidFill>
                <a:effectLst>
                  <a:outerShdw blurRad="38100" dist="38100" dir="2700000" algn="tl">
                    <a:srgbClr val="FFFFFF"/>
                  </a:outerShdw>
                </a:effectLst>
                <a:cs typeface="Times New Roman" pitchFamily="18" charset="0"/>
              </a:rPr>
              <a:t> </a:t>
            </a:r>
            <a:r>
              <a:rPr lang="en-US" sz="2800" b="1" dirty="0">
                <a:solidFill>
                  <a:srgbClr val="FF0000"/>
                </a:solidFill>
                <a:effectLst>
                  <a:outerShdw blurRad="38100" dist="38100" dir="2700000" algn="tl">
                    <a:srgbClr val="000000"/>
                  </a:outerShdw>
                </a:effectLst>
                <a:cs typeface="Times New Roman" pitchFamily="18" charset="0"/>
              </a:rPr>
              <a:t>Radical Restoration, pgs. 128, 129</a:t>
            </a:r>
            <a:r>
              <a:rPr lang="en-US" sz="2800" b="1" dirty="0">
                <a:solidFill>
                  <a:srgbClr val="000000"/>
                </a:solidFill>
                <a:effectLst>
                  <a:outerShdw blurRad="38100" dist="38100" dir="2700000" algn="tl">
                    <a:srgbClr val="FFFFFF"/>
                  </a:outerShdw>
                </a:effectLst>
                <a:cs typeface="Times New Roman" pitchFamily="18" charset="0"/>
              </a:rPr>
              <a:t>). </a:t>
            </a:r>
          </a:p>
        </p:txBody>
      </p:sp>
      <p:sp>
        <p:nvSpPr>
          <p:cNvPr id="7" name="Rectangle 6"/>
          <p:cNvSpPr/>
          <p:nvPr/>
        </p:nvSpPr>
        <p:spPr>
          <a:xfrm>
            <a:off x="1636187" y="2416244"/>
            <a:ext cx="5871625" cy="1107996"/>
          </a:xfrm>
          <a:prstGeom prst="rect">
            <a:avLst/>
          </a:prstGeom>
        </p:spPr>
        <p:style>
          <a:lnRef idx="0">
            <a:schemeClr val="dk1"/>
          </a:lnRef>
          <a:fillRef idx="3">
            <a:schemeClr val="dk1"/>
          </a:fillRef>
          <a:effectRef idx="3">
            <a:schemeClr val="dk1"/>
          </a:effectRef>
          <a:fontRef idx="minor">
            <a:schemeClr val="lt1"/>
          </a:fontRef>
        </p:style>
        <p:txBody>
          <a:bodyPr>
            <a:spAutoFit/>
          </a:bodyPr>
          <a:lstStyle/>
          <a:p>
            <a:pPr algn="ctr">
              <a:defRPr/>
            </a:pPr>
            <a:r>
              <a:rPr lang="en-US" sz="6600" b="1" dirty="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rPr>
              <a:t>Handclapping</a:t>
            </a:r>
          </a:p>
        </p:txBody>
      </p:sp>
      <p:sp>
        <p:nvSpPr>
          <p:cNvPr id="8" name="Rectangle 7"/>
          <p:cNvSpPr/>
          <p:nvPr/>
        </p:nvSpPr>
        <p:spPr>
          <a:xfrm>
            <a:off x="304800" y="3743472"/>
            <a:ext cx="8610600" cy="1107996"/>
          </a:xfrm>
          <a:prstGeom prst="rect">
            <a:avLst/>
          </a:prstGeom>
        </p:spPr>
        <p:style>
          <a:lnRef idx="0">
            <a:schemeClr val="dk1"/>
          </a:lnRef>
          <a:fillRef idx="3">
            <a:schemeClr val="dk1"/>
          </a:fillRef>
          <a:effectRef idx="3">
            <a:schemeClr val="dk1"/>
          </a:effectRef>
          <a:fontRef idx="minor">
            <a:schemeClr val="lt1"/>
          </a:fontRef>
        </p:style>
        <p:txBody>
          <a:bodyPr>
            <a:spAutoFit/>
          </a:bodyPr>
          <a:lstStyle/>
          <a:p>
            <a:pPr algn="ctr">
              <a:defRPr/>
            </a:pPr>
            <a:r>
              <a:rPr lang="en-US" sz="6600" b="1" dirty="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rPr>
              <a:t>Women w/leading roles</a:t>
            </a:r>
          </a:p>
        </p:txBody>
      </p:sp>
      <p:sp>
        <p:nvSpPr>
          <p:cNvPr id="9" name="Rectangle 8"/>
          <p:cNvSpPr/>
          <p:nvPr/>
        </p:nvSpPr>
        <p:spPr>
          <a:xfrm>
            <a:off x="1219200" y="5105400"/>
            <a:ext cx="6636774" cy="1107996"/>
          </a:xfrm>
          <a:prstGeom prst="rect">
            <a:avLst/>
          </a:prstGeom>
        </p:spPr>
        <p:style>
          <a:lnRef idx="0">
            <a:schemeClr val="dk1"/>
          </a:lnRef>
          <a:fillRef idx="3">
            <a:schemeClr val="dk1"/>
          </a:fillRef>
          <a:effectRef idx="3">
            <a:schemeClr val="dk1"/>
          </a:effectRef>
          <a:fontRef idx="minor">
            <a:schemeClr val="lt1"/>
          </a:fontRef>
        </p:style>
        <p:txBody>
          <a:bodyPr>
            <a:spAutoFit/>
          </a:bodyPr>
          <a:lstStyle/>
          <a:p>
            <a:pPr algn="ctr">
              <a:defRPr/>
            </a:pPr>
            <a:r>
              <a:rPr lang="en-US" sz="6600" b="1" dirty="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rPr>
              <a:t>“Shorts” &amp; Coffee</a:t>
            </a:r>
          </a:p>
        </p:txBody>
      </p:sp>
    </p:spTree>
  </p:cSld>
  <p:clrMapOvr>
    <a:masterClrMapping/>
  </p:clrMapOvr>
  <p:transition spd="slow">
    <p:circl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2" presetClass="entr" presetSubtype="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anim calcmode="lin" valueType="num">
                                      <p:cBhvr>
                                        <p:cTn id="8" dur="2000" fill="hold"/>
                                        <p:tgtEl>
                                          <p:spTgt spid="4"/>
                                        </p:tgtEl>
                                        <p:attrNameLst>
                                          <p:attrName>ppt_x</p:attrName>
                                        </p:attrNameLst>
                                      </p:cBhvr>
                                      <p:tavLst>
                                        <p:tav tm="0">
                                          <p:val>
                                            <p:strVal val="#ppt_x"/>
                                          </p:val>
                                        </p:tav>
                                        <p:tav tm="100000">
                                          <p:val>
                                            <p:strVal val="#ppt_x"/>
                                          </p:val>
                                        </p:tav>
                                      </p:tavLst>
                                    </p:anim>
                                    <p:anim calcmode="lin" valueType="num">
                                      <p:cBhvr>
                                        <p:cTn id="9" dur="2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16" presetClass="entr" presetSubtype="21" fill="hold"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barn(inVertical)">
                                      <p:cBhvr>
                                        <p:cTn id="14" dur="2000"/>
                                        <p:tgtEl>
                                          <p:spTgt spid="5"/>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10" presetClass="exit" presetSubtype="0" fill="hold" nodeType="clickEffect">
                                  <p:stCondLst>
                                    <p:cond delay="0"/>
                                  </p:stCondLst>
                                  <p:childTnLst>
                                    <p:animEffect transition="out" filter="fade">
                                      <p:cBhvr>
                                        <p:cTn id="18" dur="2000"/>
                                        <p:tgtEl>
                                          <p:spTgt spid="5"/>
                                        </p:tgtEl>
                                      </p:cBhvr>
                                    </p:animEffect>
                                    <p:set>
                                      <p:cBhvr>
                                        <p:cTn id="19" dur="1" fill="hold">
                                          <p:stCondLst>
                                            <p:cond delay="1999"/>
                                          </p:stCondLst>
                                        </p:cTn>
                                        <p:tgtEl>
                                          <p:spTgt spid="5"/>
                                        </p:tgtEl>
                                        <p:attrNameLst>
                                          <p:attrName>style.visibility</p:attrName>
                                        </p:attrNameLst>
                                      </p:cBhvr>
                                      <p:to>
                                        <p:strVal val="hidden"/>
                                      </p:to>
                                    </p:set>
                                  </p:childTnLst>
                                </p:cTn>
                              </p:par>
                              <p:par>
                                <p:cTn id="20" presetID="16" presetClass="entr" presetSubtype="21" fill="hold" nodeType="with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barn(inVertical)">
                                      <p:cBhvr>
                                        <p:cTn id="22" dur="2000"/>
                                        <p:tgtEl>
                                          <p:spTgt spid="6"/>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xit" presetSubtype="0" fill="hold" nodeType="clickEffect">
                                  <p:stCondLst>
                                    <p:cond delay="0"/>
                                  </p:stCondLst>
                                  <p:childTnLst>
                                    <p:animEffect transition="out" filter="fade">
                                      <p:cBhvr>
                                        <p:cTn id="26" dur="2000"/>
                                        <p:tgtEl>
                                          <p:spTgt spid="6"/>
                                        </p:tgtEl>
                                      </p:cBhvr>
                                    </p:animEffect>
                                    <p:set>
                                      <p:cBhvr>
                                        <p:cTn id="27" dur="1" fill="hold">
                                          <p:stCondLst>
                                            <p:cond delay="1999"/>
                                          </p:stCondLst>
                                        </p:cTn>
                                        <p:tgtEl>
                                          <p:spTgt spid="6"/>
                                        </p:tgtEl>
                                        <p:attrNameLst>
                                          <p:attrName>style.visibility</p:attrName>
                                        </p:attrNameLst>
                                      </p:cBhvr>
                                      <p:to>
                                        <p:strVal val="hidden"/>
                                      </p:to>
                                    </p:set>
                                  </p:childTnLst>
                                </p:cTn>
                              </p:par>
                              <p:par>
                                <p:cTn id="28" presetID="16" presetClass="entr" presetSubtype="21" fill="hold" nodeType="withEffect">
                                  <p:stCondLst>
                                    <p:cond delay="0"/>
                                  </p:stCondLst>
                                  <p:childTnLst>
                                    <p:set>
                                      <p:cBhvr>
                                        <p:cTn id="29" dur="1" fill="hold">
                                          <p:stCondLst>
                                            <p:cond delay="0"/>
                                          </p:stCondLst>
                                        </p:cTn>
                                        <p:tgtEl>
                                          <p:spTgt spid="7"/>
                                        </p:tgtEl>
                                        <p:attrNameLst>
                                          <p:attrName>style.visibility</p:attrName>
                                        </p:attrNameLst>
                                      </p:cBhvr>
                                      <p:to>
                                        <p:strVal val="visible"/>
                                      </p:to>
                                    </p:set>
                                    <p:animEffect transition="in" filter="barn(inVertical)">
                                      <p:cBhvr>
                                        <p:cTn id="30" dur="2000"/>
                                        <p:tgtEl>
                                          <p:spTgt spid="7"/>
                                        </p:tgtEl>
                                      </p:cBhvr>
                                    </p:animEffect>
                                  </p:childTnLst>
                                </p:cTn>
                              </p:par>
                              <p:par>
                                <p:cTn id="31" presetID="16" presetClass="entr" presetSubtype="37" fill="hold" nodeType="withEffect">
                                  <p:stCondLst>
                                    <p:cond delay="0"/>
                                  </p:stCondLst>
                                  <p:childTnLst>
                                    <p:set>
                                      <p:cBhvr>
                                        <p:cTn id="32" dur="1" fill="hold">
                                          <p:stCondLst>
                                            <p:cond delay="0"/>
                                          </p:stCondLst>
                                        </p:cTn>
                                        <p:tgtEl>
                                          <p:spTgt spid="8"/>
                                        </p:tgtEl>
                                        <p:attrNameLst>
                                          <p:attrName>style.visibility</p:attrName>
                                        </p:attrNameLst>
                                      </p:cBhvr>
                                      <p:to>
                                        <p:strVal val="visible"/>
                                      </p:to>
                                    </p:set>
                                    <p:animEffect transition="in" filter="barn(outVertical)">
                                      <p:cBhvr>
                                        <p:cTn id="33" dur="2000"/>
                                        <p:tgtEl>
                                          <p:spTgt spid="8"/>
                                        </p:tgtEl>
                                      </p:cBhvr>
                                    </p:animEffect>
                                  </p:childTnLst>
                                </p:cTn>
                              </p:par>
                              <p:par>
                                <p:cTn id="34" presetID="16" presetClass="entr" presetSubtype="21" fill="hold" nodeType="withEffect">
                                  <p:stCondLst>
                                    <p:cond delay="0"/>
                                  </p:stCondLst>
                                  <p:childTnLst>
                                    <p:set>
                                      <p:cBhvr>
                                        <p:cTn id="35" dur="1" fill="hold">
                                          <p:stCondLst>
                                            <p:cond delay="0"/>
                                          </p:stCondLst>
                                        </p:cTn>
                                        <p:tgtEl>
                                          <p:spTgt spid="9"/>
                                        </p:tgtEl>
                                        <p:attrNameLst>
                                          <p:attrName>style.visibility</p:attrName>
                                        </p:attrNameLst>
                                      </p:cBhvr>
                                      <p:to>
                                        <p:strVal val="visible"/>
                                      </p:to>
                                    </p:set>
                                    <p:animEffect transition="in" filter="barn(inVertical)">
                                      <p:cBhvr>
                                        <p:cTn id="36" dur="2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6244924" y="0"/>
            <a:ext cx="2934369" cy="2146789"/>
          </a:xfrm>
          <a:prstGeom prst="rect">
            <a:avLst/>
          </a:prstGeom>
        </p:spPr>
      </p:pic>
      <p:sp>
        <p:nvSpPr>
          <p:cNvPr id="5" name="Rectangle 4"/>
          <p:cNvSpPr/>
          <p:nvPr/>
        </p:nvSpPr>
        <p:spPr>
          <a:xfrm>
            <a:off x="161191" y="1082324"/>
            <a:ext cx="4126451" cy="923330"/>
          </a:xfrm>
          <a:prstGeom prst="rect">
            <a:avLst/>
          </a:prstGeom>
          <a:solidFill>
            <a:srgbClr val="265691"/>
          </a:solidFill>
        </p:spPr>
        <p:txBody>
          <a:bodyPr wrap="none">
            <a:spAutoFit/>
            <a:scene3d>
              <a:camera prst="orthographicFront"/>
              <a:lightRig rig="balanced" dir="t">
                <a:rot lat="0" lon="0" rev="2100000"/>
              </a:lightRig>
            </a:scene3d>
            <a:sp3d extrusionH="57150" prstMaterial="metal">
              <a:bevelT w="38100" h="25400"/>
              <a:contourClr>
                <a:schemeClr val="bg2"/>
              </a:contourClr>
            </a:sp3d>
          </a:bodyPr>
          <a:lstStyle/>
          <a:p>
            <a:pPr algn="ctr">
              <a:defRPr/>
            </a:pPr>
            <a:r>
              <a:rPr lang="en-US" sz="5400" b="1" dirty="0">
                <a:ln w="50800"/>
                <a:solidFill>
                  <a:schemeClr val="bg1"/>
                </a:solidFill>
              </a:rPr>
              <a:t>2 Kings 22; 23</a:t>
            </a:r>
          </a:p>
        </p:txBody>
      </p:sp>
      <p:sp>
        <p:nvSpPr>
          <p:cNvPr id="7" name="Rectangle 6"/>
          <p:cNvSpPr/>
          <p:nvPr/>
        </p:nvSpPr>
        <p:spPr>
          <a:xfrm>
            <a:off x="4476868" y="4038600"/>
            <a:ext cx="4576895" cy="923330"/>
          </a:xfrm>
          <a:prstGeom prst="rect">
            <a:avLst/>
          </a:prstGeom>
          <a:solidFill>
            <a:srgbClr val="265691"/>
          </a:solidFill>
        </p:spPr>
        <p:txBody>
          <a:bodyPr wrap="none">
            <a:spAutoFit/>
            <a:scene3d>
              <a:camera prst="orthographicFront"/>
              <a:lightRig rig="balanced" dir="t">
                <a:rot lat="0" lon="0" rev="2100000"/>
              </a:lightRig>
            </a:scene3d>
            <a:sp3d extrusionH="57150" prstMaterial="metal">
              <a:bevelT w="38100" h="25400"/>
              <a:contourClr>
                <a:schemeClr val="bg2"/>
              </a:contourClr>
            </a:sp3d>
          </a:bodyPr>
          <a:lstStyle/>
          <a:p>
            <a:pPr algn="ctr">
              <a:defRPr/>
            </a:pPr>
            <a:r>
              <a:rPr lang="en-US" sz="5400" b="1" dirty="0">
                <a:ln w="50800"/>
                <a:solidFill>
                  <a:schemeClr val="bg1"/>
                </a:solidFill>
              </a:rPr>
              <a:t>Colossians 3:17</a:t>
            </a:r>
          </a:p>
        </p:txBody>
      </p:sp>
      <p:sp>
        <p:nvSpPr>
          <p:cNvPr id="6" name="Rectangle 5"/>
          <p:cNvSpPr/>
          <p:nvPr/>
        </p:nvSpPr>
        <p:spPr>
          <a:xfrm>
            <a:off x="117919" y="200858"/>
            <a:ext cx="8969122" cy="646331"/>
          </a:xfrm>
          <a:prstGeom prst="rect">
            <a:avLst/>
          </a:prstGeom>
          <a:solidFill>
            <a:schemeClr val="bg1"/>
          </a:solidFill>
        </p:spPr>
        <p:txBody>
          <a:bodyPr wrap="none">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defRPr/>
            </a:pPr>
            <a:r>
              <a:rPr lang="en-US" sz="3600" b="1"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Times New Roman" pitchFamily="18" charset="0"/>
                <a:cs typeface="Times New Roman" pitchFamily="18" charset="0"/>
              </a:rPr>
              <a:t>Restoration Is Not Radical, It Is Ongoing . . .</a:t>
            </a:r>
          </a:p>
        </p:txBody>
      </p:sp>
      <p:sp>
        <p:nvSpPr>
          <p:cNvPr id="9" name="Rectangle 8"/>
          <p:cNvSpPr/>
          <p:nvPr/>
        </p:nvSpPr>
        <p:spPr>
          <a:xfrm>
            <a:off x="161191" y="4243030"/>
            <a:ext cx="4076757" cy="923330"/>
          </a:xfrm>
          <a:prstGeom prst="rect">
            <a:avLst/>
          </a:prstGeom>
          <a:solidFill>
            <a:srgbClr val="265691"/>
          </a:solidFill>
        </p:spPr>
        <p:txBody>
          <a:bodyPr wrap="none">
            <a:spAutoFit/>
            <a:scene3d>
              <a:camera prst="orthographicFront"/>
              <a:lightRig rig="balanced" dir="t">
                <a:rot lat="0" lon="0" rev="2100000"/>
              </a:lightRig>
            </a:scene3d>
            <a:sp3d extrusionH="57150" prstMaterial="metal">
              <a:bevelT w="38100" h="25400"/>
              <a:contourClr>
                <a:schemeClr val="bg2"/>
              </a:contourClr>
            </a:sp3d>
          </a:bodyPr>
          <a:lstStyle/>
          <a:p>
            <a:pPr algn="ctr">
              <a:defRPr/>
            </a:pPr>
            <a:r>
              <a:rPr lang="en-US" sz="5400" b="1" dirty="0">
                <a:ln w="50800"/>
                <a:solidFill>
                  <a:schemeClr val="bg1"/>
                </a:solidFill>
              </a:rPr>
              <a:t>Acts 20:29-30</a:t>
            </a:r>
          </a:p>
        </p:txBody>
      </p:sp>
      <p:sp>
        <p:nvSpPr>
          <p:cNvPr id="10" name="Rectangle 9"/>
          <p:cNvSpPr/>
          <p:nvPr/>
        </p:nvSpPr>
        <p:spPr>
          <a:xfrm>
            <a:off x="408068" y="2159978"/>
            <a:ext cx="3663182" cy="923330"/>
          </a:xfrm>
          <a:prstGeom prst="rect">
            <a:avLst/>
          </a:prstGeom>
          <a:solidFill>
            <a:srgbClr val="265691"/>
          </a:solidFill>
        </p:spPr>
        <p:txBody>
          <a:bodyPr wrap="none">
            <a:spAutoFit/>
            <a:scene3d>
              <a:camera prst="orthographicFront"/>
              <a:lightRig rig="balanced" dir="t">
                <a:rot lat="0" lon="0" rev="2100000"/>
              </a:lightRig>
            </a:scene3d>
            <a:sp3d extrusionH="57150" prstMaterial="metal">
              <a:bevelT w="38100" h="25400"/>
              <a:contourClr>
                <a:schemeClr val="bg2"/>
              </a:contourClr>
            </a:sp3d>
          </a:bodyPr>
          <a:lstStyle/>
          <a:p>
            <a:pPr algn="ctr">
              <a:defRPr/>
            </a:pPr>
            <a:r>
              <a:rPr lang="en-US" sz="5400" b="1" dirty="0">
                <a:ln w="50800"/>
                <a:solidFill>
                  <a:schemeClr val="bg1"/>
                </a:solidFill>
              </a:rPr>
              <a:t>Nehemiah 8</a:t>
            </a:r>
          </a:p>
        </p:txBody>
      </p:sp>
      <p:sp>
        <p:nvSpPr>
          <p:cNvPr id="11" name="Rectangle 10"/>
          <p:cNvSpPr/>
          <p:nvPr/>
        </p:nvSpPr>
        <p:spPr>
          <a:xfrm>
            <a:off x="387919" y="3239869"/>
            <a:ext cx="3672993" cy="646331"/>
          </a:xfrm>
          <a:prstGeom prst="rect">
            <a:avLst/>
          </a:prstGeom>
          <a:solidFill>
            <a:schemeClr val="bg1"/>
          </a:solidFill>
        </p:spPr>
        <p:txBody>
          <a:bodyPr wrap="none">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defRPr/>
            </a:pPr>
            <a:r>
              <a:rPr lang="en-US" sz="3600" b="1"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Times New Roman" pitchFamily="18" charset="0"/>
                <a:cs typeface="Times New Roman" pitchFamily="18" charset="0"/>
              </a:rPr>
              <a:t>Seeds of Apostasy</a:t>
            </a:r>
          </a:p>
        </p:txBody>
      </p:sp>
      <p:sp>
        <p:nvSpPr>
          <p:cNvPr id="12" name="Rectangle 11"/>
          <p:cNvSpPr/>
          <p:nvPr/>
        </p:nvSpPr>
        <p:spPr>
          <a:xfrm>
            <a:off x="4602480" y="3031337"/>
            <a:ext cx="4325672" cy="923330"/>
          </a:xfrm>
          <a:prstGeom prst="rect">
            <a:avLst/>
          </a:prstGeom>
          <a:solidFill>
            <a:srgbClr val="265691"/>
          </a:solidFill>
        </p:spPr>
        <p:txBody>
          <a:bodyPr wrap="none">
            <a:spAutoFit/>
            <a:scene3d>
              <a:camera prst="orthographicFront"/>
              <a:lightRig rig="balanced" dir="t">
                <a:rot lat="0" lon="0" rev="2100000"/>
              </a:lightRig>
            </a:scene3d>
            <a:sp3d extrusionH="57150" prstMaterial="metal">
              <a:bevelT w="38100" h="25400"/>
              <a:contourClr>
                <a:schemeClr val="bg2"/>
              </a:contourClr>
            </a:sp3d>
          </a:bodyPr>
          <a:lstStyle/>
          <a:p>
            <a:pPr algn="ctr">
              <a:defRPr/>
            </a:pPr>
            <a:r>
              <a:rPr lang="en-US" sz="5400" b="1" dirty="0">
                <a:ln w="50800"/>
                <a:solidFill>
                  <a:schemeClr val="bg1"/>
                </a:solidFill>
              </a:rPr>
              <a:t>Hebrews 2:1-3</a:t>
            </a:r>
          </a:p>
        </p:txBody>
      </p:sp>
      <p:sp>
        <p:nvSpPr>
          <p:cNvPr id="13" name="Rectangle 12"/>
          <p:cNvSpPr/>
          <p:nvPr/>
        </p:nvSpPr>
        <p:spPr>
          <a:xfrm>
            <a:off x="216287" y="5318760"/>
            <a:ext cx="4681410" cy="923330"/>
          </a:xfrm>
          <a:prstGeom prst="rect">
            <a:avLst/>
          </a:prstGeom>
          <a:solidFill>
            <a:srgbClr val="265691"/>
          </a:solidFill>
        </p:spPr>
        <p:txBody>
          <a:bodyPr wrap="none">
            <a:spAutoFit/>
            <a:scene3d>
              <a:camera prst="orthographicFront"/>
              <a:lightRig rig="balanced" dir="t">
                <a:rot lat="0" lon="0" rev="2100000"/>
              </a:lightRig>
            </a:scene3d>
            <a:sp3d extrusionH="57150" prstMaterial="metal">
              <a:bevelT w="38100" h="25400"/>
              <a:contourClr>
                <a:schemeClr val="bg2"/>
              </a:contourClr>
            </a:sp3d>
          </a:bodyPr>
          <a:lstStyle/>
          <a:p>
            <a:pPr algn="ctr">
              <a:defRPr/>
            </a:pPr>
            <a:r>
              <a:rPr lang="en-US" sz="5400" b="1" dirty="0">
                <a:ln w="50800"/>
                <a:solidFill>
                  <a:schemeClr val="bg1"/>
                </a:solidFill>
              </a:rPr>
              <a:t>2 Timothy 4:1-5</a:t>
            </a:r>
          </a:p>
        </p:txBody>
      </p:sp>
      <p:sp>
        <p:nvSpPr>
          <p:cNvPr id="14" name="Rectangle 13"/>
          <p:cNvSpPr/>
          <p:nvPr/>
        </p:nvSpPr>
        <p:spPr>
          <a:xfrm>
            <a:off x="5713883" y="2298477"/>
            <a:ext cx="2151231" cy="646331"/>
          </a:xfrm>
          <a:prstGeom prst="rect">
            <a:avLst/>
          </a:prstGeom>
          <a:solidFill>
            <a:schemeClr val="bg1"/>
          </a:solidFill>
        </p:spPr>
        <p:txBody>
          <a:bodyPr wrap="none">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defRPr/>
            </a:pPr>
            <a:r>
              <a:rPr lang="en-US" sz="3600" b="1" spc="60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Times New Roman" pitchFamily="18" charset="0"/>
                <a:cs typeface="Times New Roman" pitchFamily="18" charset="0"/>
              </a:rPr>
              <a:t>Failure</a:t>
            </a:r>
          </a:p>
        </p:txBody>
      </p:sp>
    </p:spTree>
  </p:cSld>
  <p:clrMapOvr>
    <a:masterClrMapping/>
  </p:clrMapOvr>
  <p:transition spd="slow">
    <p:circl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7"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7" presetClass="entr" presetSubtype="0" fill="hold" nodeType="clickEffect">
                                  <p:stCondLst>
                                    <p:cond delay="0"/>
                                  </p:stCondLst>
                                  <p:childTnLst>
                                    <p:set>
                                      <p:cBhvr>
                                        <p:cTn id="13" dur="1" fill="hold">
                                          <p:stCondLst>
                                            <p:cond delay="0"/>
                                          </p:stCondLst>
                                        </p:cTn>
                                        <p:tgtEl>
                                          <p:spTgt spid="10"/>
                                        </p:tgtEl>
                                        <p:attrNameLst>
                                          <p:attrName>style.visibility</p:attrName>
                                        </p:attrNameLst>
                                      </p:cBhvr>
                                      <p:to>
                                        <p:strVal val="visible"/>
                                      </p:to>
                                    </p:set>
                                    <p:animEffect transition="in" filter="fade">
                                      <p:cBhvr>
                                        <p:cTn id="14" dur="1000"/>
                                        <p:tgtEl>
                                          <p:spTgt spid="10"/>
                                        </p:tgtEl>
                                      </p:cBhvr>
                                    </p:animEffect>
                                    <p:anim calcmode="lin" valueType="num">
                                      <p:cBhvr>
                                        <p:cTn id="15" dur="1000" fill="hold"/>
                                        <p:tgtEl>
                                          <p:spTgt spid="10"/>
                                        </p:tgtEl>
                                        <p:attrNameLst>
                                          <p:attrName>ppt_x</p:attrName>
                                        </p:attrNameLst>
                                      </p:cBhvr>
                                      <p:tavLst>
                                        <p:tav tm="0">
                                          <p:val>
                                            <p:strVal val="#ppt_x"/>
                                          </p:val>
                                        </p:tav>
                                        <p:tav tm="100000">
                                          <p:val>
                                            <p:strVal val="#ppt_x"/>
                                          </p:val>
                                        </p:tav>
                                      </p:tavLst>
                                    </p:anim>
                                    <p:anim calcmode="lin" valueType="num">
                                      <p:cBhvr>
                                        <p:cTn id="16"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6" presetClass="entr" presetSubtype="32" fill="hold" nodeType="clickEffect">
                                  <p:stCondLst>
                                    <p:cond delay="0"/>
                                  </p:stCondLst>
                                  <p:childTnLst>
                                    <p:set>
                                      <p:cBhvr>
                                        <p:cTn id="20" dur="1" fill="hold">
                                          <p:stCondLst>
                                            <p:cond delay="0"/>
                                          </p:stCondLst>
                                        </p:cTn>
                                        <p:tgtEl>
                                          <p:spTgt spid="11"/>
                                        </p:tgtEl>
                                        <p:attrNameLst>
                                          <p:attrName>style.visibility</p:attrName>
                                        </p:attrNameLst>
                                      </p:cBhvr>
                                      <p:to>
                                        <p:strVal val="visible"/>
                                      </p:to>
                                    </p:set>
                                    <p:animEffect transition="in" filter="circle(out)">
                                      <p:cBhvr>
                                        <p:cTn id="21" dur="2000"/>
                                        <p:tgtEl>
                                          <p:spTgt spid="11"/>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47" presetClass="entr" presetSubtype="0" fill="hold" nodeType="clickEffect">
                                  <p:stCondLst>
                                    <p:cond delay="0"/>
                                  </p:stCondLst>
                                  <p:childTnLst>
                                    <p:set>
                                      <p:cBhvr>
                                        <p:cTn id="25" dur="1" fill="hold">
                                          <p:stCondLst>
                                            <p:cond delay="0"/>
                                          </p:stCondLst>
                                        </p:cTn>
                                        <p:tgtEl>
                                          <p:spTgt spid="9"/>
                                        </p:tgtEl>
                                        <p:attrNameLst>
                                          <p:attrName>style.visibility</p:attrName>
                                        </p:attrNameLst>
                                      </p:cBhvr>
                                      <p:to>
                                        <p:strVal val="visible"/>
                                      </p:to>
                                    </p:set>
                                    <p:animEffect transition="in" filter="fade">
                                      <p:cBhvr>
                                        <p:cTn id="26" dur="1000"/>
                                        <p:tgtEl>
                                          <p:spTgt spid="9"/>
                                        </p:tgtEl>
                                      </p:cBhvr>
                                    </p:animEffect>
                                    <p:anim calcmode="lin" valueType="num">
                                      <p:cBhvr>
                                        <p:cTn id="27" dur="1000" fill="hold"/>
                                        <p:tgtEl>
                                          <p:spTgt spid="9"/>
                                        </p:tgtEl>
                                        <p:attrNameLst>
                                          <p:attrName>ppt_x</p:attrName>
                                        </p:attrNameLst>
                                      </p:cBhvr>
                                      <p:tavLst>
                                        <p:tav tm="0">
                                          <p:val>
                                            <p:strVal val="#ppt_x"/>
                                          </p:val>
                                        </p:tav>
                                        <p:tav tm="100000">
                                          <p:val>
                                            <p:strVal val="#ppt_x"/>
                                          </p:val>
                                        </p:tav>
                                      </p:tavLst>
                                    </p:anim>
                                    <p:anim calcmode="lin" valueType="num">
                                      <p:cBhvr>
                                        <p:cTn id="28"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29" fill="hold" nodeType="clickPar">
                      <p:stCondLst>
                        <p:cond delay="indefinite"/>
                      </p:stCondLst>
                      <p:childTnLst>
                        <p:par>
                          <p:cTn id="30" fill="hold" nodeType="withGroup">
                            <p:stCondLst>
                              <p:cond delay="0"/>
                            </p:stCondLst>
                            <p:childTnLst>
                              <p:par>
                                <p:cTn id="31" presetID="47" presetClass="entr" presetSubtype="0" fill="hold" nodeType="clickEffect">
                                  <p:stCondLst>
                                    <p:cond delay="0"/>
                                  </p:stCondLst>
                                  <p:childTnLst>
                                    <p:set>
                                      <p:cBhvr>
                                        <p:cTn id="32" dur="1" fill="hold">
                                          <p:stCondLst>
                                            <p:cond delay="0"/>
                                          </p:stCondLst>
                                        </p:cTn>
                                        <p:tgtEl>
                                          <p:spTgt spid="13"/>
                                        </p:tgtEl>
                                        <p:attrNameLst>
                                          <p:attrName>style.visibility</p:attrName>
                                        </p:attrNameLst>
                                      </p:cBhvr>
                                      <p:to>
                                        <p:strVal val="visible"/>
                                      </p:to>
                                    </p:set>
                                    <p:animEffect transition="in" filter="fade">
                                      <p:cBhvr>
                                        <p:cTn id="33" dur="1000"/>
                                        <p:tgtEl>
                                          <p:spTgt spid="13"/>
                                        </p:tgtEl>
                                      </p:cBhvr>
                                    </p:animEffect>
                                    <p:anim calcmode="lin" valueType="num">
                                      <p:cBhvr>
                                        <p:cTn id="34" dur="1000" fill="hold"/>
                                        <p:tgtEl>
                                          <p:spTgt spid="13"/>
                                        </p:tgtEl>
                                        <p:attrNameLst>
                                          <p:attrName>ppt_x</p:attrName>
                                        </p:attrNameLst>
                                      </p:cBhvr>
                                      <p:tavLst>
                                        <p:tav tm="0">
                                          <p:val>
                                            <p:strVal val="#ppt_x"/>
                                          </p:val>
                                        </p:tav>
                                        <p:tav tm="100000">
                                          <p:val>
                                            <p:strVal val="#ppt_x"/>
                                          </p:val>
                                        </p:tav>
                                      </p:tavLst>
                                    </p:anim>
                                    <p:anim calcmode="lin" valueType="num">
                                      <p:cBhvr>
                                        <p:cTn id="35"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36" fill="hold" nodeType="clickPar">
                      <p:stCondLst>
                        <p:cond delay="indefinite"/>
                      </p:stCondLst>
                      <p:childTnLst>
                        <p:par>
                          <p:cTn id="37" fill="hold" nodeType="withGroup">
                            <p:stCondLst>
                              <p:cond delay="0"/>
                            </p:stCondLst>
                            <p:childTnLst>
                              <p:par>
                                <p:cTn id="38" presetID="6" presetClass="entr" presetSubtype="32" fill="hold" nodeType="clickEffect">
                                  <p:stCondLst>
                                    <p:cond delay="0"/>
                                  </p:stCondLst>
                                  <p:childTnLst>
                                    <p:set>
                                      <p:cBhvr>
                                        <p:cTn id="39" dur="1" fill="hold">
                                          <p:stCondLst>
                                            <p:cond delay="0"/>
                                          </p:stCondLst>
                                        </p:cTn>
                                        <p:tgtEl>
                                          <p:spTgt spid="14"/>
                                        </p:tgtEl>
                                        <p:attrNameLst>
                                          <p:attrName>style.visibility</p:attrName>
                                        </p:attrNameLst>
                                      </p:cBhvr>
                                      <p:to>
                                        <p:strVal val="visible"/>
                                      </p:to>
                                    </p:set>
                                    <p:animEffect transition="in" filter="circle(out)">
                                      <p:cBhvr>
                                        <p:cTn id="40" dur="2000"/>
                                        <p:tgtEl>
                                          <p:spTgt spid="14"/>
                                        </p:tgtEl>
                                      </p:cBhvr>
                                    </p:animEffect>
                                  </p:childTnLst>
                                </p:cTn>
                              </p:par>
                            </p:childTnLst>
                          </p:cTn>
                        </p:par>
                      </p:childTnLst>
                    </p:cTn>
                  </p:par>
                  <p:par>
                    <p:cTn id="41" fill="hold" nodeType="clickPar">
                      <p:stCondLst>
                        <p:cond delay="indefinite"/>
                      </p:stCondLst>
                      <p:childTnLst>
                        <p:par>
                          <p:cTn id="42" fill="hold" nodeType="withGroup">
                            <p:stCondLst>
                              <p:cond delay="0"/>
                            </p:stCondLst>
                            <p:childTnLst>
                              <p:par>
                                <p:cTn id="43" presetID="47" presetClass="entr" presetSubtype="0" fill="hold" nodeType="clickEffect">
                                  <p:stCondLst>
                                    <p:cond delay="0"/>
                                  </p:stCondLst>
                                  <p:childTnLst>
                                    <p:set>
                                      <p:cBhvr>
                                        <p:cTn id="44" dur="1" fill="hold">
                                          <p:stCondLst>
                                            <p:cond delay="0"/>
                                          </p:stCondLst>
                                        </p:cTn>
                                        <p:tgtEl>
                                          <p:spTgt spid="12"/>
                                        </p:tgtEl>
                                        <p:attrNameLst>
                                          <p:attrName>style.visibility</p:attrName>
                                        </p:attrNameLst>
                                      </p:cBhvr>
                                      <p:to>
                                        <p:strVal val="visible"/>
                                      </p:to>
                                    </p:set>
                                    <p:animEffect transition="in" filter="fade">
                                      <p:cBhvr>
                                        <p:cTn id="45" dur="1000"/>
                                        <p:tgtEl>
                                          <p:spTgt spid="12"/>
                                        </p:tgtEl>
                                      </p:cBhvr>
                                    </p:animEffect>
                                    <p:anim calcmode="lin" valueType="num">
                                      <p:cBhvr>
                                        <p:cTn id="46" dur="1000" fill="hold"/>
                                        <p:tgtEl>
                                          <p:spTgt spid="12"/>
                                        </p:tgtEl>
                                        <p:attrNameLst>
                                          <p:attrName>ppt_x</p:attrName>
                                        </p:attrNameLst>
                                      </p:cBhvr>
                                      <p:tavLst>
                                        <p:tav tm="0">
                                          <p:val>
                                            <p:strVal val="#ppt_x"/>
                                          </p:val>
                                        </p:tav>
                                        <p:tav tm="100000">
                                          <p:val>
                                            <p:strVal val="#ppt_x"/>
                                          </p:val>
                                        </p:tav>
                                      </p:tavLst>
                                    </p:anim>
                                    <p:anim calcmode="lin" valueType="num">
                                      <p:cBhvr>
                                        <p:cTn id="47"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48" fill="hold" nodeType="clickPar">
                      <p:stCondLst>
                        <p:cond delay="indefinite"/>
                      </p:stCondLst>
                      <p:childTnLst>
                        <p:par>
                          <p:cTn id="49" fill="hold" nodeType="withGroup">
                            <p:stCondLst>
                              <p:cond delay="0"/>
                            </p:stCondLst>
                            <p:childTnLst>
                              <p:par>
                                <p:cTn id="50" presetID="47" presetClass="entr" presetSubtype="0" fill="hold" nodeType="clickEffect">
                                  <p:stCondLst>
                                    <p:cond delay="0"/>
                                  </p:stCondLst>
                                  <p:childTnLst>
                                    <p:set>
                                      <p:cBhvr>
                                        <p:cTn id="51" dur="1" fill="hold">
                                          <p:stCondLst>
                                            <p:cond delay="0"/>
                                          </p:stCondLst>
                                        </p:cTn>
                                        <p:tgtEl>
                                          <p:spTgt spid="7"/>
                                        </p:tgtEl>
                                        <p:attrNameLst>
                                          <p:attrName>style.visibility</p:attrName>
                                        </p:attrNameLst>
                                      </p:cBhvr>
                                      <p:to>
                                        <p:strVal val="visible"/>
                                      </p:to>
                                    </p:set>
                                    <p:animEffect transition="in" filter="fade">
                                      <p:cBhvr>
                                        <p:cTn id="52" dur="1000"/>
                                        <p:tgtEl>
                                          <p:spTgt spid="7"/>
                                        </p:tgtEl>
                                      </p:cBhvr>
                                    </p:animEffect>
                                    <p:anim calcmode="lin" valueType="num">
                                      <p:cBhvr>
                                        <p:cTn id="53" dur="1000" fill="hold"/>
                                        <p:tgtEl>
                                          <p:spTgt spid="7"/>
                                        </p:tgtEl>
                                        <p:attrNameLst>
                                          <p:attrName>ppt_x</p:attrName>
                                        </p:attrNameLst>
                                      </p:cBhvr>
                                      <p:tavLst>
                                        <p:tav tm="0">
                                          <p:val>
                                            <p:strVal val="#ppt_x"/>
                                          </p:val>
                                        </p:tav>
                                        <p:tav tm="100000">
                                          <p:val>
                                            <p:strVal val="#ppt_x"/>
                                          </p:val>
                                        </p:tav>
                                      </p:tavLst>
                                    </p:anim>
                                    <p:anim calcmode="lin" valueType="num">
                                      <p:cBhvr>
                                        <p:cTn id="54"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6244924" y="0"/>
            <a:ext cx="2934369" cy="2146789"/>
          </a:xfrm>
          <a:prstGeom prst="rect">
            <a:avLst/>
          </a:prstGeom>
        </p:spPr>
      </p:pic>
      <p:sp>
        <p:nvSpPr>
          <p:cNvPr id="3" name="TextBox 2"/>
          <p:cNvSpPr txBox="1"/>
          <p:nvPr/>
        </p:nvSpPr>
        <p:spPr>
          <a:xfrm>
            <a:off x="0" y="2311400"/>
            <a:ext cx="9144000" cy="584200"/>
          </a:xfrm>
          <a:prstGeom prst="rect">
            <a:avLst/>
          </a:prstGeom>
          <a:solidFill>
            <a:schemeClr val="bg1"/>
          </a:solidFill>
        </p:spPr>
        <p:txBody>
          <a:bodyPr>
            <a:spAutoFit/>
          </a:bodyPr>
          <a:lstStyle/>
          <a:p>
            <a:pPr>
              <a:defRPr/>
            </a:pPr>
            <a:r>
              <a:rPr lang="en-US" sz="3200" b="1" dirty="0">
                <a:effectLst>
                  <a:outerShdw blurRad="38100" dist="38100" dir="2700000" algn="tl">
                    <a:srgbClr val="000000">
                      <a:alpha val="43137"/>
                    </a:srgbClr>
                  </a:outerShdw>
                </a:effectLst>
              </a:rPr>
              <a:t>First Generation: Has Spoken Understanding (BCV)</a:t>
            </a:r>
          </a:p>
        </p:txBody>
      </p:sp>
      <p:sp>
        <p:nvSpPr>
          <p:cNvPr id="4" name="TextBox 3"/>
          <p:cNvSpPr txBox="1"/>
          <p:nvPr/>
        </p:nvSpPr>
        <p:spPr>
          <a:xfrm>
            <a:off x="0" y="3136900"/>
            <a:ext cx="9178925" cy="584200"/>
          </a:xfrm>
          <a:prstGeom prst="rect">
            <a:avLst/>
          </a:prstGeom>
          <a:solidFill>
            <a:schemeClr val="bg1"/>
          </a:solidFill>
        </p:spPr>
        <p:txBody>
          <a:bodyPr>
            <a:spAutoFit/>
          </a:bodyPr>
          <a:lstStyle/>
          <a:p>
            <a:pPr>
              <a:defRPr/>
            </a:pPr>
            <a:r>
              <a:rPr lang="en-US" sz="3200" b="1" dirty="0">
                <a:effectLst>
                  <a:outerShdw blurRad="38100" dist="38100" dir="2700000" algn="tl">
                    <a:srgbClr val="000000">
                      <a:alpha val="43137"/>
                    </a:srgbClr>
                  </a:outerShdw>
                </a:effectLst>
              </a:rPr>
              <a:t>Second Generation: Has Unspoken Understanding</a:t>
            </a:r>
          </a:p>
        </p:txBody>
      </p:sp>
      <p:sp>
        <p:nvSpPr>
          <p:cNvPr id="5" name="TextBox 4"/>
          <p:cNvSpPr txBox="1"/>
          <p:nvPr/>
        </p:nvSpPr>
        <p:spPr>
          <a:xfrm>
            <a:off x="0" y="3911600"/>
            <a:ext cx="9155113" cy="584200"/>
          </a:xfrm>
          <a:prstGeom prst="rect">
            <a:avLst/>
          </a:prstGeom>
          <a:solidFill>
            <a:schemeClr val="bg1"/>
          </a:solidFill>
        </p:spPr>
        <p:txBody>
          <a:bodyPr>
            <a:spAutoFit/>
          </a:bodyPr>
          <a:lstStyle/>
          <a:p>
            <a:pPr>
              <a:defRPr/>
            </a:pPr>
            <a:r>
              <a:rPr lang="en-US" sz="3200" b="1" dirty="0">
                <a:effectLst>
                  <a:outerShdw blurRad="38100" dist="38100" dir="2700000" algn="tl">
                    <a:srgbClr val="000000">
                      <a:alpha val="43137"/>
                    </a:srgbClr>
                  </a:outerShdw>
                </a:effectLst>
              </a:rPr>
              <a:t>Third Generation: Has Unspoken Misunderstanding</a:t>
            </a:r>
          </a:p>
        </p:txBody>
      </p:sp>
      <p:sp>
        <p:nvSpPr>
          <p:cNvPr id="6" name="TextBox 5"/>
          <p:cNvSpPr txBox="1"/>
          <p:nvPr/>
        </p:nvSpPr>
        <p:spPr>
          <a:xfrm>
            <a:off x="0" y="4749800"/>
            <a:ext cx="9145588" cy="584200"/>
          </a:xfrm>
          <a:prstGeom prst="rect">
            <a:avLst/>
          </a:prstGeom>
          <a:solidFill>
            <a:schemeClr val="bg1"/>
          </a:solidFill>
        </p:spPr>
        <p:txBody>
          <a:bodyPr>
            <a:spAutoFit/>
          </a:bodyPr>
          <a:lstStyle/>
          <a:p>
            <a:pPr>
              <a:defRPr/>
            </a:pPr>
            <a:r>
              <a:rPr lang="en-US" sz="3200" b="1" dirty="0">
                <a:effectLst>
                  <a:outerShdw blurRad="38100" dist="38100" dir="2700000" algn="tl">
                    <a:srgbClr val="000000">
                      <a:alpha val="43137"/>
                    </a:srgbClr>
                  </a:outerShdw>
                </a:effectLst>
              </a:rPr>
              <a:t>Fourth Generation: Has Spoken Misunderstanding</a:t>
            </a:r>
          </a:p>
        </p:txBody>
      </p:sp>
      <p:sp>
        <p:nvSpPr>
          <p:cNvPr id="7" name="Text Box 7"/>
          <p:cNvSpPr txBox="1">
            <a:spLocks noChangeArrowheads="1"/>
          </p:cNvSpPr>
          <p:nvPr/>
        </p:nvSpPr>
        <p:spPr bwMode="auto">
          <a:xfrm>
            <a:off x="17463" y="5486400"/>
            <a:ext cx="8991600" cy="1200150"/>
          </a:xfrm>
          <a:prstGeom prst="rect">
            <a:avLst/>
          </a:prstGeom>
          <a:solidFill>
            <a:srgbClr val="26569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en-US" sz="2400" b="1" i="1">
                <a:solidFill>
                  <a:schemeClr val="bg1"/>
                </a:solidFill>
              </a:rPr>
              <a:t>“. . . the 'Churches of Christ' as we know them </a:t>
            </a:r>
            <a:r>
              <a:rPr lang="en-US" sz="2400" b="1" i="1" u="sng">
                <a:solidFill>
                  <a:schemeClr val="bg1"/>
                </a:solidFill>
              </a:rPr>
              <a:t>are denominational in name and practice</a:t>
            </a:r>
            <a:r>
              <a:rPr lang="en-US" sz="2400" b="1" i="1">
                <a:solidFill>
                  <a:schemeClr val="bg1"/>
                </a:solidFill>
              </a:rPr>
              <a:t>, and thereby fundamentally flawed” (LaGard Smith, Radical Restoration, p 268).</a:t>
            </a:r>
            <a:r>
              <a:rPr lang="en-US" sz="2400" b="1">
                <a:solidFill>
                  <a:schemeClr val="bg1"/>
                </a:solidFill>
              </a:rPr>
              <a:t> </a:t>
            </a:r>
          </a:p>
        </p:txBody>
      </p:sp>
    </p:spTree>
  </p:cSld>
  <p:clrMapOvr>
    <a:masterClrMapping/>
  </p:clrMapOvr>
  <p:transition spd="slow">
    <p:circl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2000"/>
                                        <p:tgtEl>
                                          <p:spTgt spid="3"/>
                                        </p:tgtEl>
                                      </p:cBhvr>
                                    </p:animEffect>
                                    <p:anim calcmode="lin" valueType="num">
                                      <p:cBhvr>
                                        <p:cTn id="8" dur="2000" fill="hold"/>
                                        <p:tgtEl>
                                          <p:spTgt spid="3"/>
                                        </p:tgtEl>
                                        <p:attrNameLst>
                                          <p:attrName>ppt_x</p:attrName>
                                        </p:attrNameLst>
                                      </p:cBhvr>
                                      <p:tavLst>
                                        <p:tav tm="0">
                                          <p:val>
                                            <p:strVal val="#ppt_x"/>
                                          </p:val>
                                        </p:tav>
                                        <p:tav tm="100000">
                                          <p:val>
                                            <p:strVal val="#ppt_x"/>
                                          </p:val>
                                        </p:tav>
                                      </p:tavLst>
                                    </p:anim>
                                    <p:anim calcmode="lin" valueType="num">
                                      <p:cBhvr>
                                        <p:cTn id="9" dur="2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2000"/>
                                        <p:tgtEl>
                                          <p:spTgt spid="4"/>
                                        </p:tgtEl>
                                      </p:cBhvr>
                                    </p:animEffect>
                                    <p:anim calcmode="lin" valueType="num">
                                      <p:cBhvr>
                                        <p:cTn id="15" dur="2000" fill="hold"/>
                                        <p:tgtEl>
                                          <p:spTgt spid="4"/>
                                        </p:tgtEl>
                                        <p:attrNameLst>
                                          <p:attrName>ppt_x</p:attrName>
                                        </p:attrNameLst>
                                      </p:cBhvr>
                                      <p:tavLst>
                                        <p:tav tm="0">
                                          <p:val>
                                            <p:strVal val="#ppt_x"/>
                                          </p:val>
                                        </p:tav>
                                        <p:tav tm="100000">
                                          <p:val>
                                            <p:strVal val="#ppt_x"/>
                                          </p:val>
                                        </p:tav>
                                      </p:tavLst>
                                    </p:anim>
                                    <p:anim calcmode="lin" valueType="num">
                                      <p:cBhvr>
                                        <p:cTn id="16" dur="2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7" presetClass="entr" presetSubtype="0" fill="hold" grpId="0" nodeType="click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fade">
                                      <p:cBhvr>
                                        <p:cTn id="21" dur="2000"/>
                                        <p:tgtEl>
                                          <p:spTgt spid="5"/>
                                        </p:tgtEl>
                                      </p:cBhvr>
                                    </p:animEffect>
                                    <p:anim calcmode="lin" valueType="num">
                                      <p:cBhvr>
                                        <p:cTn id="22" dur="2000" fill="hold"/>
                                        <p:tgtEl>
                                          <p:spTgt spid="5"/>
                                        </p:tgtEl>
                                        <p:attrNameLst>
                                          <p:attrName>ppt_x</p:attrName>
                                        </p:attrNameLst>
                                      </p:cBhvr>
                                      <p:tavLst>
                                        <p:tav tm="0">
                                          <p:val>
                                            <p:strVal val="#ppt_x"/>
                                          </p:val>
                                        </p:tav>
                                        <p:tav tm="100000">
                                          <p:val>
                                            <p:strVal val="#ppt_x"/>
                                          </p:val>
                                        </p:tav>
                                      </p:tavLst>
                                    </p:anim>
                                    <p:anim calcmode="lin" valueType="num">
                                      <p:cBhvr>
                                        <p:cTn id="23" dur="2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7" presetClass="entr" presetSubtype="0" fill="hold" grpId="0" nodeType="clickEffect">
                                  <p:stCondLst>
                                    <p:cond delay="0"/>
                                  </p:stCondLst>
                                  <p:childTnLst>
                                    <p:set>
                                      <p:cBhvr>
                                        <p:cTn id="27" dur="1" fill="hold">
                                          <p:stCondLst>
                                            <p:cond delay="0"/>
                                          </p:stCondLst>
                                        </p:cTn>
                                        <p:tgtEl>
                                          <p:spTgt spid="6"/>
                                        </p:tgtEl>
                                        <p:attrNameLst>
                                          <p:attrName>style.visibility</p:attrName>
                                        </p:attrNameLst>
                                      </p:cBhvr>
                                      <p:to>
                                        <p:strVal val="visible"/>
                                      </p:to>
                                    </p:set>
                                    <p:animEffect transition="in" filter="fade">
                                      <p:cBhvr>
                                        <p:cTn id="28" dur="2000"/>
                                        <p:tgtEl>
                                          <p:spTgt spid="6"/>
                                        </p:tgtEl>
                                      </p:cBhvr>
                                    </p:animEffect>
                                    <p:anim calcmode="lin" valueType="num">
                                      <p:cBhvr>
                                        <p:cTn id="29" dur="2000" fill="hold"/>
                                        <p:tgtEl>
                                          <p:spTgt spid="6"/>
                                        </p:tgtEl>
                                        <p:attrNameLst>
                                          <p:attrName>ppt_x</p:attrName>
                                        </p:attrNameLst>
                                      </p:cBhvr>
                                      <p:tavLst>
                                        <p:tav tm="0">
                                          <p:val>
                                            <p:strVal val="#ppt_x"/>
                                          </p:val>
                                        </p:tav>
                                        <p:tav tm="100000">
                                          <p:val>
                                            <p:strVal val="#ppt_x"/>
                                          </p:val>
                                        </p:tav>
                                      </p:tavLst>
                                    </p:anim>
                                    <p:anim calcmode="lin" valueType="num">
                                      <p:cBhvr>
                                        <p:cTn id="30" dur="2000" fill="hold"/>
                                        <p:tgtEl>
                                          <p:spTgt spid="6"/>
                                        </p:tgtEl>
                                        <p:attrNameLst>
                                          <p:attrName>ppt_y</p:attrName>
                                        </p:attrNameLst>
                                      </p:cBhvr>
                                      <p:tavLst>
                                        <p:tav tm="0">
                                          <p:val>
                                            <p:strVal val="#ppt_y-.1"/>
                                          </p:val>
                                        </p:tav>
                                        <p:tav tm="100000">
                                          <p:val>
                                            <p:strVal val="#ppt_y"/>
                                          </p:val>
                                        </p:tav>
                                      </p:tavLst>
                                    </p:anim>
                                  </p:childTnLst>
                                </p:cTn>
                              </p:par>
                            </p:childTnLst>
                          </p:cTn>
                        </p:par>
                        <p:par>
                          <p:cTn id="31" fill="hold" nodeType="afterGroup">
                            <p:stCondLst>
                              <p:cond delay="2000"/>
                            </p:stCondLst>
                            <p:childTnLst>
                              <p:par>
                                <p:cTn id="32" presetID="22" presetClass="entr" presetSubtype="1" fill="hold" grpId="0" nodeType="afterEffect">
                                  <p:stCondLst>
                                    <p:cond delay="4000"/>
                                  </p:stCondLst>
                                  <p:childTnLst>
                                    <p:set>
                                      <p:cBhvr>
                                        <p:cTn id="33" dur="1" fill="hold">
                                          <p:stCondLst>
                                            <p:cond delay="0"/>
                                          </p:stCondLst>
                                        </p:cTn>
                                        <p:tgtEl>
                                          <p:spTgt spid="7"/>
                                        </p:tgtEl>
                                        <p:attrNameLst>
                                          <p:attrName>style.visibility</p:attrName>
                                        </p:attrNameLst>
                                      </p:cBhvr>
                                      <p:to>
                                        <p:strVal val="visible"/>
                                      </p:to>
                                    </p:set>
                                    <p:animEffect transition="in" filter="wipe(up)">
                                      <p:cBhvr>
                                        <p:cTn id="34"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6" grpId="0" animBg="1"/>
      <p:bldP spid="7"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cSld>
  <p:clrMapOvr>
    <a:masterClrMapping/>
  </p:clrMapOvr>
  <p:transition spd="slow">
    <p:circl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6244924" y="0"/>
            <a:ext cx="2934369" cy="2146789"/>
          </a:xfrm>
          <a:prstGeom prst="rect">
            <a:avLst/>
          </a:prstGeom>
        </p:spPr>
      </p:pic>
      <p:sp>
        <p:nvSpPr>
          <p:cNvPr id="4" name="Rectangle 3"/>
          <p:cNvSpPr/>
          <p:nvPr/>
        </p:nvSpPr>
        <p:spPr>
          <a:xfrm>
            <a:off x="1467289" y="5410200"/>
            <a:ext cx="6245621" cy="1107996"/>
          </a:xfrm>
          <a:prstGeom prst="rect">
            <a:avLst/>
          </a:prstGeom>
          <a:solidFill>
            <a:srgbClr val="FFFFFF">
              <a:alpha val="60000"/>
            </a:srgbClr>
          </a:solidFill>
          <a:effectLst>
            <a:softEdge rad="63500"/>
          </a:effectLst>
        </p:spPr>
        <p:txBody>
          <a:bodyPr wrap="none">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fontAlgn="auto">
              <a:spcBef>
                <a:spcPts val="0"/>
              </a:spcBef>
              <a:spcAft>
                <a:spcPts val="0"/>
              </a:spcAft>
              <a:defRPr/>
            </a:pPr>
            <a:r>
              <a:rPr lang="en-US" sz="6600" b="1" cap="all" spc="600" dirty="0">
                <a:ln w="0"/>
                <a:solidFill>
                  <a:srgbClr val="265691"/>
                </a:solidFill>
                <a:effectLst>
                  <a:outerShdw blurRad="38100" dist="38100" dir="2700000" algn="tl">
                    <a:srgbClr val="000000">
                      <a:alpha val="43137"/>
                    </a:srgbClr>
                  </a:outerShdw>
                  <a:reflection blurRad="12700" stA="50000" endPos="50000" dist="5000" dir="5400000" sy="-100000" rotWithShape="0"/>
                </a:effectLst>
                <a:latin typeface="Jokerman" pitchFamily="82" charset="0"/>
                <a:cs typeface="+mn-cs"/>
              </a:rPr>
              <a:t>What is it?</a:t>
            </a:r>
          </a:p>
        </p:txBody>
      </p:sp>
    </p:spTree>
  </p:cSld>
  <p:clrMapOvr>
    <a:masterClrMapping/>
  </p:clrMapOvr>
  <p:transition spd="slow">
    <p:circl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6"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nodeType="clickPar">
                      <p:stCondLst>
                        <p:cond delay="indefinite"/>
                      </p:stCondLst>
                      <p:childTnLst>
                        <p:par>
                          <p:cTn id="22" fill="hold" nodeType="withGroup">
                            <p:stCondLst>
                              <p:cond delay="0"/>
                            </p:stCondLst>
                            <p:childTnLst>
                              <p:par>
                                <p:cTn id="23" presetID="42" presetClass="entr" presetSubtype="0" fill="hold" nodeType="clickEffect">
                                  <p:stCondLst>
                                    <p:cond delay="0"/>
                                  </p:stCondLst>
                                  <p:childTnLst>
                                    <p:set>
                                      <p:cBhvr>
                                        <p:cTn id="24" dur="1" fill="hold">
                                          <p:stCondLst>
                                            <p:cond delay="0"/>
                                          </p:stCondLst>
                                        </p:cTn>
                                        <p:tgtEl>
                                          <p:spTgt spid="4"/>
                                        </p:tgtEl>
                                        <p:attrNameLst>
                                          <p:attrName>style.visibility</p:attrName>
                                        </p:attrNameLst>
                                      </p:cBhvr>
                                      <p:to>
                                        <p:strVal val="visible"/>
                                      </p:to>
                                    </p:set>
                                    <p:animEffect transition="in" filter="fade">
                                      <p:cBhvr>
                                        <p:cTn id="25" dur="2000"/>
                                        <p:tgtEl>
                                          <p:spTgt spid="4"/>
                                        </p:tgtEl>
                                      </p:cBhvr>
                                    </p:animEffect>
                                    <p:anim calcmode="lin" valueType="num">
                                      <p:cBhvr>
                                        <p:cTn id="26" dur="2000" fill="hold"/>
                                        <p:tgtEl>
                                          <p:spTgt spid="4"/>
                                        </p:tgtEl>
                                        <p:attrNameLst>
                                          <p:attrName>ppt_x</p:attrName>
                                        </p:attrNameLst>
                                      </p:cBhvr>
                                      <p:tavLst>
                                        <p:tav tm="0">
                                          <p:val>
                                            <p:strVal val="#ppt_x"/>
                                          </p:val>
                                        </p:tav>
                                        <p:tav tm="100000">
                                          <p:val>
                                            <p:strVal val="#ppt_x"/>
                                          </p:val>
                                        </p:tav>
                                      </p:tavLst>
                                    </p:anim>
                                    <p:anim calcmode="lin" valueType="num">
                                      <p:cBhvr>
                                        <p:cTn id="27" dur="2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 Box 4"/>
          <p:cNvSpPr txBox="1">
            <a:spLocks noChangeArrowheads="1"/>
          </p:cNvSpPr>
          <p:nvPr/>
        </p:nvSpPr>
        <p:spPr bwMode="auto">
          <a:xfrm>
            <a:off x="0" y="2058988"/>
            <a:ext cx="9144000" cy="1938337"/>
          </a:xfrm>
          <a:prstGeom prst="rect">
            <a:avLst/>
          </a:prstGeom>
          <a:solidFill>
            <a:srgbClr val="FFFFFF">
              <a:alpha val="69804"/>
            </a:srgbClr>
          </a:solidFill>
          <a:ln w="9525">
            <a:noFill/>
            <a:miter lim="800000"/>
            <a:headEnd/>
            <a:tailEnd/>
          </a:ln>
          <a:effectLst/>
        </p:spPr>
        <p:txBody>
          <a:bodyPr>
            <a:spAutoFit/>
          </a:bodyPr>
          <a:lstStyle/>
          <a:p>
            <a:pPr fontAlgn="auto">
              <a:spcBef>
                <a:spcPct val="50000"/>
              </a:spcBef>
              <a:spcAft>
                <a:spcPts val="0"/>
              </a:spcAft>
              <a:defRPr/>
            </a:pPr>
            <a:r>
              <a:rPr lang="en-US" sz="2400" b="1" dirty="0">
                <a:solidFill>
                  <a:srgbClr val="000000"/>
                </a:solidFill>
                <a:effectLst>
                  <a:outerShdw blurRad="38100" dist="38100" dir="2700000" algn="tl">
                    <a:srgbClr val="FFFFFF"/>
                  </a:outerShdw>
                </a:effectLst>
                <a:latin typeface="+mn-lt"/>
                <a:cs typeface="Times New Roman" pitchFamily="18" charset="0"/>
              </a:rPr>
              <a:t>Eliminate “church of Christ” as the identity of their gatherings. </a:t>
            </a:r>
          </a:p>
          <a:p>
            <a:pPr fontAlgn="auto">
              <a:spcBef>
                <a:spcPct val="50000"/>
              </a:spcBef>
              <a:spcAft>
                <a:spcPts val="0"/>
              </a:spcAft>
              <a:defRPr/>
            </a:pPr>
            <a:r>
              <a:rPr lang="en-US" sz="2400" b="1" dirty="0">
                <a:solidFill>
                  <a:srgbClr val="000000"/>
                </a:solidFill>
                <a:effectLst>
                  <a:outerShdw blurRad="38100" dist="38100" dir="2700000" algn="tl">
                    <a:srgbClr val="FFFFFF"/>
                  </a:outerShdw>
                </a:effectLst>
                <a:latin typeface="+mn-lt"/>
                <a:cs typeface="Times New Roman" pitchFamily="18" charset="0"/>
              </a:rPr>
              <a:t>Make the Lord's Supper part of “fellowship” meals. </a:t>
            </a:r>
          </a:p>
          <a:p>
            <a:pPr fontAlgn="auto">
              <a:spcBef>
                <a:spcPct val="50000"/>
              </a:spcBef>
              <a:spcAft>
                <a:spcPts val="0"/>
              </a:spcAft>
              <a:defRPr/>
            </a:pPr>
            <a:r>
              <a:rPr lang="en-US" sz="2400" b="1" dirty="0">
                <a:solidFill>
                  <a:srgbClr val="000000"/>
                </a:solidFill>
                <a:effectLst>
                  <a:outerShdw blurRad="38100" dist="38100" dir="2700000" algn="tl">
                    <a:srgbClr val="FFFFFF"/>
                  </a:outerShdw>
                </a:effectLst>
                <a:latin typeface="+mn-lt"/>
                <a:cs typeface="Times New Roman" pitchFamily="18" charset="0"/>
              </a:rPr>
              <a:t>Churches must be “relational” or socially based, rather than “doctrinal.” </a:t>
            </a:r>
          </a:p>
        </p:txBody>
      </p:sp>
      <p:sp>
        <p:nvSpPr>
          <p:cNvPr id="8" name="Text Box 4"/>
          <p:cNvSpPr txBox="1">
            <a:spLocks noChangeArrowheads="1"/>
          </p:cNvSpPr>
          <p:nvPr/>
        </p:nvSpPr>
        <p:spPr bwMode="auto">
          <a:xfrm>
            <a:off x="0" y="304800"/>
            <a:ext cx="6324600" cy="1754188"/>
          </a:xfrm>
          <a:prstGeom prst="rect">
            <a:avLst/>
          </a:prstGeom>
          <a:solidFill>
            <a:srgbClr val="FFFFFF">
              <a:alpha val="69804"/>
            </a:srgbClr>
          </a:solidFill>
          <a:ln w="9525">
            <a:noFill/>
            <a:miter lim="800000"/>
            <a:headEnd/>
            <a:tailEnd/>
          </a:ln>
          <a:effectLst/>
        </p:spPr>
        <p:txBody>
          <a:bodyPr>
            <a:spAutoFit/>
          </a:bodyPr>
          <a:lstStyle/>
          <a:p>
            <a:pPr fontAlgn="auto">
              <a:spcBef>
                <a:spcPct val="50000"/>
              </a:spcBef>
              <a:spcAft>
                <a:spcPts val="0"/>
              </a:spcAft>
              <a:defRPr/>
            </a:pPr>
            <a:r>
              <a:rPr lang="en-US" sz="2400" b="1" dirty="0">
                <a:solidFill>
                  <a:srgbClr val="000000"/>
                </a:solidFill>
                <a:effectLst>
                  <a:outerShdw blurRad="38100" dist="38100" dir="2700000" algn="tl">
                    <a:srgbClr val="FFFFFF"/>
                  </a:outerShdw>
                </a:effectLst>
                <a:latin typeface="+mn-lt"/>
                <a:cs typeface="Times New Roman" pitchFamily="18" charset="0"/>
              </a:rPr>
              <a:t>Smaller groups which are </a:t>
            </a:r>
            <a:r>
              <a:rPr lang="en-US" sz="2400" b="1" i="1" dirty="0">
                <a:solidFill>
                  <a:srgbClr val="000000"/>
                </a:solidFill>
                <a:effectLst>
                  <a:outerShdw blurRad="38100" dist="38100" dir="2700000" algn="tl">
                    <a:srgbClr val="FFFFFF"/>
                  </a:outerShdw>
                </a:effectLst>
                <a:latin typeface="+mn-lt"/>
                <a:cs typeface="Times New Roman" pitchFamily="18" charset="0"/>
              </a:rPr>
              <a:t>essential</a:t>
            </a:r>
            <a:r>
              <a:rPr lang="en-US" sz="2400" b="1" dirty="0">
                <a:solidFill>
                  <a:srgbClr val="000000"/>
                </a:solidFill>
                <a:effectLst>
                  <a:outerShdw blurRad="38100" dist="38100" dir="2700000" algn="tl">
                    <a:srgbClr val="FFFFFF"/>
                  </a:outerShdw>
                </a:effectLst>
                <a:latin typeface="+mn-lt"/>
                <a:cs typeface="Times New Roman" pitchFamily="18" charset="0"/>
              </a:rPr>
              <a:t> for true worship and fellowship.</a:t>
            </a:r>
          </a:p>
          <a:p>
            <a:pPr fontAlgn="auto">
              <a:spcBef>
                <a:spcPct val="50000"/>
              </a:spcBef>
              <a:spcAft>
                <a:spcPts val="0"/>
              </a:spcAft>
              <a:defRPr/>
            </a:pPr>
            <a:r>
              <a:rPr lang="en-US" sz="2400" b="1" dirty="0">
                <a:solidFill>
                  <a:srgbClr val="000000"/>
                </a:solidFill>
                <a:effectLst>
                  <a:outerShdw blurRad="38100" dist="38100" dir="2700000" algn="tl">
                    <a:srgbClr val="FFFFFF"/>
                  </a:outerShdw>
                </a:effectLst>
                <a:latin typeface="+mn-lt"/>
                <a:cs typeface="Times New Roman" pitchFamily="18" charset="0"/>
              </a:rPr>
              <a:t>House churches are the exclusive pattern of the New Testament.</a:t>
            </a:r>
          </a:p>
        </p:txBody>
      </p:sp>
      <p:pic>
        <p:nvPicPr>
          <p:cNvPr id="2" name="Picture 1"/>
          <p:cNvPicPr>
            <a:picLocks noChangeAspect="1"/>
          </p:cNvPicPr>
          <p:nvPr/>
        </p:nvPicPr>
        <p:blipFill>
          <a:blip r:embed="rId3">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6244924" y="0"/>
            <a:ext cx="2934369" cy="2146789"/>
          </a:xfrm>
          <a:prstGeom prst="rect">
            <a:avLst/>
          </a:prstGeom>
        </p:spPr>
      </p:pic>
      <p:sp>
        <p:nvSpPr>
          <p:cNvPr id="10" name="Text Box 5"/>
          <p:cNvSpPr txBox="1">
            <a:spLocks noChangeArrowheads="1"/>
          </p:cNvSpPr>
          <p:nvPr/>
        </p:nvSpPr>
        <p:spPr bwMode="auto">
          <a:xfrm>
            <a:off x="-31750" y="3997325"/>
            <a:ext cx="9175750" cy="2863850"/>
          </a:xfrm>
          <a:prstGeom prst="rect">
            <a:avLst/>
          </a:prstGeom>
          <a:solidFill>
            <a:srgbClr val="FFFFFF">
              <a:alpha val="69804"/>
            </a:srgbClr>
          </a:solidFill>
          <a:ln w="9525">
            <a:noFill/>
            <a:miter lim="800000"/>
            <a:headEnd/>
            <a:tailEnd/>
          </a:ln>
          <a:effectLst/>
        </p:spPr>
        <p:txBody>
          <a:bodyPr>
            <a:spAutoFit/>
          </a:bodyPr>
          <a:lstStyle/>
          <a:p>
            <a:pPr fontAlgn="auto">
              <a:spcBef>
                <a:spcPct val="50000"/>
              </a:spcBef>
              <a:spcAft>
                <a:spcPts val="0"/>
              </a:spcAft>
              <a:defRPr/>
            </a:pPr>
            <a:r>
              <a:rPr lang="en-US" sz="2400" b="1" dirty="0">
                <a:solidFill>
                  <a:srgbClr val="000000"/>
                </a:solidFill>
                <a:effectLst>
                  <a:outerShdw blurRad="38100" dist="38100" dir="2700000" algn="tl">
                    <a:srgbClr val="FFFFFF"/>
                  </a:outerShdw>
                </a:effectLst>
                <a:latin typeface="+mn-lt"/>
                <a:cs typeface="Times New Roman" pitchFamily="18" charset="0"/>
              </a:rPr>
              <a:t>Casual atmosphere in dress and action.</a:t>
            </a:r>
          </a:p>
          <a:p>
            <a:pPr fontAlgn="auto">
              <a:spcBef>
                <a:spcPct val="50000"/>
              </a:spcBef>
              <a:spcAft>
                <a:spcPts val="0"/>
              </a:spcAft>
              <a:defRPr/>
            </a:pPr>
            <a:r>
              <a:rPr lang="en-US" sz="2400" b="1" dirty="0">
                <a:solidFill>
                  <a:srgbClr val="000000"/>
                </a:solidFill>
                <a:effectLst>
                  <a:outerShdw blurRad="38100" dist="38100" dir="2700000" algn="tl">
                    <a:srgbClr val="FFFFFF"/>
                  </a:outerShdw>
                </a:effectLst>
                <a:latin typeface="+mn-lt"/>
                <a:cs typeface="Times New Roman" pitchFamily="18" charset="0"/>
              </a:rPr>
              <a:t>Worship must be mutually participatory rejecting all preaching or declarative teaching. </a:t>
            </a:r>
          </a:p>
          <a:p>
            <a:pPr fontAlgn="auto">
              <a:spcBef>
                <a:spcPct val="50000"/>
              </a:spcBef>
              <a:spcAft>
                <a:spcPts val="0"/>
              </a:spcAft>
              <a:defRPr/>
            </a:pPr>
            <a:r>
              <a:rPr lang="en-US" sz="2400" b="1" dirty="0">
                <a:solidFill>
                  <a:srgbClr val="000000"/>
                </a:solidFill>
                <a:effectLst>
                  <a:outerShdw blurRad="38100" dist="38100" dir="2700000" algn="tl">
                    <a:srgbClr val="FFFFFF"/>
                  </a:outerShdw>
                </a:effectLst>
                <a:latin typeface="+mn-lt"/>
                <a:cs typeface="Times New Roman" pitchFamily="18" charset="0"/>
              </a:rPr>
              <a:t>Reject any “office” (elders) to which other members are to submit. </a:t>
            </a:r>
          </a:p>
          <a:p>
            <a:pPr fontAlgn="auto">
              <a:spcBef>
                <a:spcPct val="50000"/>
              </a:spcBef>
              <a:spcAft>
                <a:spcPts val="0"/>
              </a:spcAft>
              <a:defRPr/>
            </a:pPr>
            <a:r>
              <a:rPr lang="en-US" sz="2400" b="1" dirty="0">
                <a:solidFill>
                  <a:srgbClr val="000000"/>
                </a:solidFill>
                <a:effectLst>
                  <a:outerShdw blurRad="38100" dist="38100" dir="2700000" algn="tl">
                    <a:srgbClr val="FFFFFF"/>
                  </a:outerShdw>
                </a:effectLst>
                <a:latin typeface="+mn-lt"/>
                <a:cs typeface="Times New Roman" pitchFamily="18" charset="0"/>
              </a:rPr>
              <a:t>Eliminate a weekly contribution and any ongoing treasury in favor of giving only on special occasions for a particular need.</a:t>
            </a:r>
            <a:r>
              <a:rPr lang="en-US" sz="2400" b="1" dirty="0">
                <a:effectLst>
                  <a:outerShdw blurRad="38100" dist="38100" dir="2700000" algn="tl">
                    <a:srgbClr val="FFFFFF"/>
                  </a:outerShdw>
                </a:effectLst>
                <a:latin typeface="+mn-lt"/>
                <a:cs typeface="+mn-cs"/>
              </a:rPr>
              <a:t> </a:t>
            </a:r>
          </a:p>
        </p:txBody>
      </p:sp>
    </p:spTree>
  </p:cSld>
  <p:clrMapOvr>
    <a:masterClrMapping/>
  </p:clrMapOvr>
  <p:transition spd="slow">
    <p:circl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1000"/>
                                  </p:stCondLst>
                                  <p:childTnLst>
                                    <p:set>
                                      <p:cBhvr>
                                        <p:cTn id="6" dur="1" fill="hold">
                                          <p:stCondLst>
                                            <p:cond delay="0"/>
                                          </p:stCondLst>
                                        </p:cTn>
                                        <p:tgtEl>
                                          <p:spTgt spid="8">
                                            <p:bg/>
                                          </p:spTgt>
                                        </p:tgtEl>
                                        <p:attrNameLst>
                                          <p:attrName>style.visibility</p:attrName>
                                        </p:attrNameLst>
                                      </p:cBhvr>
                                      <p:to>
                                        <p:strVal val="visible"/>
                                      </p:to>
                                    </p:set>
                                    <p:animEffect transition="in" filter="wipe(left)">
                                      <p:cBhvr>
                                        <p:cTn id="7" dur="2000"/>
                                        <p:tgtEl>
                                          <p:spTgt spid="8">
                                            <p:bg/>
                                          </p:spTgt>
                                        </p:tgtEl>
                                      </p:cBhvr>
                                    </p:animEffect>
                                  </p:childTnLst>
                                </p:cTn>
                              </p:par>
                              <p:par>
                                <p:cTn id="8" presetID="22" presetClass="entr" presetSubtype="8" fill="hold" grpId="0" nodeType="withEffect">
                                  <p:stCondLst>
                                    <p:cond delay="1000"/>
                                  </p:stCondLst>
                                  <p:childTnLst>
                                    <p:set>
                                      <p:cBhvr>
                                        <p:cTn id="9" dur="1" fill="hold">
                                          <p:stCondLst>
                                            <p:cond delay="0"/>
                                          </p:stCondLst>
                                        </p:cTn>
                                        <p:tgtEl>
                                          <p:spTgt spid="9">
                                            <p:bg/>
                                          </p:spTgt>
                                        </p:tgtEl>
                                        <p:attrNameLst>
                                          <p:attrName>style.visibility</p:attrName>
                                        </p:attrNameLst>
                                      </p:cBhvr>
                                      <p:to>
                                        <p:strVal val="visible"/>
                                      </p:to>
                                    </p:set>
                                    <p:animEffect transition="in" filter="wipe(left)">
                                      <p:cBhvr>
                                        <p:cTn id="10" dur="2000"/>
                                        <p:tgtEl>
                                          <p:spTgt spid="9">
                                            <p:bg/>
                                          </p:spTgt>
                                        </p:tgtEl>
                                      </p:cBhvr>
                                    </p:animEffect>
                                  </p:childTnLst>
                                </p:cTn>
                              </p:par>
                              <p:par>
                                <p:cTn id="11" presetID="22" presetClass="entr" presetSubtype="8" fill="hold" grpId="0" nodeType="withEffect">
                                  <p:stCondLst>
                                    <p:cond delay="1000"/>
                                  </p:stCondLst>
                                  <p:childTnLst>
                                    <p:set>
                                      <p:cBhvr>
                                        <p:cTn id="12" dur="1" fill="hold">
                                          <p:stCondLst>
                                            <p:cond delay="0"/>
                                          </p:stCondLst>
                                        </p:cTn>
                                        <p:tgtEl>
                                          <p:spTgt spid="10">
                                            <p:bg/>
                                          </p:spTgt>
                                        </p:tgtEl>
                                        <p:attrNameLst>
                                          <p:attrName>style.visibility</p:attrName>
                                        </p:attrNameLst>
                                      </p:cBhvr>
                                      <p:to>
                                        <p:strVal val="visible"/>
                                      </p:to>
                                    </p:set>
                                    <p:animEffect transition="in" filter="wipe(left)">
                                      <p:cBhvr>
                                        <p:cTn id="13" dur="2000"/>
                                        <p:tgtEl>
                                          <p:spTgt spid="10">
                                            <p:bg/>
                                          </p:spTgt>
                                        </p:tgtEl>
                                      </p:cBhvr>
                                    </p:animEffect>
                                  </p:childTnLst>
                                </p:cTn>
                              </p:par>
                            </p:childTnLst>
                          </p:cTn>
                        </p:par>
                        <p:par>
                          <p:cTn id="14" fill="hold" nodeType="afterGroup">
                            <p:stCondLst>
                              <p:cond delay="3000"/>
                            </p:stCondLst>
                            <p:childTnLst>
                              <p:par>
                                <p:cTn id="15" presetID="22" presetClass="entr" presetSubtype="8" fill="hold" grpId="0" nodeType="afterEffect">
                                  <p:stCondLst>
                                    <p:cond delay="1000"/>
                                  </p:stCondLst>
                                  <p:childTnLst>
                                    <p:set>
                                      <p:cBhvr>
                                        <p:cTn id="16" dur="1" fill="hold">
                                          <p:stCondLst>
                                            <p:cond delay="0"/>
                                          </p:stCondLst>
                                        </p:cTn>
                                        <p:tgtEl>
                                          <p:spTgt spid="8">
                                            <p:txEl>
                                              <p:pRg st="0" end="0"/>
                                            </p:txEl>
                                          </p:spTgt>
                                        </p:tgtEl>
                                        <p:attrNameLst>
                                          <p:attrName>style.visibility</p:attrName>
                                        </p:attrNameLst>
                                      </p:cBhvr>
                                      <p:to>
                                        <p:strVal val="visible"/>
                                      </p:to>
                                    </p:set>
                                    <p:animEffect transition="in" filter="wipe(left)">
                                      <p:cBhvr>
                                        <p:cTn id="17" dur="2000"/>
                                        <p:tgtEl>
                                          <p:spTgt spid="8">
                                            <p:txEl>
                                              <p:pRg st="0" end="0"/>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8">
                                            <p:txEl>
                                              <p:pRg st="1" end="1"/>
                                            </p:txEl>
                                          </p:spTgt>
                                        </p:tgtEl>
                                        <p:attrNameLst>
                                          <p:attrName>style.visibility</p:attrName>
                                        </p:attrNameLst>
                                      </p:cBhvr>
                                      <p:to>
                                        <p:strVal val="visible"/>
                                      </p:to>
                                    </p:set>
                                    <p:animEffect transition="in" filter="wipe(left)">
                                      <p:cBhvr>
                                        <p:cTn id="22" dur="2000"/>
                                        <p:tgtEl>
                                          <p:spTgt spid="8">
                                            <p:txEl>
                                              <p:pRg st="1" end="1"/>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9">
                                            <p:txEl>
                                              <p:pRg st="0" end="0"/>
                                            </p:txEl>
                                          </p:spTgt>
                                        </p:tgtEl>
                                        <p:attrNameLst>
                                          <p:attrName>style.visibility</p:attrName>
                                        </p:attrNameLst>
                                      </p:cBhvr>
                                      <p:to>
                                        <p:strVal val="visible"/>
                                      </p:to>
                                    </p:set>
                                    <p:animEffect transition="in" filter="wipe(left)">
                                      <p:cBhvr>
                                        <p:cTn id="27" dur="2000"/>
                                        <p:tgtEl>
                                          <p:spTgt spid="9">
                                            <p:txEl>
                                              <p:pRg st="0" end="0"/>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9">
                                            <p:txEl>
                                              <p:pRg st="1" end="1"/>
                                            </p:txEl>
                                          </p:spTgt>
                                        </p:tgtEl>
                                        <p:attrNameLst>
                                          <p:attrName>style.visibility</p:attrName>
                                        </p:attrNameLst>
                                      </p:cBhvr>
                                      <p:to>
                                        <p:strVal val="visible"/>
                                      </p:to>
                                    </p:set>
                                    <p:animEffect transition="in" filter="wipe(left)">
                                      <p:cBhvr>
                                        <p:cTn id="32" dur="2000"/>
                                        <p:tgtEl>
                                          <p:spTgt spid="9">
                                            <p:txEl>
                                              <p:pRg st="1" end="1"/>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9">
                                            <p:txEl>
                                              <p:pRg st="2" end="2"/>
                                            </p:txEl>
                                          </p:spTgt>
                                        </p:tgtEl>
                                        <p:attrNameLst>
                                          <p:attrName>style.visibility</p:attrName>
                                        </p:attrNameLst>
                                      </p:cBhvr>
                                      <p:to>
                                        <p:strVal val="visible"/>
                                      </p:to>
                                    </p:set>
                                    <p:animEffect transition="in" filter="wipe(left)">
                                      <p:cBhvr>
                                        <p:cTn id="37" dur="2000"/>
                                        <p:tgtEl>
                                          <p:spTgt spid="9">
                                            <p:txEl>
                                              <p:pRg st="2" end="2"/>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10">
                                            <p:txEl>
                                              <p:pRg st="0" end="0"/>
                                            </p:txEl>
                                          </p:spTgt>
                                        </p:tgtEl>
                                        <p:attrNameLst>
                                          <p:attrName>style.visibility</p:attrName>
                                        </p:attrNameLst>
                                      </p:cBhvr>
                                      <p:to>
                                        <p:strVal val="visible"/>
                                      </p:to>
                                    </p:set>
                                    <p:animEffect transition="in" filter="wipe(left)">
                                      <p:cBhvr>
                                        <p:cTn id="42" dur="2000"/>
                                        <p:tgtEl>
                                          <p:spTgt spid="10">
                                            <p:txEl>
                                              <p:pRg st="0" end="0"/>
                                            </p:txEl>
                                          </p:spTgt>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10">
                                            <p:txEl>
                                              <p:pRg st="1" end="1"/>
                                            </p:txEl>
                                          </p:spTgt>
                                        </p:tgtEl>
                                        <p:attrNameLst>
                                          <p:attrName>style.visibility</p:attrName>
                                        </p:attrNameLst>
                                      </p:cBhvr>
                                      <p:to>
                                        <p:strVal val="visible"/>
                                      </p:to>
                                    </p:set>
                                    <p:animEffect transition="in" filter="wipe(left)">
                                      <p:cBhvr>
                                        <p:cTn id="47" dur="2000"/>
                                        <p:tgtEl>
                                          <p:spTgt spid="10">
                                            <p:txEl>
                                              <p:pRg st="1" end="1"/>
                                            </p:txEl>
                                          </p:spTgt>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22" presetClass="entr" presetSubtype="8" fill="hold" grpId="0" nodeType="clickEffect">
                                  <p:stCondLst>
                                    <p:cond delay="0"/>
                                  </p:stCondLst>
                                  <p:childTnLst>
                                    <p:set>
                                      <p:cBhvr>
                                        <p:cTn id="51" dur="1" fill="hold">
                                          <p:stCondLst>
                                            <p:cond delay="0"/>
                                          </p:stCondLst>
                                        </p:cTn>
                                        <p:tgtEl>
                                          <p:spTgt spid="10">
                                            <p:txEl>
                                              <p:pRg st="2" end="2"/>
                                            </p:txEl>
                                          </p:spTgt>
                                        </p:tgtEl>
                                        <p:attrNameLst>
                                          <p:attrName>style.visibility</p:attrName>
                                        </p:attrNameLst>
                                      </p:cBhvr>
                                      <p:to>
                                        <p:strVal val="visible"/>
                                      </p:to>
                                    </p:set>
                                    <p:animEffect transition="in" filter="wipe(left)">
                                      <p:cBhvr>
                                        <p:cTn id="52" dur="2000"/>
                                        <p:tgtEl>
                                          <p:spTgt spid="10">
                                            <p:txEl>
                                              <p:pRg st="2" end="2"/>
                                            </p:txEl>
                                          </p:spTgt>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22" presetClass="entr" presetSubtype="8" fill="hold" grpId="0" nodeType="clickEffect">
                                  <p:stCondLst>
                                    <p:cond delay="0"/>
                                  </p:stCondLst>
                                  <p:childTnLst>
                                    <p:set>
                                      <p:cBhvr>
                                        <p:cTn id="56" dur="1" fill="hold">
                                          <p:stCondLst>
                                            <p:cond delay="0"/>
                                          </p:stCondLst>
                                        </p:cTn>
                                        <p:tgtEl>
                                          <p:spTgt spid="10">
                                            <p:txEl>
                                              <p:pRg st="3" end="3"/>
                                            </p:txEl>
                                          </p:spTgt>
                                        </p:tgtEl>
                                        <p:attrNameLst>
                                          <p:attrName>style.visibility</p:attrName>
                                        </p:attrNameLst>
                                      </p:cBhvr>
                                      <p:to>
                                        <p:strVal val="visible"/>
                                      </p:to>
                                    </p:set>
                                    <p:animEffect transition="in" filter="wipe(left)">
                                      <p:cBhvr>
                                        <p:cTn id="57" dur="2000"/>
                                        <p:tgtEl>
                                          <p:spTgt spid="10">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bldLvl="5" animBg="1"/>
      <p:bldP spid="8" grpId="0" build="p" bldLvl="5" animBg="1"/>
      <p:bldP spid="10" grpId="0" build="p" bldLvl="5"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228599" y="609600"/>
            <a:ext cx="5410201" cy="1752600"/>
          </a:xfrm>
          <a:prstGeom prst="roundRect">
            <a:avLst/>
          </a:prstGeom>
          <a:solidFill>
            <a:srgbClr val="265691"/>
          </a:solidFill>
          <a:ln>
            <a:noFill/>
          </a:ln>
          <a:effectLst>
            <a:glow rad="2286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pic>
        <p:nvPicPr>
          <p:cNvPr id="9" name="Picture 8"/>
          <p:cNvPicPr>
            <a:picLocks noChangeAspect="1"/>
          </p:cNvPicPr>
          <p:nvPr/>
        </p:nvPicPr>
        <p:blipFill>
          <a:blip r:embed="rId3">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6244924" y="0"/>
            <a:ext cx="2934369" cy="2146789"/>
          </a:xfrm>
          <a:prstGeom prst="rect">
            <a:avLst/>
          </a:prstGeom>
        </p:spPr>
      </p:pic>
      <p:sp>
        <p:nvSpPr>
          <p:cNvPr id="10" name="Rectangle 9"/>
          <p:cNvSpPr/>
          <p:nvPr/>
        </p:nvSpPr>
        <p:spPr>
          <a:xfrm>
            <a:off x="228599" y="152400"/>
            <a:ext cx="5280613" cy="2646878"/>
          </a:xfrm>
          <a:prstGeom prst="rect">
            <a:avLst/>
          </a:prstGeom>
          <a:noFill/>
        </p:spPr>
        <p:txBody>
          <a:bodyPr wrap="none">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defRPr/>
            </a:pPr>
            <a:r>
              <a:rPr lang="en-US" sz="16600" b="1" spc="600" dirty="0">
                <a:ln>
                  <a:prstDash val="solid"/>
                </a:ln>
                <a:solidFill>
                  <a:srgbClr val="FF0000"/>
                </a:solidFill>
                <a:effectLst>
                  <a:outerShdw blurRad="88000" dist="50800" dir="5040000" algn="tl">
                    <a:schemeClr val="accent4">
                      <a:tint val="80000"/>
                      <a:satMod val="250000"/>
                      <a:alpha val="45000"/>
                    </a:schemeClr>
                  </a:outerShdw>
                </a:effectLst>
                <a:latin typeface="Chiller" pitchFamily="82" charset="0"/>
              </a:rPr>
              <a:t>Division</a:t>
            </a:r>
          </a:p>
        </p:txBody>
      </p:sp>
      <p:sp>
        <p:nvSpPr>
          <p:cNvPr id="18" name="Rectangle 17"/>
          <p:cNvSpPr/>
          <p:nvPr/>
        </p:nvSpPr>
        <p:spPr>
          <a:xfrm>
            <a:off x="250722" y="2505670"/>
            <a:ext cx="3916457" cy="923330"/>
          </a:xfrm>
          <a:prstGeom prst="rect">
            <a:avLst/>
          </a:prstGeom>
        </p:spPr>
        <p:style>
          <a:lnRef idx="1">
            <a:schemeClr val="accent1"/>
          </a:lnRef>
          <a:fillRef idx="2">
            <a:schemeClr val="accent1"/>
          </a:fillRef>
          <a:effectRef idx="1">
            <a:schemeClr val="accent1"/>
          </a:effectRef>
          <a:fontRef idx="minor">
            <a:schemeClr val="dk1"/>
          </a:fontRef>
        </p:style>
        <p:txBody>
          <a:bodyPr wrap="non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defRPr/>
            </a:pPr>
            <a:r>
              <a:rPr lang="en-US" sz="5400" b="1" spc="50" dirty="0">
                <a:ln w="11430"/>
                <a:solidFill>
                  <a:schemeClr val="tx1"/>
                </a:solidFill>
                <a:effectLst>
                  <a:outerShdw blurRad="76200" dist="50800" dir="5400000" algn="tl" rotWithShape="0">
                    <a:srgbClr val="000000">
                      <a:alpha val="65000"/>
                    </a:srgbClr>
                  </a:outerShdw>
                </a:effectLst>
                <a:latin typeface="AR ESSENCE" pitchFamily="2" charset="0"/>
              </a:rPr>
              <a:t>Tampa, Florida</a:t>
            </a:r>
          </a:p>
        </p:txBody>
      </p:sp>
      <p:sp>
        <p:nvSpPr>
          <p:cNvPr id="19" name="Rectangle 18"/>
          <p:cNvSpPr/>
          <p:nvPr/>
        </p:nvSpPr>
        <p:spPr>
          <a:xfrm>
            <a:off x="4800600" y="2505670"/>
            <a:ext cx="4140877" cy="923330"/>
          </a:xfrm>
          <a:prstGeom prst="rect">
            <a:avLst/>
          </a:prstGeom>
        </p:spPr>
        <p:style>
          <a:lnRef idx="1">
            <a:schemeClr val="accent1"/>
          </a:lnRef>
          <a:fillRef idx="2">
            <a:schemeClr val="accent1"/>
          </a:fillRef>
          <a:effectRef idx="1">
            <a:schemeClr val="accent1"/>
          </a:effectRef>
          <a:fontRef idx="minor">
            <a:schemeClr val="dk1"/>
          </a:fontRef>
        </p:style>
        <p:txBody>
          <a:bodyPr wrap="non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defRPr/>
            </a:pPr>
            <a:r>
              <a:rPr lang="en-US" sz="5400" b="1" spc="50" dirty="0">
                <a:ln w="11430"/>
                <a:solidFill>
                  <a:schemeClr val="tx1"/>
                </a:solidFill>
                <a:effectLst>
                  <a:outerShdw blurRad="76200" dist="50800" dir="5400000" algn="tl" rotWithShape="0">
                    <a:srgbClr val="000000">
                      <a:alpha val="65000"/>
                    </a:srgbClr>
                  </a:outerShdw>
                </a:effectLst>
                <a:latin typeface="AR ESSENCE" pitchFamily="2" charset="0"/>
              </a:rPr>
              <a:t>Houston, Texas</a:t>
            </a:r>
          </a:p>
        </p:txBody>
      </p:sp>
      <p:sp>
        <p:nvSpPr>
          <p:cNvPr id="20" name="Rectangle 19"/>
          <p:cNvSpPr/>
          <p:nvPr/>
        </p:nvSpPr>
        <p:spPr>
          <a:xfrm>
            <a:off x="1848337" y="3581400"/>
            <a:ext cx="5447325" cy="923330"/>
          </a:xfrm>
          <a:prstGeom prst="rect">
            <a:avLst/>
          </a:prstGeom>
        </p:spPr>
        <p:style>
          <a:lnRef idx="1">
            <a:schemeClr val="accent1"/>
          </a:lnRef>
          <a:fillRef idx="2">
            <a:schemeClr val="accent1"/>
          </a:fillRef>
          <a:effectRef idx="1">
            <a:schemeClr val="accent1"/>
          </a:effectRef>
          <a:fontRef idx="minor">
            <a:schemeClr val="dk1"/>
          </a:fontRef>
        </p:style>
        <p:txBody>
          <a:bodyPr wrap="non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defRPr/>
            </a:pPr>
            <a:r>
              <a:rPr lang="en-US" sz="5400" b="1" spc="50" dirty="0">
                <a:ln w="11430"/>
                <a:solidFill>
                  <a:schemeClr val="tx1"/>
                </a:solidFill>
                <a:effectLst>
                  <a:outerShdw blurRad="76200" dist="50800" dir="5400000" algn="tl" rotWithShape="0">
                    <a:srgbClr val="000000">
                      <a:alpha val="65000"/>
                    </a:srgbClr>
                  </a:outerShdw>
                </a:effectLst>
                <a:latin typeface="AR ESSENCE" pitchFamily="2" charset="0"/>
              </a:rPr>
              <a:t>Nashville, Tennessee</a:t>
            </a:r>
          </a:p>
        </p:txBody>
      </p:sp>
      <p:sp>
        <p:nvSpPr>
          <p:cNvPr id="21" name="Rectangle 20"/>
          <p:cNvSpPr/>
          <p:nvPr/>
        </p:nvSpPr>
        <p:spPr>
          <a:xfrm>
            <a:off x="2100009" y="4724400"/>
            <a:ext cx="4943982" cy="923330"/>
          </a:xfrm>
          <a:prstGeom prst="rect">
            <a:avLst/>
          </a:prstGeom>
        </p:spPr>
        <p:style>
          <a:lnRef idx="1">
            <a:schemeClr val="accent1"/>
          </a:lnRef>
          <a:fillRef idx="2">
            <a:schemeClr val="accent1"/>
          </a:fillRef>
          <a:effectRef idx="1">
            <a:schemeClr val="accent1"/>
          </a:effectRef>
          <a:fontRef idx="minor">
            <a:schemeClr val="dk1"/>
          </a:fontRef>
        </p:style>
        <p:txBody>
          <a:bodyPr wrap="non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defRPr/>
            </a:pPr>
            <a:r>
              <a:rPr lang="en-US" sz="5400" b="1" spc="50" dirty="0">
                <a:ln w="11430"/>
                <a:solidFill>
                  <a:schemeClr val="tx1"/>
                </a:solidFill>
                <a:effectLst>
                  <a:outerShdw blurRad="76200" dist="50800" dir="5400000" algn="tl" rotWithShape="0">
                    <a:srgbClr val="000000">
                      <a:alpha val="65000"/>
                    </a:srgbClr>
                  </a:outerShdw>
                </a:effectLst>
                <a:latin typeface="AR ESSENCE" pitchFamily="2" charset="0"/>
              </a:rPr>
              <a:t>Florence, Kentucky</a:t>
            </a:r>
          </a:p>
        </p:txBody>
      </p:sp>
      <p:sp>
        <p:nvSpPr>
          <p:cNvPr id="22" name="Rectangle 21"/>
          <p:cNvSpPr/>
          <p:nvPr/>
        </p:nvSpPr>
        <p:spPr>
          <a:xfrm>
            <a:off x="1291296" y="5791200"/>
            <a:ext cx="6561413" cy="923330"/>
          </a:xfrm>
          <a:prstGeom prst="rect">
            <a:avLst/>
          </a:prstGeom>
        </p:spPr>
        <p:style>
          <a:lnRef idx="1">
            <a:schemeClr val="accent1"/>
          </a:lnRef>
          <a:fillRef idx="2">
            <a:schemeClr val="accent1"/>
          </a:fillRef>
          <a:effectRef idx="1">
            <a:schemeClr val="accent1"/>
          </a:effectRef>
          <a:fontRef idx="minor">
            <a:schemeClr val="dk1"/>
          </a:fontRef>
        </p:style>
        <p:txBody>
          <a:bodyPr wrap="non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defRPr/>
            </a:pPr>
            <a:r>
              <a:rPr lang="en-US" sz="5400" b="1" spc="50" dirty="0">
                <a:ln w="11430"/>
                <a:solidFill>
                  <a:schemeClr val="tx1"/>
                </a:solidFill>
                <a:effectLst>
                  <a:outerShdw blurRad="76200" dist="50800" dir="5400000" algn="tl" rotWithShape="0">
                    <a:srgbClr val="000000">
                      <a:alpha val="65000"/>
                    </a:srgbClr>
                  </a:outerShdw>
                </a:effectLst>
                <a:latin typeface="AR ESSENCE" pitchFamily="2" charset="0"/>
              </a:rPr>
              <a:t>Bowling Green, Kentucky</a:t>
            </a:r>
          </a:p>
        </p:txBody>
      </p:sp>
    </p:spTree>
  </p:cSld>
  <p:clrMapOvr>
    <a:masterClrMapping/>
  </p:clrMapOvr>
  <p:transition spd="slow">
    <p:circl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6" presetClass="entr" presetSubtype="32" fill="hold"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circle(out)">
                                      <p:cBhvr>
                                        <p:cTn id="7" dur="2000"/>
                                        <p:tgtEl>
                                          <p:spTgt spid="10"/>
                                        </p:tgtEl>
                                      </p:cBhvr>
                                    </p:animEffect>
                                  </p:childTnLst>
                                </p:cTn>
                              </p:par>
                            </p:childTnLst>
                          </p:cTn>
                        </p:par>
                        <p:par>
                          <p:cTn id="8" fill="hold" nodeType="afterGroup">
                            <p:stCondLst>
                              <p:cond delay="2000"/>
                            </p:stCondLst>
                            <p:childTnLst>
                              <p:par>
                                <p:cTn id="9" presetID="16" presetClass="entr" presetSubtype="37" fill="hold" nodeType="afterEffect">
                                  <p:stCondLst>
                                    <p:cond delay="0"/>
                                  </p:stCondLst>
                                  <p:childTnLst>
                                    <p:set>
                                      <p:cBhvr>
                                        <p:cTn id="10" dur="1" fill="hold">
                                          <p:stCondLst>
                                            <p:cond delay="0"/>
                                          </p:stCondLst>
                                        </p:cTn>
                                        <p:tgtEl>
                                          <p:spTgt spid="12"/>
                                        </p:tgtEl>
                                        <p:attrNameLst>
                                          <p:attrName>style.visibility</p:attrName>
                                        </p:attrNameLst>
                                      </p:cBhvr>
                                      <p:to>
                                        <p:strVal val="visible"/>
                                      </p:to>
                                    </p:set>
                                    <p:animEffect transition="in" filter="barn(outVertical)">
                                      <p:cBhvr>
                                        <p:cTn id="11" dur="2000"/>
                                        <p:tgtEl>
                                          <p:spTgt spid="12"/>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47" presetClass="entr" presetSubtype="0" fill="hold" nodeType="clickEffect">
                                  <p:stCondLst>
                                    <p:cond delay="0"/>
                                  </p:stCondLst>
                                  <p:childTnLst>
                                    <p:set>
                                      <p:cBhvr>
                                        <p:cTn id="15" dur="1" fill="hold">
                                          <p:stCondLst>
                                            <p:cond delay="0"/>
                                          </p:stCondLst>
                                        </p:cTn>
                                        <p:tgtEl>
                                          <p:spTgt spid="18"/>
                                        </p:tgtEl>
                                        <p:attrNameLst>
                                          <p:attrName>style.visibility</p:attrName>
                                        </p:attrNameLst>
                                      </p:cBhvr>
                                      <p:to>
                                        <p:strVal val="visible"/>
                                      </p:to>
                                    </p:set>
                                    <p:animEffect transition="in" filter="fade">
                                      <p:cBhvr>
                                        <p:cTn id="16" dur="2000"/>
                                        <p:tgtEl>
                                          <p:spTgt spid="18"/>
                                        </p:tgtEl>
                                      </p:cBhvr>
                                    </p:animEffect>
                                    <p:anim calcmode="lin" valueType="num">
                                      <p:cBhvr>
                                        <p:cTn id="17" dur="2000" fill="hold"/>
                                        <p:tgtEl>
                                          <p:spTgt spid="18"/>
                                        </p:tgtEl>
                                        <p:attrNameLst>
                                          <p:attrName>ppt_x</p:attrName>
                                        </p:attrNameLst>
                                      </p:cBhvr>
                                      <p:tavLst>
                                        <p:tav tm="0">
                                          <p:val>
                                            <p:strVal val="#ppt_x"/>
                                          </p:val>
                                        </p:tav>
                                        <p:tav tm="100000">
                                          <p:val>
                                            <p:strVal val="#ppt_x"/>
                                          </p:val>
                                        </p:tav>
                                      </p:tavLst>
                                    </p:anim>
                                    <p:anim calcmode="lin" valueType="num">
                                      <p:cBhvr>
                                        <p:cTn id="18" dur="2000" fill="hold"/>
                                        <p:tgtEl>
                                          <p:spTgt spid="18"/>
                                        </p:tgtEl>
                                        <p:attrNameLst>
                                          <p:attrName>ppt_y</p:attrName>
                                        </p:attrNameLst>
                                      </p:cBhvr>
                                      <p:tavLst>
                                        <p:tav tm="0">
                                          <p:val>
                                            <p:strVal val="#ppt_y-.1"/>
                                          </p:val>
                                        </p:tav>
                                        <p:tav tm="100000">
                                          <p:val>
                                            <p:strVal val="#ppt_y"/>
                                          </p:val>
                                        </p:tav>
                                      </p:tavLst>
                                    </p:anim>
                                  </p:childTnLst>
                                </p:cTn>
                              </p:par>
                            </p:childTnLst>
                          </p:cTn>
                        </p:par>
                        <p:par>
                          <p:cTn id="19" fill="hold" nodeType="afterGroup">
                            <p:stCondLst>
                              <p:cond delay="2000"/>
                            </p:stCondLst>
                            <p:childTnLst>
                              <p:par>
                                <p:cTn id="20" presetID="47" presetClass="entr" presetSubtype="0" fill="hold" nodeType="afterEffect">
                                  <p:stCondLst>
                                    <p:cond delay="0"/>
                                  </p:stCondLst>
                                  <p:childTnLst>
                                    <p:set>
                                      <p:cBhvr>
                                        <p:cTn id="21" dur="1" fill="hold">
                                          <p:stCondLst>
                                            <p:cond delay="0"/>
                                          </p:stCondLst>
                                        </p:cTn>
                                        <p:tgtEl>
                                          <p:spTgt spid="19"/>
                                        </p:tgtEl>
                                        <p:attrNameLst>
                                          <p:attrName>style.visibility</p:attrName>
                                        </p:attrNameLst>
                                      </p:cBhvr>
                                      <p:to>
                                        <p:strVal val="visible"/>
                                      </p:to>
                                    </p:set>
                                    <p:animEffect transition="in" filter="fade">
                                      <p:cBhvr>
                                        <p:cTn id="22" dur="2000"/>
                                        <p:tgtEl>
                                          <p:spTgt spid="19"/>
                                        </p:tgtEl>
                                      </p:cBhvr>
                                    </p:animEffect>
                                    <p:anim calcmode="lin" valueType="num">
                                      <p:cBhvr>
                                        <p:cTn id="23" dur="2000" fill="hold"/>
                                        <p:tgtEl>
                                          <p:spTgt spid="19"/>
                                        </p:tgtEl>
                                        <p:attrNameLst>
                                          <p:attrName>ppt_x</p:attrName>
                                        </p:attrNameLst>
                                      </p:cBhvr>
                                      <p:tavLst>
                                        <p:tav tm="0">
                                          <p:val>
                                            <p:strVal val="#ppt_x"/>
                                          </p:val>
                                        </p:tav>
                                        <p:tav tm="100000">
                                          <p:val>
                                            <p:strVal val="#ppt_x"/>
                                          </p:val>
                                        </p:tav>
                                      </p:tavLst>
                                    </p:anim>
                                    <p:anim calcmode="lin" valueType="num">
                                      <p:cBhvr>
                                        <p:cTn id="24" dur="2000" fill="hold"/>
                                        <p:tgtEl>
                                          <p:spTgt spid="19"/>
                                        </p:tgtEl>
                                        <p:attrNameLst>
                                          <p:attrName>ppt_y</p:attrName>
                                        </p:attrNameLst>
                                      </p:cBhvr>
                                      <p:tavLst>
                                        <p:tav tm="0">
                                          <p:val>
                                            <p:strVal val="#ppt_y-.1"/>
                                          </p:val>
                                        </p:tav>
                                        <p:tav tm="100000">
                                          <p:val>
                                            <p:strVal val="#ppt_y"/>
                                          </p:val>
                                        </p:tav>
                                      </p:tavLst>
                                    </p:anim>
                                  </p:childTnLst>
                                </p:cTn>
                              </p:par>
                            </p:childTnLst>
                          </p:cTn>
                        </p:par>
                        <p:par>
                          <p:cTn id="25" fill="hold" nodeType="afterGroup">
                            <p:stCondLst>
                              <p:cond delay="4000"/>
                            </p:stCondLst>
                            <p:childTnLst>
                              <p:par>
                                <p:cTn id="26" presetID="47" presetClass="entr" presetSubtype="0" fill="hold" nodeType="afterEffect">
                                  <p:stCondLst>
                                    <p:cond delay="0"/>
                                  </p:stCondLst>
                                  <p:childTnLst>
                                    <p:set>
                                      <p:cBhvr>
                                        <p:cTn id="27" dur="1" fill="hold">
                                          <p:stCondLst>
                                            <p:cond delay="0"/>
                                          </p:stCondLst>
                                        </p:cTn>
                                        <p:tgtEl>
                                          <p:spTgt spid="20"/>
                                        </p:tgtEl>
                                        <p:attrNameLst>
                                          <p:attrName>style.visibility</p:attrName>
                                        </p:attrNameLst>
                                      </p:cBhvr>
                                      <p:to>
                                        <p:strVal val="visible"/>
                                      </p:to>
                                    </p:set>
                                    <p:animEffect transition="in" filter="fade">
                                      <p:cBhvr>
                                        <p:cTn id="28" dur="2000"/>
                                        <p:tgtEl>
                                          <p:spTgt spid="20"/>
                                        </p:tgtEl>
                                      </p:cBhvr>
                                    </p:animEffect>
                                    <p:anim calcmode="lin" valueType="num">
                                      <p:cBhvr>
                                        <p:cTn id="29" dur="2000" fill="hold"/>
                                        <p:tgtEl>
                                          <p:spTgt spid="20"/>
                                        </p:tgtEl>
                                        <p:attrNameLst>
                                          <p:attrName>ppt_x</p:attrName>
                                        </p:attrNameLst>
                                      </p:cBhvr>
                                      <p:tavLst>
                                        <p:tav tm="0">
                                          <p:val>
                                            <p:strVal val="#ppt_x"/>
                                          </p:val>
                                        </p:tav>
                                        <p:tav tm="100000">
                                          <p:val>
                                            <p:strVal val="#ppt_x"/>
                                          </p:val>
                                        </p:tav>
                                      </p:tavLst>
                                    </p:anim>
                                    <p:anim calcmode="lin" valueType="num">
                                      <p:cBhvr>
                                        <p:cTn id="30" dur="2000" fill="hold"/>
                                        <p:tgtEl>
                                          <p:spTgt spid="20"/>
                                        </p:tgtEl>
                                        <p:attrNameLst>
                                          <p:attrName>ppt_y</p:attrName>
                                        </p:attrNameLst>
                                      </p:cBhvr>
                                      <p:tavLst>
                                        <p:tav tm="0">
                                          <p:val>
                                            <p:strVal val="#ppt_y-.1"/>
                                          </p:val>
                                        </p:tav>
                                        <p:tav tm="100000">
                                          <p:val>
                                            <p:strVal val="#ppt_y"/>
                                          </p:val>
                                        </p:tav>
                                      </p:tavLst>
                                    </p:anim>
                                  </p:childTnLst>
                                </p:cTn>
                              </p:par>
                            </p:childTnLst>
                          </p:cTn>
                        </p:par>
                        <p:par>
                          <p:cTn id="31" fill="hold" nodeType="afterGroup">
                            <p:stCondLst>
                              <p:cond delay="6000"/>
                            </p:stCondLst>
                            <p:childTnLst>
                              <p:par>
                                <p:cTn id="32" presetID="47" presetClass="entr" presetSubtype="0" fill="hold" nodeType="afterEffect">
                                  <p:stCondLst>
                                    <p:cond delay="0"/>
                                  </p:stCondLst>
                                  <p:childTnLst>
                                    <p:set>
                                      <p:cBhvr>
                                        <p:cTn id="33" dur="1" fill="hold">
                                          <p:stCondLst>
                                            <p:cond delay="0"/>
                                          </p:stCondLst>
                                        </p:cTn>
                                        <p:tgtEl>
                                          <p:spTgt spid="21"/>
                                        </p:tgtEl>
                                        <p:attrNameLst>
                                          <p:attrName>style.visibility</p:attrName>
                                        </p:attrNameLst>
                                      </p:cBhvr>
                                      <p:to>
                                        <p:strVal val="visible"/>
                                      </p:to>
                                    </p:set>
                                    <p:animEffect transition="in" filter="fade">
                                      <p:cBhvr>
                                        <p:cTn id="34" dur="2000"/>
                                        <p:tgtEl>
                                          <p:spTgt spid="21"/>
                                        </p:tgtEl>
                                      </p:cBhvr>
                                    </p:animEffect>
                                    <p:anim calcmode="lin" valueType="num">
                                      <p:cBhvr>
                                        <p:cTn id="35" dur="2000" fill="hold"/>
                                        <p:tgtEl>
                                          <p:spTgt spid="21"/>
                                        </p:tgtEl>
                                        <p:attrNameLst>
                                          <p:attrName>ppt_x</p:attrName>
                                        </p:attrNameLst>
                                      </p:cBhvr>
                                      <p:tavLst>
                                        <p:tav tm="0">
                                          <p:val>
                                            <p:strVal val="#ppt_x"/>
                                          </p:val>
                                        </p:tav>
                                        <p:tav tm="100000">
                                          <p:val>
                                            <p:strVal val="#ppt_x"/>
                                          </p:val>
                                        </p:tav>
                                      </p:tavLst>
                                    </p:anim>
                                    <p:anim calcmode="lin" valueType="num">
                                      <p:cBhvr>
                                        <p:cTn id="36" dur="2000" fill="hold"/>
                                        <p:tgtEl>
                                          <p:spTgt spid="21"/>
                                        </p:tgtEl>
                                        <p:attrNameLst>
                                          <p:attrName>ppt_y</p:attrName>
                                        </p:attrNameLst>
                                      </p:cBhvr>
                                      <p:tavLst>
                                        <p:tav tm="0">
                                          <p:val>
                                            <p:strVal val="#ppt_y-.1"/>
                                          </p:val>
                                        </p:tav>
                                        <p:tav tm="100000">
                                          <p:val>
                                            <p:strVal val="#ppt_y"/>
                                          </p:val>
                                        </p:tav>
                                      </p:tavLst>
                                    </p:anim>
                                  </p:childTnLst>
                                </p:cTn>
                              </p:par>
                            </p:childTnLst>
                          </p:cTn>
                        </p:par>
                        <p:par>
                          <p:cTn id="37" fill="hold" nodeType="afterGroup">
                            <p:stCondLst>
                              <p:cond delay="8000"/>
                            </p:stCondLst>
                            <p:childTnLst>
                              <p:par>
                                <p:cTn id="38" presetID="47" presetClass="entr" presetSubtype="0" fill="hold" nodeType="afterEffect">
                                  <p:stCondLst>
                                    <p:cond delay="0"/>
                                  </p:stCondLst>
                                  <p:childTnLst>
                                    <p:set>
                                      <p:cBhvr>
                                        <p:cTn id="39" dur="1" fill="hold">
                                          <p:stCondLst>
                                            <p:cond delay="0"/>
                                          </p:stCondLst>
                                        </p:cTn>
                                        <p:tgtEl>
                                          <p:spTgt spid="22"/>
                                        </p:tgtEl>
                                        <p:attrNameLst>
                                          <p:attrName>style.visibility</p:attrName>
                                        </p:attrNameLst>
                                      </p:cBhvr>
                                      <p:to>
                                        <p:strVal val="visible"/>
                                      </p:to>
                                    </p:set>
                                    <p:animEffect transition="in" filter="fade">
                                      <p:cBhvr>
                                        <p:cTn id="40" dur="2000"/>
                                        <p:tgtEl>
                                          <p:spTgt spid="22"/>
                                        </p:tgtEl>
                                      </p:cBhvr>
                                    </p:animEffect>
                                    <p:anim calcmode="lin" valueType="num">
                                      <p:cBhvr>
                                        <p:cTn id="41" dur="2000" fill="hold"/>
                                        <p:tgtEl>
                                          <p:spTgt spid="22"/>
                                        </p:tgtEl>
                                        <p:attrNameLst>
                                          <p:attrName>ppt_x</p:attrName>
                                        </p:attrNameLst>
                                      </p:cBhvr>
                                      <p:tavLst>
                                        <p:tav tm="0">
                                          <p:val>
                                            <p:strVal val="#ppt_x"/>
                                          </p:val>
                                        </p:tav>
                                        <p:tav tm="100000">
                                          <p:val>
                                            <p:strVal val="#ppt_x"/>
                                          </p:val>
                                        </p:tav>
                                      </p:tavLst>
                                    </p:anim>
                                    <p:anim calcmode="lin" valueType="num">
                                      <p:cBhvr>
                                        <p:cTn id="42" dur="2000" fill="hold"/>
                                        <p:tgtEl>
                                          <p:spTgt spid="2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5" name="Picture 3" descr="Radical Restoratio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2790825" cy="4076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989" name="AutoShape 5"/>
          <p:cNvSpPr>
            <a:spLocks noChangeArrowheads="1"/>
          </p:cNvSpPr>
          <p:nvPr/>
        </p:nvSpPr>
        <p:spPr bwMode="auto">
          <a:xfrm>
            <a:off x="82550" y="4368800"/>
            <a:ext cx="2667000" cy="1447800"/>
          </a:xfrm>
          <a:prstGeom prst="roundRect">
            <a:avLst>
              <a:gd name="adj" fmla="val 16667"/>
            </a:avLst>
          </a:prstGeom>
          <a:solidFill>
            <a:schemeClr val="tx1"/>
          </a:solidFill>
          <a:ln w="38100">
            <a:solidFill>
              <a:srgbClr val="FF0000"/>
            </a:solidFill>
            <a:round/>
            <a:headEnd/>
            <a:tailEnd/>
          </a:ln>
          <a:effectLst/>
        </p:spPr>
        <p:txBody>
          <a:bodyPr wrap="none" anchor="ctr"/>
          <a:lstStyle/>
          <a:p>
            <a:pPr algn="ctr">
              <a:defRPr/>
            </a:pPr>
            <a:r>
              <a:rPr lang="en-US" sz="3600" b="1" dirty="0">
                <a:solidFill>
                  <a:srgbClr val="FFFF00"/>
                </a:solidFill>
                <a:effectLst>
                  <a:outerShdw blurRad="38100" dist="38100" dir="2700000" algn="tl">
                    <a:srgbClr val="FFFFFF"/>
                  </a:outerShdw>
                </a:effectLst>
              </a:rPr>
              <a:t>A Divisive</a:t>
            </a:r>
          </a:p>
          <a:p>
            <a:pPr algn="ctr">
              <a:defRPr/>
            </a:pPr>
            <a:r>
              <a:rPr lang="en-US" sz="3600" b="1" dirty="0">
                <a:solidFill>
                  <a:srgbClr val="FFFF00"/>
                </a:solidFill>
                <a:effectLst>
                  <a:outerShdw blurRad="38100" dist="38100" dir="2700000" algn="tl">
                    <a:srgbClr val="FFFFFF"/>
                  </a:outerShdw>
                </a:effectLst>
              </a:rPr>
              <a:t>Agenda</a:t>
            </a:r>
          </a:p>
        </p:txBody>
      </p:sp>
      <p:sp>
        <p:nvSpPr>
          <p:cNvPr id="41990" name="AutoShape 6"/>
          <p:cNvSpPr>
            <a:spLocks noChangeArrowheads="1"/>
          </p:cNvSpPr>
          <p:nvPr/>
        </p:nvSpPr>
        <p:spPr bwMode="auto">
          <a:xfrm>
            <a:off x="3352800" y="2166938"/>
            <a:ext cx="5638800" cy="4583112"/>
          </a:xfrm>
          <a:prstGeom prst="wedgeRectCallout">
            <a:avLst>
              <a:gd name="adj1" fmla="val -89743"/>
              <a:gd name="adj2" fmla="val -38882"/>
            </a:avLst>
          </a:prstGeom>
          <a:solidFill>
            <a:srgbClr val="FFFFFF">
              <a:alpha val="69804"/>
            </a:srgbClr>
          </a:solidFill>
          <a:ln w="38100">
            <a:solidFill>
              <a:srgbClr val="FF0000"/>
            </a:solidFill>
            <a:miter lim="800000"/>
            <a:headEnd/>
            <a:tailEnd/>
          </a:ln>
          <a:effectLst/>
        </p:spPr>
        <p:txBody>
          <a:bodyPr/>
          <a:lstStyle/>
          <a:p>
            <a:pPr algn="ctr">
              <a:defRPr/>
            </a:pPr>
            <a:r>
              <a:rPr lang="en-US" sz="2400" b="1" dirty="0">
                <a:effectLst>
                  <a:outerShdw blurRad="38100" dist="38100" dir="2700000" algn="tl">
                    <a:srgbClr val="FFFFFF"/>
                  </a:outerShdw>
                </a:effectLst>
              </a:rPr>
              <a:t>“But isn’t it possible to work within the system to bring about any necessary changes?”</a:t>
            </a:r>
          </a:p>
          <a:p>
            <a:pPr algn="ctr">
              <a:defRPr/>
            </a:pPr>
            <a:endParaRPr lang="en-US" sz="2400" b="1" dirty="0">
              <a:effectLst>
                <a:outerShdw blurRad="38100" dist="38100" dir="2700000" algn="tl">
                  <a:srgbClr val="FFFFFF"/>
                </a:outerShdw>
              </a:effectLst>
            </a:endParaRPr>
          </a:p>
          <a:p>
            <a:pPr algn="ctr">
              <a:defRPr/>
            </a:pPr>
            <a:r>
              <a:rPr lang="en-US" sz="2400" b="1" dirty="0">
                <a:effectLst>
                  <a:outerShdw blurRad="38100" dist="38100" dir="2700000" algn="tl">
                    <a:srgbClr val="FFFFFF"/>
                  </a:outerShdw>
                </a:effectLst>
              </a:rPr>
              <a:t>“. . . The rudimentary concerns which we will discuss . . . Simply cannot be resolved without </a:t>
            </a:r>
            <a:r>
              <a:rPr lang="en-US" sz="2400" b="1" u="sng" dirty="0">
                <a:effectLst>
                  <a:outerShdw blurRad="38100" dist="38100" dir="2700000" algn="tl">
                    <a:srgbClr val="FFFFFF"/>
                  </a:outerShdw>
                </a:effectLst>
              </a:rPr>
              <a:t>radically restructuring</a:t>
            </a:r>
            <a:r>
              <a:rPr lang="en-US" sz="2400" b="1" dirty="0">
                <a:effectLst>
                  <a:outerShdw blurRad="38100" dist="38100" dir="2700000" algn="tl">
                    <a:srgbClr val="FFFFFF"/>
                  </a:outerShdw>
                </a:effectLst>
              </a:rPr>
              <a:t> the church as it presently functions. Indeed, not so much restructuring it, but actually </a:t>
            </a:r>
            <a:r>
              <a:rPr lang="en-US" sz="2400" b="1" u="sng" dirty="0">
                <a:effectLst>
                  <a:outerShdw blurRad="38100" dist="38100" dir="2700000" algn="tl">
                    <a:srgbClr val="FFFFFF"/>
                  </a:outerShdw>
                </a:effectLst>
              </a:rPr>
              <a:t>dismantling</a:t>
            </a:r>
            <a:r>
              <a:rPr lang="en-US" sz="2400" b="1" dirty="0">
                <a:effectLst>
                  <a:outerShdw blurRad="38100" dist="38100" dir="2700000" algn="tl">
                    <a:srgbClr val="FFFFFF"/>
                  </a:outerShdw>
                </a:effectLst>
              </a:rPr>
              <a:t> it by means of recapturing its original definition and meaning” (pgs. 36-37).</a:t>
            </a:r>
          </a:p>
        </p:txBody>
      </p:sp>
      <p:pic>
        <p:nvPicPr>
          <p:cNvPr id="7" name="Picture 6"/>
          <p:cNvPicPr>
            <a:picLocks noChangeAspect="1"/>
          </p:cNvPicPr>
          <p:nvPr/>
        </p:nvPicPr>
        <p:blipFill>
          <a:blip r:embed="rId4">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6244924" y="0"/>
            <a:ext cx="2934369" cy="2146789"/>
          </a:xfrm>
          <a:prstGeom prst="rect">
            <a:avLst/>
          </a:prstGeom>
        </p:spPr>
      </p:pic>
    </p:spTree>
  </p:cSld>
  <p:clrMapOvr>
    <a:masterClrMapping/>
  </p:clrMapOvr>
  <p:transition spd="slow">
    <p:circl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1" presetClass="entr" presetSubtype="0" fill="hold" nodeType="afterEffect">
                                  <p:stCondLst>
                                    <p:cond delay="0"/>
                                  </p:stCondLst>
                                  <p:childTnLst>
                                    <p:set>
                                      <p:cBhvr>
                                        <p:cTn id="6" dur="1" fill="hold">
                                          <p:stCondLst>
                                            <p:cond delay="0"/>
                                          </p:stCondLst>
                                        </p:cTn>
                                        <p:tgtEl>
                                          <p:spTgt spid="33795"/>
                                        </p:tgtEl>
                                        <p:attrNameLst>
                                          <p:attrName>style.visibility</p:attrName>
                                        </p:attrNameLst>
                                      </p:cBhvr>
                                      <p:to>
                                        <p:strVal val="visible"/>
                                      </p:to>
                                    </p:set>
                                    <p:anim calcmode="lin" valueType="num">
                                      <p:cBhvr>
                                        <p:cTn id="7" dur="2000" fill="hold"/>
                                        <p:tgtEl>
                                          <p:spTgt spid="33795"/>
                                        </p:tgtEl>
                                        <p:attrNameLst>
                                          <p:attrName>ppt_w</p:attrName>
                                        </p:attrNameLst>
                                      </p:cBhvr>
                                      <p:tavLst>
                                        <p:tav tm="0">
                                          <p:val>
                                            <p:fltVal val="0"/>
                                          </p:val>
                                        </p:tav>
                                        <p:tav tm="100000">
                                          <p:val>
                                            <p:strVal val="#ppt_w"/>
                                          </p:val>
                                        </p:tav>
                                      </p:tavLst>
                                    </p:anim>
                                    <p:anim calcmode="lin" valueType="num">
                                      <p:cBhvr>
                                        <p:cTn id="8" dur="2000" fill="hold"/>
                                        <p:tgtEl>
                                          <p:spTgt spid="33795"/>
                                        </p:tgtEl>
                                        <p:attrNameLst>
                                          <p:attrName>ppt_h</p:attrName>
                                        </p:attrNameLst>
                                      </p:cBhvr>
                                      <p:tavLst>
                                        <p:tav tm="0">
                                          <p:val>
                                            <p:fltVal val="0"/>
                                          </p:val>
                                        </p:tav>
                                        <p:tav tm="100000">
                                          <p:val>
                                            <p:strVal val="#ppt_h"/>
                                          </p:val>
                                        </p:tav>
                                      </p:tavLst>
                                    </p:anim>
                                    <p:anim calcmode="lin" valueType="num">
                                      <p:cBhvr>
                                        <p:cTn id="9" dur="2000" fill="hold"/>
                                        <p:tgtEl>
                                          <p:spTgt spid="33795"/>
                                        </p:tgtEl>
                                        <p:attrNameLst>
                                          <p:attrName>style.rotation</p:attrName>
                                        </p:attrNameLst>
                                      </p:cBhvr>
                                      <p:tavLst>
                                        <p:tav tm="0">
                                          <p:val>
                                            <p:fltVal val="90"/>
                                          </p:val>
                                        </p:tav>
                                        <p:tav tm="100000">
                                          <p:val>
                                            <p:fltVal val="0"/>
                                          </p:val>
                                        </p:tav>
                                      </p:tavLst>
                                    </p:anim>
                                    <p:animEffect transition="in" filter="fade">
                                      <p:cBhvr>
                                        <p:cTn id="10" dur="2000"/>
                                        <p:tgtEl>
                                          <p:spTgt spid="33795"/>
                                        </p:tgtEl>
                                      </p:cBhvr>
                                    </p:animEffect>
                                  </p:childTnLst>
                                </p:cTn>
                              </p:par>
                            </p:childTnLst>
                          </p:cTn>
                        </p:par>
                        <p:par>
                          <p:cTn id="11" fill="hold" nodeType="afterGroup">
                            <p:stCondLst>
                              <p:cond delay="2000"/>
                            </p:stCondLst>
                            <p:childTnLst>
                              <p:par>
                                <p:cTn id="12" presetID="47" presetClass="entr" presetSubtype="0" fill="hold" grpId="0" nodeType="afterEffect">
                                  <p:stCondLst>
                                    <p:cond delay="0"/>
                                  </p:stCondLst>
                                  <p:childTnLst>
                                    <p:set>
                                      <p:cBhvr>
                                        <p:cTn id="13" dur="1" fill="hold">
                                          <p:stCondLst>
                                            <p:cond delay="0"/>
                                          </p:stCondLst>
                                        </p:cTn>
                                        <p:tgtEl>
                                          <p:spTgt spid="41989"/>
                                        </p:tgtEl>
                                        <p:attrNameLst>
                                          <p:attrName>style.visibility</p:attrName>
                                        </p:attrNameLst>
                                      </p:cBhvr>
                                      <p:to>
                                        <p:strVal val="visible"/>
                                      </p:to>
                                    </p:set>
                                    <p:animEffect transition="in" filter="fade">
                                      <p:cBhvr>
                                        <p:cTn id="14" dur="2000"/>
                                        <p:tgtEl>
                                          <p:spTgt spid="41989"/>
                                        </p:tgtEl>
                                      </p:cBhvr>
                                    </p:animEffect>
                                    <p:anim calcmode="lin" valueType="num">
                                      <p:cBhvr>
                                        <p:cTn id="15" dur="2000" fill="hold"/>
                                        <p:tgtEl>
                                          <p:spTgt spid="41989"/>
                                        </p:tgtEl>
                                        <p:attrNameLst>
                                          <p:attrName>ppt_x</p:attrName>
                                        </p:attrNameLst>
                                      </p:cBhvr>
                                      <p:tavLst>
                                        <p:tav tm="0">
                                          <p:val>
                                            <p:strVal val="#ppt_x"/>
                                          </p:val>
                                        </p:tav>
                                        <p:tav tm="100000">
                                          <p:val>
                                            <p:strVal val="#ppt_x"/>
                                          </p:val>
                                        </p:tav>
                                      </p:tavLst>
                                    </p:anim>
                                    <p:anim calcmode="lin" valueType="num">
                                      <p:cBhvr>
                                        <p:cTn id="16" dur="2000" fill="hold"/>
                                        <p:tgtEl>
                                          <p:spTgt spid="41989"/>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41990"/>
                                        </p:tgtEl>
                                        <p:attrNameLst>
                                          <p:attrName>style.visibility</p:attrName>
                                        </p:attrNameLst>
                                      </p:cBhvr>
                                      <p:to>
                                        <p:strVal val="visible"/>
                                      </p:to>
                                    </p:set>
                                    <p:animEffect transition="in" filter="wipe(left)">
                                      <p:cBhvr>
                                        <p:cTn id="21" dur="2000"/>
                                        <p:tgtEl>
                                          <p:spTgt spid="4199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9" grpId="0" animBg="1"/>
      <p:bldP spid="41990"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170" name="Group 10"/>
          <p:cNvGrpSpPr>
            <a:grpSpLocks/>
          </p:cNvGrpSpPr>
          <p:nvPr/>
        </p:nvGrpSpPr>
        <p:grpSpPr bwMode="auto">
          <a:xfrm>
            <a:off x="46038" y="49213"/>
            <a:ext cx="3525837" cy="4141787"/>
            <a:chOff x="152400" y="1524000"/>
            <a:chExt cx="3124200" cy="3833813"/>
          </a:xfrm>
        </p:grpSpPr>
        <p:sp>
          <p:nvSpPr>
            <p:cNvPr id="7174" name="Rectangle 2"/>
            <p:cNvSpPr>
              <a:spLocks noChangeArrowheads="1"/>
            </p:cNvSpPr>
            <p:nvPr/>
          </p:nvSpPr>
          <p:spPr bwMode="auto">
            <a:xfrm>
              <a:off x="152400" y="1524000"/>
              <a:ext cx="3124200" cy="3810000"/>
            </a:xfrm>
            <a:prstGeom prst="rect">
              <a:avLst/>
            </a:prstGeom>
            <a:solidFill>
              <a:srgbClr val="B4B4B4"/>
            </a:solidFill>
            <a:ln w="76200">
              <a:solidFill>
                <a:srgbClr val="B4B4B4"/>
              </a:solidFill>
              <a:miter lim="800000"/>
              <a:headEnd/>
              <a:tailEnd/>
            </a:ln>
          </p:spPr>
          <p:txBody>
            <a:bodyPr wrap="none" anchor="ctr"/>
            <a:lstStyle/>
            <a:p>
              <a:endParaRPr lang="en-US"/>
            </a:p>
          </p:txBody>
        </p:sp>
        <p:grpSp>
          <p:nvGrpSpPr>
            <p:cNvPr id="7175" name="Group 5"/>
            <p:cNvGrpSpPr>
              <a:grpSpLocks/>
            </p:cNvGrpSpPr>
            <p:nvPr/>
          </p:nvGrpSpPr>
          <p:grpSpPr bwMode="auto">
            <a:xfrm>
              <a:off x="152400" y="1524000"/>
              <a:ext cx="3124200" cy="3833813"/>
              <a:chOff x="3744" y="1008"/>
              <a:chExt cx="1968" cy="2415"/>
            </a:xfrm>
          </p:grpSpPr>
          <p:pic>
            <p:nvPicPr>
              <p:cNvPr id="7176" name="Picture 6" descr="ministers_ssandif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96" y="1008"/>
                <a:ext cx="660" cy="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7" name="WordArt 7"/>
              <p:cNvSpPr>
                <a:spLocks noChangeArrowheads="1" noChangeShapeType="1" noTextEdit="1"/>
              </p:cNvSpPr>
              <p:nvPr/>
            </p:nvSpPr>
            <p:spPr bwMode="auto">
              <a:xfrm>
                <a:off x="3792" y="1200"/>
                <a:ext cx="1056" cy="336"/>
              </a:xfrm>
              <a:prstGeom prst="rect">
                <a:avLst/>
              </a:prstGeom>
            </p:spPr>
            <p:txBody>
              <a:bodyPr wrap="none" fromWordArt="1">
                <a:prstTxWarp prst="textSlantUp">
                  <a:avLst>
                    <a:gd name="adj" fmla="val 0"/>
                  </a:avLst>
                </a:prstTxWarp>
              </a:bodyPr>
              <a:lstStyle/>
              <a:p>
                <a:pPr algn="ctr"/>
                <a:r>
                  <a:rPr lang="en-US" sz="3600" kern="10">
                    <a:ln w="9525">
                      <a:solidFill>
                        <a:srgbClr val="000000"/>
                      </a:solidFill>
                      <a:round/>
                      <a:headEnd/>
                      <a:tailEnd/>
                    </a:ln>
                    <a:solidFill>
                      <a:srgbClr val="000000"/>
                    </a:solidFill>
                    <a:latin typeface="Arial"/>
                    <a:cs typeface="Arial"/>
                  </a:rPr>
                  <a:t>J. Stephen</a:t>
                </a:r>
              </a:p>
              <a:p>
                <a:pPr algn="ctr"/>
                <a:r>
                  <a:rPr lang="en-US" sz="3600" kern="10">
                    <a:ln w="9525">
                      <a:solidFill>
                        <a:srgbClr val="000000"/>
                      </a:solidFill>
                      <a:round/>
                      <a:headEnd/>
                      <a:tailEnd/>
                    </a:ln>
                    <a:solidFill>
                      <a:srgbClr val="000000"/>
                    </a:solidFill>
                    <a:latin typeface="Arial"/>
                    <a:cs typeface="Arial"/>
                  </a:rPr>
                  <a:t>Sandifer</a:t>
                </a:r>
              </a:p>
            </p:txBody>
          </p:sp>
          <p:sp>
            <p:nvSpPr>
              <p:cNvPr id="7178" name="WordArt 8"/>
              <p:cNvSpPr>
                <a:spLocks noChangeArrowheads="1" noChangeShapeType="1" noTextEdit="1"/>
              </p:cNvSpPr>
              <p:nvPr/>
            </p:nvSpPr>
            <p:spPr bwMode="auto">
              <a:xfrm>
                <a:off x="3744" y="1824"/>
                <a:ext cx="1392" cy="336"/>
              </a:xfrm>
              <a:prstGeom prst="rect">
                <a:avLst/>
              </a:prstGeom>
            </p:spPr>
            <p:txBody>
              <a:bodyPr wrap="none" fromWordArt="1">
                <a:prstTxWarp prst="textSlantUp">
                  <a:avLst>
                    <a:gd name="adj" fmla="val 0"/>
                  </a:avLst>
                </a:prstTxWarp>
              </a:bodyPr>
              <a:lstStyle/>
              <a:p>
                <a:pPr algn="ctr"/>
                <a:r>
                  <a:rPr lang="en-US" sz="3600" kern="10">
                    <a:ln w="9525">
                      <a:solidFill>
                        <a:srgbClr val="000000"/>
                      </a:solidFill>
                      <a:round/>
                      <a:headEnd/>
                      <a:tailEnd/>
                    </a:ln>
                    <a:solidFill>
                      <a:srgbClr val="000000"/>
                    </a:solidFill>
                    <a:latin typeface="Arial"/>
                    <a:cs typeface="Arial"/>
                  </a:rPr>
                  <a:t>Abilene</a:t>
                </a:r>
              </a:p>
              <a:p>
                <a:pPr algn="ctr"/>
                <a:r>
                  <a:rPr lang="en-US" sz="3600" kern="10">
                    <a:ln w="9525">
                      <a:solidFill>
                        <a:srgbClr val="000000"/>
                      </a:solidFill>
                      <a:round/>
                      <a:headEnd/>
                      <a:tailEnd/>
                    </a:ln>
                    <a:solidFill>
                      <a:srgbClr val="000000"/>
                    </a:solidFill>
                    <a:latin typeface="Arial"/>
                    <a:cs typeface="Arial"/>
                  </a:rPr>
                  <a:t>Lectureship 2002</a:t>
                </a:r>
              </a:p>
            </p:txBody>
          </p:sp>
          <p:sp>
            <p:nvSpPr>
              <p:cNvPr id="9" name="Text Box 9"/>
              <p:cNvSpPr txBox="1">
                <a:spLocks noChangeArrowheads="1"/>
              </p:cNvSpPr>
              <p:nvPr/>
            </p:nvSpPr>
            <p:spPr bwMode="auto">
              <a:xfrm>
                <a:off x="3744" y="2352"/>
                <a:ext cx="1968" cy="1071"/>
              </a:xfrm>
              <a:prstGeom prst="rect">
                <a:avLst/>
              </a:prstGeom>
              <a:noFill/>
              <a:ln w="9525">
                <a:noFill/>
                <a:miter lim="800000"/>
                <a:headEnd/>
                <a:tailEnd/>
              </a:ln>
              <a:effectLst/>
            </p:spPr>
            <p:txBody>
              <a:bodyPr>
                <a:spAutoFit/>
              </a:bodyPr>
              <a:lstStyle/>
              <a:p>
                <a:pPr>
                  <a:spcBef>
                    <a:spcPct val="50000"/>
                  </a:spcBef>
                  <a:defRPr/>
                </a:pPr>
                <a:r>
                  <a:rPr lang="en-US" sz="2400" b="1" dirty="0">
                    <a:effectLst>
                      <a:outerShdw blurRad="38100" dist="38100" dir="2700000" algn="tl">
                        <a:srgbClr val="FFFFFF"/>
                      </a:outerShdw>
                    </a:effectLst>
                  </a:rPr>
                  <a:t>A Theology of Eating</a:t>
                </a:r>
              </a:p>
              <a:p>
                <a:pPr>
                  <a:spcBef>
                    <a:spcPct val="50000"/>
                  </a:spcBef>
                  <a:defRPr/>
                </a:pPr>
                <a:r>
                  <a:rPr lang="en-US" sz="2400" b="1" dirty="0">
                    <a:effectLst>
                      <a:outerShdw blurRad="38100" dist="38100" dir="2700000" algn="tl">
                        <a:srgbClr val="FFFFFF"/>
                      </a:outerShdw>
                    </a:effectLst>
                  </a:rPr>
                  <a:t>Assembling to Break Bread</a:t>
                </a:r>
              </a:p>
              <a:p>
                <a:pPr>
                  <a:spcBef>
                    <a:spcPct val="50000"/>
                  </a:spcBef>
                  <a:defRPr/>
                </a:pPr>
                <a:r>
                  <a:rPr lang="en-US" sz="2400" b="1" dirty="0">
                    <a:effectLst>
                      <a:outerShdw blurRad="38100" dist="38100" dir="2700000" algn="tl">
                        <a:srgbClr val="FFFFFF"/>
                      </a:outerShdw>
                    </a:effectLst>
                  </a:rPr>
                  <a:t>Pinch and Sip in Silence</a:t>
                </a:r>
              </a:p>
            </p:txBody>
          </p:sp>
        </p:grpSp>
      </p:grpSp>
      <p:sp>
        <p:nvSpPr>
          <p:cNvPr id="12" name="AutoShape 5"/>
          <p:cNvSpPr>
            <a:spLocks noChangeArrowheads="1"/>
          </p:cNvSpPr>
          <p:nvPr/>
        </p:nvSpPr>
        <p:spPr bwMode="auto">
          <a:xfrm>
            <a:off x="82550" y="4368800"/>
            <a:ext cx="2667000" cy="1447800"/>
          </a:xfrm>
          <a:prstGeom prst="roundRect">
            <a:avLst>
              <a:gd name="adj" fmla="val 16667"/>
            </a:avLst>
          </a:prstGeom>
          <a:solidFill>
            <a:schemeClr val="tx1"/>
          </a:solidFill>
          <a:ln w="38100">
            <a:solidFill>
              <a:srgbClr val="FF0000"/>
            </a:solidFill>
            <a:round/>
            <a:headEnd/>
            <a:tailEnd/>
          </a:ln>
          <a:effectLst/>
        </p:spPr>
        <p:txBody>
          <a:bodyPr wrap="none" anchor="ctr"/>
          <a:lstStyle/>
          <a:p>
            <a:pPr algn="ctr">
              <a:defRPr/>
            </a:pPr>
            <a:r>
              <a:rPr lang="en-US" sz="3600" b="1" dirty="0">
                <a:solidFill>
                  <a:srgbClr val="FFFF00"/>
                </a:solidFill>
                <a:effectLst>
                  <a:outerShdw blurRad="38100" dist="38100" dir="2700000" algn="tl">
                    <a:srgbClr val="FFFFFF"/>
                  </a:outerShdw>
                </a:effectLst>
              </a:rPr>
              <a:t>A Divisive</a:t>
            </a:r>
          </a:p>
          <a:p>
            <a:pPr algn="ctr">
              <a:defRPr/>
            </a:pPr>
            <a:r>
              <a:rPr lang="en-US" sz="3600" b="1" dirty="0">
                <a:solidFill>
                  <a:srgbClr val="FFFF00"/>
                </a:solidFill>
                <a:effectLst>
                  <a:outerShdw blurRad="38100" dist="38100" dir="2700000" algn="tl">
                    <a:srgbClr val="FFFFFF"/>
                  </a:outerShdw>
                </a:effectLst>
              </a:rPr>
              <a:t>Agenda</a:t>
            </a:r>
          </a:p>
        </p:txBody>
      </p:sp>
      <p:sp>
        <p:nvSpPr>
          <p:cNvPr id="13" name="AutoShape 11"/>
          <p:cNvSpPr>
            <a:spLocks noChangeArrowheads="1"/>
          </p:cNvSpPr>
          <p:nvPr/>
        </p:nvSpPr>
        <p:spPr bwMode="auto">
          <a:xfrm>
            <a:off x="3863975" y="2146300"/>
            <a:ext cx="5257800" cy="4483100"/>
          </a:xfrm>
          <a:prstGeom prst="wedgeRectCallout">
            <a:avLst>
              <a:gd name="adj1" fmla="val -63038"/>
              <a:gd name="adj2" fmla="val -7693"/>
            </a:avLst>
          </a:prstGeom>
          <a:solidFill>
            <a:srgbClr val="FFFFFF">
              <a:alpha val="69804"/>
            </a:srgbClr>
          </a:solidFill>
          <a:ln w="38100">
            <a:solidFill>
              <a:srgbClr val="FF0000"/>
            </a:solidFill>
            <a:miter lim="800000"/>
            <a:headEnd/>
            <a:tailEnd/>
          </a:ln>
          <a:effectLst/>
        </p:spPr>
        <p:txBody>
          <a:bodyPr/>
          <a:lstStyle/>
          <a:p>
            <a:pPr>
              <a:defRPr/>
            </a:pPr>
            <a:r>
              <a:rPr lang="en-US" sz="2400" b="1" dirty="0">
                <a:effectLst>
                  <a:outerShdw blurRad="38100" dist="38100" dir="2700000" algn="tl">
                    <a:srgbClr val="FFFFFF"/>
                  </a:outerShdw>
                </a:effectLst>
              </a:rPr>
              <a:t>“Our </a:t>
            </a:r>
            <a:r>
              <a:rPr lang="en-US" sz="2400" b="1" u="sng" dirty="0">
                <a:effectLst>
                  <a:outerShdw blurRad="38100" dist="38100" dir="2700000" algn="tl">
                    <a:srgbClr val="FFFFFF"/>
                  </a:outerShdw>
                </a:effectLst>
              </a:rPr>
              <a:t>traditions</a:t>
            </a:r>
            <a:r>
              <a:rPr lang="en-US" sz="2400" b="1" dirty="0">
                <a:effectLst>
                  <a:outerShdw blurRad="38100" dist="38100" dir="2700000" algn="tl">
                    <a:srgbClr val="FFFFFF"/>
                  </a:outerShdw>
                </a:effectLst>
              </a:rPr>
              <a:t> are so entrenched that we face the same problems Luther, Calvin, Wesley and others did. </a:t>
            </a:r>
            <a:r>
              <a:rPr lang="en-US" sz="2400" b="1" u="sng" dirty="0">
                <a:effectLst>
                  <a:outerShdw blurRad="38100" dist="38100" dir="2700000" algn="tl">
                    <a:srgbClr val="FFFFFF"/>
                  </a:outerShdw>
                </a:effectLst>
              </a:rPr>
              <a:t>Change</a:t>
            </a:r>
            <a:r>
              <a:rPr lang="en-US" sz="2400" b="1" dirty="0">
                <a:effectLst>
                  <a:outerShdw blurRad="38100" dist="38100" dir="2700000" algn="tl">
                    <a:srgbClr val="FFFFFF"/>
                  </a:outerShdw>
                </a:effectLst>
              </a:rPr>
              <a:t> is feared and resisted. A </a:t>
            </a:r>
            <a:r>
              <a:rPr lang="en-US" sz="2400" b="1" u="sng" dirty="0">
                <a:effectLst>
                  <a:outerShdw blurRad="38100" dist="38100" dir="2700000" algn="tl">
                    <a:srgbClr val="FFFFFF"/>
                  </a:outerShdw>
                </a:effectLst>
              </a:rPr>
              <a:t>push to correct</a:t>
            </a:r>
            <a:r>
              <a:rPr lang="en-US" sz="2400" b="1" dirty="0">
                <a:effectLst>
                  <a:outerShdw blurRad="38100" dist="38100" dir="2700000" algn="tl">
                    <a:srgbClr val="FFFFFF"/>
                  </a:outerShdw>
                </a:effectLst>
              </a:rPr>
              <a:t> and restore overnight will result in a </a:t>
            </a:r>
            <a:r>
              <a:rPr lang="en-US" sz="2400" b="1" u="sng" dirty="0">
                <a:effectLst>
                  <a:outerShdw blurRad="38100" dist="38100" dir="2700000" algn="tl">
                    <a:srgbClr val="FFFFFF"/>
                  </a:outerShdw>
                </a:effectLst>
              </a:rPr>
              <a:t>church split</a:t>
            </a:r>
            <a:r>
              <a:rPr lang="en-US" sz="2400" b="1" dirty="0">
                <a:effectLst>
                  <a:outerShdw blurRad="38100" dist="38100" dir="2700000" algn="tl">
                    <a:srgbClr val="FFFFFF"/>
                  </a:outerShdw>
                </a:effectLst>
              </a:rPr>
              <a:t> . . . </a:t>
            </a:r>
          </a:p>
          <a:p>
            <a:pPr>
              <a:defRPr/>
            </a:pPr>
            <a:r>
              <a:rPr lang="en-US" sz="2400" b="1" dirty="0">
                <a:effectLst>
                  <a:outerShdw blurRad="38100" dist="38100" dir="2700000" algn="tl">
                    <a:srgbClr val="FFFFFF"/>
                  </a:outerShdw>
                </a:effectLst>
              </a:rPr>
              <a:t>“It is important to educate your elders/leaders first. There is nothing like starting something and then finding that Sister Suzie corners an elder and objects, so he shuts the whole thing down.” (“Pinch and Sip”)</a:t>
            </a:r>
          </a:p>
        </p:txBody>
      </p:sp>
      <p:pic>
        <p:nvPicPr>
          <p:cNvPr id="2" name="Picture 1"/>
          <p:cNvPicPr>
            <a:picLocks noChangeAspect="1"/>
          </p:cNvPicPr>
          <p:nvPr/>
        </p:nvPicPr>
        <p:blipFill>
          <a:blip r:embed="rId4">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6244924" y="0"/>
            <a:ext cx="2934369" cy="2146789"/>
          </a:xfrm>
          <a:prstGeom prst="rect">
            <a:avLst/>
          </a:prstGeom>
        </p:spPr>
      </p:pic>
    </p:spTree>
  </p:cSld>
  <p:clrMapOvr>
    <a:masterClrMapping/>
  </p:clrMapOvr>
  <p:transition spd="slow">
    <p:circl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2000"/>
                                        <p:tgtEl>
                                          <p:spTgt spid="12"/>
                                        </p:tgtEl>
                                      </p:cBhvr>
                                    </p:animEffect>
                                    <p:anim calcmode="lin" valueType="num">
                                      <p:cBhvr>
                                        <p:cTn id="8" dur="2000" fill="hold"/>
                                        <p:tgtEl>
                                          <p:spTgt spid="12"/>
                                        </p:tgtEl>
                                        <p:attrNameLst>
                                          <p:attrName>ppt_x</p:attrName>
                                        </p:attrNameLst>
                                      </p:cBhvr>
                                      <p:tavLst>
                                        <p:tav tm="0">
                                          <p:val>
                                            <p:strVal val="#ppt_x"/>
                                          </p:val>
                                        </p:tav>
                                        <p:tav tm="100000">
                                          <p:val>
                                            <p:strVal val="#ppt_x"/>
                                          </p:val>
                                        </p:tav>
                                      </p:tavLst>
                                    </p:anim>
                                    <p:anim calcmode="lin" valueType="num">
                                      <p:cBhvr>
                                        <p:cTn id="9" dur="2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22" presetClass="entr" presetSubtype="8" fill="hold" grpId="0" nodeType="clickEffect">
                                  <p:stCondLst>
                                    <p:cond delay="0"/>
                                  </p:stCondLst>
                                  <p:childTnLst>
                                    <p:set>
                                      <p:cBhvr>
                                        <p:cTn id="13" dur="1" fill="hold">
                                          <p:stCondLst>
                                            <p:cond delay="0"/>
                                          </p:stCondLst>
                                        </p:cTn>
                                        <p:tgtEl>
                                          <p:spTgt spid="13"/>
                                        </p:tgtEl>
                                        <p:attrNameLst>
                                          <p:attrName>style.visibility</p:attrName>
                                        </p:attrNameLst>
                                      </p:cBhvr>
                                      <p:to>
                                        <p:strVal val="visible"/>
                                      </p:to>
                                    </p:set>
                                    <p:animEffect transition="in" filter="wipe(left)">
                                      <p:cBhvr>
                                        <p:cTn id="14" dur="2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 Box 4"/>
          <p:cNvSpPr txBox="1">
            <a:spLocks noChangeArrowheads="1"/>
          </p:cNvSpPr>
          <p:nvPr/>
        </p:nvSpPr>
        <p:spPr bwMode="auto">
          <a:xfrm>
            <a:off x="-22225" y="1981200"/>
            <a:ext cx="9166225" cy="5016500"/>
          </a:xfrm>
          <a:prstGeom prst="rect">
            <a:avLst/>
          </a:prstGeom>
          <a:solidFill>
            <a:srgbClr val="FFFFFF">
              <a:alpha val="69804"/>
            </a:srgbClr>
          </a:solidFill>
          <a:ln w="9525">
            <a:noFill/>
            <a:miter lim="800000"/>
            <a:headEnd/>
            <a:tailEnd/>
          </a:ln>
          <a:effectLst/>
        </p:spPr>
        <p:txBody>
          <a:bodyPr>
            <a:spAutoFit/>
          </a:bodyPr>
          <a:lstStyle/>
          <a:p>
            <a:pPr algn="ctr">
              <a:spcBef>
                <a:spcPct val="50000"/>
              </a:spcBef>
              <a:defRPr/>
            </a:pPr>
            <a:r>
              <a:rPr lang="en-US" sz="3200" b="1" dirty="0">
                <a:effectLst>
                  <a:outerShdw blurRad="38100" dist="38100" dir="2700000" algn="tl">
                    <a:srgbClr val="FFFFFF"/>
                  </a:outerShdw>
                </a:effectLst>
                <a:latin typeface="Times New Roman" pitchFamily="18" charset="0"/>
                <a:cs typeface="Times New Roman" pitchFamily="18" charset="0"/>
              </a:rPr>
              <a:t>Three families came and gravitated to each other—very friendly &amp; appeared to be very “spiritually minded.”</a:t>
            </a:r>
          </a:p>
          <a:p>
            <a:pPr algn="ctr">
              <a:spcBef>
                <a:spcPct val="50000"/>
              </a:spcBef>
              <a:defRPr/>
            </a:pPr>
            <a:r>
              <a:rPr lang="en-US" sz="3200" b="1" dirty="0">
                <a:effectLst>
                  <a:outerShdw blurRad="38100" dist="38100" dir="2700000" algn="tl">
                    <a:srgbClr val="FFFFFF"/>
                  </a:outerShdw>
                </a:effectLst>
                <a:latin typeface="Times New Roman" pitchFamily="18" charset="0"/>
                <a:cs typeface="Times New Roman" pitchFamily="18" charset="0"/>
              </a:rPr>
              <a:t>Begin to ask: “What do you think about the elders and the preacher?”</a:t>
            </a:r>
          </a:p>
          <a:p>
            <a:pPr marL="342900" indent="-342900" algn="ctr">
              <a:spcBef>
                <a:spcPct val="50000"/>
              </a:spcBef>
              <a:defRPr/>
            </a:pPr>
            <a:r>
              <a:rPr lang="en-US" sz="3200" b="1" dirty="0">
                <a:effectLst>
                  <a:outerShdw blurRad="38100" dist="38100" dir="2700000" algn="tl">
                    <a:srgbClr val="FFFFFF"/>
                  </a:outerShdw>
                </a:effectLst>
                <a:latin typeface="Times New Roman" pitchFamily="18" charset="0"/>
                <a:cs typeface="Times New Roman" pitchFamily="18" charset="0"/>
              </a:rPr>
              <a:t>Begin to attack every aspect of worship:</a:t>
            </a:r>
          </a:p>
          <a:p>
            <a:pPr marL="342900" indent="-342900">
              <a:spcBef>
                <a:spcPct val="50000"/>
              </a:spcBef>
              <a:buFontTx/>
              <a:buAutoNum type="arabicPeriod"/>
              <a:defRPr/>
            </a:pPr>
            <a:r>
              <a:rPr lang="en-US" sz="3200" b="1" dirty="0">
                <a:effectLst>
                  <a:outerShdw blurRad="38100" dist="38100" dir="2700000" algn="tl">
                    <a:srgbClr val="FFFFFF"/>
                  </a:outerShdw>
                </a:effectLst>
                <a:latin typeface="Times New Roman" pitchFamily="18" charset="0"/>
                <a:cs typeface="Times New Roman" pitchFamily="18" charset="0"/>
              </a:rPr>
              <a:t>“Giving is not an act of worship,” </a:t>
            </a:r>
          </a:p>
          <a:p>
            <a:pPr marL="342900" indent="-342900">
              <a:spcBef>
                <a:spcPct val="50000"/>
              </a:spcBef>
              <a:buFontTx/>
              <a:buAutoNum type="arabicPeriod"/>
              <a:defRPr/>
            </a:pPr>
            <a:r>
              <a:rPr lang="en-US" sz="3200" b="1" dirty="0">
                <a:effectLst>
                  <a:outerShdw blurRad="38100" dist="38100" dir="2700000" algn="tl">
                    <a:srgbClr val="FFFFFF"/>
                  </a:outerShdw>
                </a:effectLst>
                <a:latin typeface="Times New Roman" pitchFamily="18" charset="0"/>
                <a:cs typeface="Times New Roman" pitchFamily="18" charset="0"/>
              </a:rPr>
              <a:t>“Assemblies not spiritual enough,”</a:t>
            </a:r>
          </a:p>
        </p:txBody>
      </p:sp>
      <p:sp>
        <p:nvSpPr>
          <p:cNvPr id="20483" name="WordArt 3"/>
          <p:cNvSpPr>
            <a:spLocks noChangeArrowheads="1" noChangeShapeType="1" noTextEdit="1"/>
          </p:cNvSpPr>
          <p:nvPr/>
        </p:nvSpPr>
        <p:spPr bwMode="auto">
          <a:xfrm>
            <a:off x="88900" y="304800"/>
            <a:ext cx="4267200" cy="1219200"/>
          </a:xfrm>
          <a:prstGeom prst="rect">
            <a:avLst/>
          </a:prstGeom>
        </p:spPr>
        <p:txBody>
          <a:bodyPr wrap="none" fromWordArt="1">
            <a:prstTxWarp prst="textSlantUp">
              <a:avLst>
                <a:gd name="adj" fmla="val 0"/>
              </a:avLst>
            </a:prstTxWarp>
          </a:bodyPr>
          <a:lstStyle/>
          <a:p>
            <a:pPr algn="ctr"/>
            <a:r>
              <a:rPr lang="en-US" sz="3600" b="1" kern="10">
                <a:ln w="9525">
                  <a:solidFill>
                    <a:srgbClr val="000000"/>
                  </a:solidFill>
                  <a:round/>
                  <a:headEnd/>
                  <a:tailEnd/>
                </a:ln>
                <a:solidFill>
                  <a:schemeClr val="bg1"/>
                </a:solidFill>
                <a:latin typeface="Impact"/>
              </a:rPr>
              <a:t>In one Local Church</a:t>
            </a:r>
          </a:p>
          <a:p>
            <a:pPr algn="ctr"/>
            <a:r>
              <a:rPr lang="en-US" sz="3600" b="1" kern="10">
                <a:ln w="9525">
                  <a:solidFill>
                    <a:srgbClr val="000000"/>
                  </a:solidFill>
                  <a:round/>
                  <a:headEnd/>
                  <a:tailEnd/>
                </a:ln>
                <a:solidFill>
                  <a:schemeClr val="bg1"/>
                </a:solidFill>
                <a:latin typeface="Impact"/>
              </a:rPr>
              <a:t>House Church Proponents</a:t>
            </a:r>
          </a:p>
        </p:txBody>
      </p:sp>
      <p:sp>
        <p:nvSpPr>
          <p:cNvPr id="10" name="Text Box 4"/>
          <p:cNvSpPr txBox="1">
            <a:spLocks noChangeArrowheads="1"/>
          </p:cNvSpPr>
          <p:nvPr/>
        </p:nvSpPr>
        <p:spPr bwMode="auto">
          <a:xfrm>
            <a:off x="-44450" y="1981200"/>
            <a:ext cx="9188450" cy="4278313"/>
          </a:xfrm>
          <a:prstGeom prst="rect">
            <a:avLst/>
          </a:prstGeom>
          <a:solidFill>
            <a:srgbClr val="FFFFFF">
              <a:alpha val="69804"/>
            </a:srgbClr>
          </a:solidFill>
          <a:ln w="9525">
            <a:noFill/>
            <a:miter lim="800000"/>
            <a:headEnd/>
            <a:tailEnd/>
          </a:ln>
          <a:effectLst/>
        </p:spPr>
        <p:txBody>
          <a:bodyPr>
            <a:spAutoFit/>
          </a:bodyPr>
          <a:lstStyle/>
          <a:p>
            <a:pPr marL="514350" indent="-514350">
              <a:spcBef>
                <a:spcPct val="50000"/>
              </a:spcBef>
              <a:buFont typeface="+mj-lt"/>
              <a:buAutoNum type="arabicPeriod" startAt="3"/>
              <a:defRPr/>
            </a:pPr>
            <a:r>
              <a:rPr lang="en-US" sz="3200" b="1" dirty="0">
                <a:effectLst>
                  <a:outerShdw blurRad="38100" dist="38100" dir="2700000" algn="tl">
                    <a:srgbClr val="FFFFFF"/>
                  </a:outerShdw>
                </a:effectLst>
                <a:latin typeface="Times New Roman" pitchFamily="18" charset="0"/>
                <a:cs typeface="Times New Roman" pitchFamily="18" charset="0"/>
              </a:rPr>
              <a:t>“Need to make changes, such as all giving testimonies before observing the Lord’s Supper,” </a:t>
            </a:r>
          </a:p>
          <a:p>
            <a:pPr marL="342900" indent="-342900">
              <a:spcBef>
                <a:spcPct val="50000"/>
              </a:spcBef>
              <a:buFontTx/>
              <a:buAutoNum type="arabicPeriod" startAt="3"/>
              <a:defRPr/>
            </a:pPr>
            <a:r>
              <a:rPr lang="en-US" sz="3200" b="1" dirty="0">
                <a:effectLst>
                  <a:outerShdw blurRad="38100" dist="38100" dir="2700000" algn="tl">
                    <a:srgbClr val="FFFFFF"/>
                  </a:outerShdw>
                </a:effectLst>
                <a:latin typeface="Times New Roman" pitchFamily="18" charset="0"/>
                <a:cs typeface="Times New Roman" pitchFamily="18" charset="0"/>
              </a:rPr>
              <a:t>“Too stiff, need to become more casual.” </a:t>
            </a:r>
          </a:p>
          <a:p>
            <a:pPr marL="342900" indent="-342900" algn="ctr">
              <a:spcBef>
                <a:spcPct val="50000"/>
              </a:spcBef>
              <a:defRPr/>
            </a:pPr>
            <a:r>
              <a:rPr lang="en-US" sz="3200" b="1" dirty="0">
                <a:effectLst>
                  <a:outerShdw blurRad="38100" dist="38100" dir="2700000" algn="tl">
                    <a:srgbClr val="FFFFFF"/>
                  </a:outerShdw>
                </a:effectLst>
                <a:latin typeface="Times New Roman" pitchFamily="18" charset="0"/>
                <a:cs typeface="Times New Roman" pitchFamily="18" charset="0"/>
              </a:rPr>
              <a:t>Set out to dissolve the eldership and get rid of the preacher.</a:t>
            </a:r>
          </a:p>
          <a:p>
            <a:pPr marL="342900" indent="-342900" algn="ctr">
              <a:spcBef>
                <a:spcPct val="50000"/>
              </a:spcBef>
              <a:defRPr/>
            </a:pPr>
            <a:r>
              <a:rPr lang="en-US" sz="3200" b="1" dirty="0">
                <a:effectLst>
                  <a:outerShdw blurRad="38100" dist="38100" dir="2700000" algn="tl">
                    <a:srgbClr val="FFFFFF"/>
                  </a:outerShdw>
                </a:effectLst>
                <a:latin typeface="Times New Roman" pitchFamily="18" charset="0"/>
                <a:cs typeface="Times New Roman" pitchFamily="18" charset="0"/>
              </a:rPr>
              <a:t>Began to disseminate LaGard Smith’s  “Radical Restoration.”</a:t>
            </a:r>
          </a:p>
        </p:txBody>
      </p:sp>
      <p:sp>
        <p:nvSpPr>
          <p:cNvPr id="11" name="Text Box 4"/>
          <p:cNvSpPr txBox="1">
            <a:spLocks noChangeArrowheads="1"/>
          </p:cNvSpPr>
          <p:nvPr/>
        </p:nvSpPr>
        <p:spPr bwMode="auto">
          <a:xfrm>
            <a:off x="-11113" y="1990725"/>
            <a:ext cx="9166226" cy="1077913"/>
          </a:xfrm>
          <a:prstGeom prst="rect">
            <a:avLst/>
          </a:prstGeom>
          <a:solidFill>
            <a:srgbClr val="FFFFFF">
              <a:alpha val="69804"/>
            </a:srgbClr>
          </a:solidFill>
          <a:ln w="9525">
            <a:noFill/>
            <a:miter lim="800000"/>
            <a:headEnd/>
            <a:tailEnd/>
          </a:ln>
          <a:effectLst/>
        </p:spPr>
        <p:txBody>
          <a:bodyPr>
            <a:spAutoFit/>
          </a:bodyPr>
          <a:lstStyle/>
          <a:p>
            <a:pPr marL="342900" indent="-342900" algn="ctr">
              <a:spcBef>
                <a:spcPct val="50000"/>
              </a:spcBef>
              <a:defRPr/>
            </a:pPr>
            <a:r>
              <a:rPr lang="en-US" sz="3200" b="1" dirty="0">
                <a:effectLst>
                  <a:outerShdw blurRad="38100" dist="38100" dir="2700000" algn="tl">
                    <a:srgbClr val="FFFFFF"/>
                  </a:outerShdw>
                </a:effectLst>
                <a:latin typeface="Times New Roman" pitchFamily="18" charset="0"/>
                <a:cs typeface="Times New Roman" pitchFamily="18" charset="0"/>
              </a:rPr>
              <a:t>Began to make calls and write letters attacking the elders and the church.</a:t>
            </a:r>
          </a:p>
        </p:txBody>
      </p:sp>
      <p:pic>
        <p:nvPicPr>
          <p:cNvPr id="8" name="Picture 7"/>
          <p:cNvPicPr>
            <a:picLocks noChangeAspect="1"/>
          </p:cNvPicPr>
          <p:nvPr/>
        </p:nvPicPr>
        <p:blipFill>
          <a:blip r:embed="rId3">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6244924" y="0"/>
            <a:ext cx="2934369" cy="2146789"/>
          </a:xfrm>
          <a:prstGeom prst="rect">
            <a:avLst/>
          </a:prstGeom>
        </p:spPr>
      </p:pic>
      <p:sp>
        <p:nvSpPr>
          <p:cNvPr id="20486" name="Text Box 6"/>
          <p:cNvSpPr txBox="1">
            <a:spLocks noChangeArrowheads="1"/>
          </p:cNvSpPr>
          <p:nvPr/>
        </p:nvSpPr>
        <p:spPr bwMode="auto">
          <a:xfrm>
            <a:off x="4356100" y="498475"/>
            <a:ext cx="4787900" cy="831850"/>
          </a:xfrm>
          <a:prstGeom prst="rect">
            <a:avLst/>
          </a:prstGeom>
          <a:solidFill>
            <a:srgbClr val="FF0000">
              <a:alpha val="60000"/>
            </a:srgbClr>
          </a:solidFill>
          <a:ln w="9525">
            <a:noFill/>
            <a:miter lim="800000"/>
            <a:headEnd/>
            <a:tailEnd/>
          </a:ln>
          <a:effectLst/>
        </p:spPr>
        <p:txBody>
          <a:bodyPr>
            <a:spAutoFit/>
          </a:bodyPr>
          <a:lstStyle/>
          <a:p>
            <a:pPr algn="ctr">
              <a:spcBef>
                <a:spcPct val="50000"/>
              </a:spcBef>
              <a:defRPr/>
            </a:pPr>
            <a:r>
              <a:rPr lang="en-US" sz="2400" b="1"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Began to infiltrate and carve out supporters.</a:t>
            </a:r>
          </a:p>
        </p:txBody>
      </p:sp>
      <p:sp>
        <p:nvSpPr>
          <p:cNvPr id="12" name="Explosion 2 11"/>
          <p:cNvSpPr/>
          <p:nvPr/>
        </p:nvSpPr>
        <p:spPr>
          <a:xfrm>
            <a:off x="1371600" y="1543050"/>
            <a:ext cx="6400800" cy="5105400"/>
          </a:xfrm>
          <a:prstGeom prst="irregularSeal2">
            <a:avLst/>
          </a:prstGeom>
          <a:solidFill>
            <a:srgbClr val="FF0000"/>
          </a:solidFill>
          <a:ln>
            <a:solidFill>
              <a:srgbClr val="FFFFFF"/>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5400" b="1" dirty="0">
                <a:solidFill>
                  <a:schemeClr val="bg1"/>
                </a:solidFill>
                <a:latin typeface="Chiller" pitchFamily="82" charset="0"/>
              </a:rPr>
              <a:t>40 People left; church divided!</a:t>
            </a:r>
            <a:r>
              <a:rPr lang="en-US" sz="5400" b="1" dirty="0">
                <a:latin typeface="Chiller" pitchFamily="82" charset="0"/>
              </a:rPr>
              <a:t>     </a:t>
            </a:r>
          </a:p>
        </p:txBody>
      </p:sp>
    </p:spTree>
  </p:cSld>
  <p:clrMapOvr>
    <a:masterClrMapping/>
  </p:clrMapOvr>
  <p:transition spd="slow">
    <p:circl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0483"/>
                                        </p:tgtEl>
                                        <p:attrNameLst>
                                          <p:attrName>style.visibility</p:attrName>
                                        </p:attrNameLst>
                                      </p:cBhvr>
                                      <p:to>
                                        <p:strVal val="visible"/>
                                      </p:to>
                                    </p:set>
                                    <p:animEffect transition="in" filter="fade">
                                      <p:cBhvr>
                                        <p:cTn id="7" dur="2000"/>
                                        <p:tgtEl>
                                          <p:spTgt spid="20483"/>
                                        </p:tgtEl>
                                      </p:cBhvr>
                                    </p:animEffect>
                                  </p:childTnLst>
                                </p:cTn>
                              </p:par>
                            </p:childTnLst>
                          </p:cTn>
                        </p:par>
                        <p:par>
                          <p:cTn id="8" fill="hold" nodeType="afterGroup">
                            <p:stCondLst>
                              <p:cond delay="2000"/>
                            </p:stCondLst>
                            <p:childTnLst>
                              <p:par>
                                <p:cTn id="9" presetID="22" presetClass="entr" presetSubtype="8" fill="hold" grpId="0" nodeType="afterEffect">
                                  <p:stCondLst>
                                    <p:cond delay="0"/>
                                  </p:stCondLst>
                                  <p:childTnLst>
                                    <p:set>
                                      <p:cBhvr>
                                        <p:cTn id="10" dur="1" fill="hold">
                                          <p:stCondLst>
                                            <p:cond delay="0"/>
                                          </p:stCondLst>
                                        </p:cTn>
                                        <p:tgtEl>
                                          <p:spTgt spid="20486"/>
                                        </p:tgtEl>
                                        <p:attrNameLst>
                                          <p:attrName>style.visibility</p:attrName>
                                        </p:attrNameLst>
                                      </p:cBhvr>
                                      <p:to>
                                        <p:strVal val="visible"/>
                                      </p:to>
                                    </p:set>
                                    <p:animEffect transition="in" filter="wipe(left)">
                                      <p:cBhvr>
                                        <p:cTn id="11" dur="2000"/>
                                        <p:tgtEl>
                                          <p:spTgt spid="20486"/>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22" presetClass="entr" presetSubtype="1" fill="hold" grpId="0" nodeType="clickEffect">
                                  <p:stCondLst>
                                    <p:cond delay="0"/>
                                  </p:stCondLst>
                                  <p:childTnLst>
                                    <p:set>
                                      <p:cBhvr>
                                        <p:cTn id="15" dur="1" fill="hold">
                                          <p:stCondLst>
                                            <p:cond delay="0"/>
                                          </p:stCondLst>
                                        </p:cTn>
                                        <p:tgtEl>
                                          <p:spTgt spid="9">
                                            <p:bg/>
                                          </p:spTgt>
                                        </p:tgtEl>
                                        <p:attrNameLst>
                                          <p:attrName>style.visibility</p:attrName>
                                        </p:attrNameLst>
                                      </p:cBhvr>
                                      <p:to>
                                        <p:strVal val="visible"/>
                                      </p:to>
                                    </p:set>
                                    <p:animEffect transition="in" filter="wipe(up)">
                                      <p:cBhvr>
                                        <p:cTn id="16" dur="2000"/>
                                        <p:tgtEl>
                                          <p:spTgt spid="9">
                                            <p:bg/>
                                          </p:spTgt>
                                        </p:tgtEl>
                                      </p:cBhvr>
                                    </p:animEffect>
                                  </p:childTnLst>
                                </p:cTn>
                              </p:par>
                            </p:childTnLst>
                          </p:cTn>
                        </p:par>
                        <p:par>
                          <p:cTn id="17" fill="hold" nodeType="afterGroup">
                            <p:stCondLst>
                              <p:cond delay="2000"/>
                            </p:stCondLst>
                            <p:childTnLst>
                              <p:par>
                                <p:cTn id="18" presetID="22" presetClass="entr" presetSubtype="8" fill="hold" grpId="0" nodeType="afterEffect">
                                  <p:stCondLst>
                                    <p:cond delay="0"/>
                                  </p:stCondLst>
                                  <p:childTnLst>
                                    <p:set>
                                      <p:cBhvr>
                                        <p:cTn id="19" dur="1" fill="hold">
                                          <p:stCondLst>
                                            <p:cond delay="0"/>
                                          </p:stCondLst>
                                        </p:cTn>
                                        <p:tgtEl>
                                          <p:spTgt spid="9">
                                            <p:txEl>
                                              <p:pRg st="0" end="0"/>
                                            </p:txEl>
                                          </p:spTgt>
                                        </p:tgtEl>
                                        <p:attrNameLst>
                                          <p:attrName>style.visibility</p:attrName>
                                        </p:attrNameLst>
                                      </p:cBhvr>
                                      <p:to>
                                        <p:strVal val="visible"/>
                                      </p:to>
                                    </p:set>
                                    <p:animEffect transition="in" filter="wipe(left)">
                                      <p:cBhvr>
                                        <p:cTn id="20" dur="2000"/>
                                        <p:tgtEl>
                                          <p:spTgt spid="9">
                                            <p:txEl>
                                              <p:pRg st="0" end="0"/>
                                            </p:txEl>
                                          </p:spTgt>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22" presetClass="entr" presetSubtype="8" fill="hold" grpId="0" nodeType="clickEffect">
                                  <p:stCondLst>
                                    <p:cond delay="0"/>
                                  </p:stCondLst>
                                  <p:childTnLst>
                                    <p:set>
                                      <p:cBhvr>
                                        <p:cTn id="24" dur="1" fill="hold">
                                          <p:stCondLst>
                                            <p:cond delay="0"/>
                                          </p:stCondLst>
                                        </p:cTn>
                                        <p:tgtEl>
                                          <p:spTgt spid="9">
                                            <p:txEl>
                                              <p:pRg st="1" end="1"/>
                                            </p:txEl>
                                          </p:spTgt>
                                        </p:tgtEl>
                                        <p:attrNameLst>
                                          <p:attrName>style.visibility</p:attrName>
                                        </p:attrNameLst>
                                      </p:cBhvr>
                                      <p:to>
                                        <p:strVal val="visible"/>
                                      </p:to>
                                    </p:set>
                                    <p:animEffect transition="in" filter="wipe(left)">
                                      <p:cBhvr>
                                        <p:cTn id="25" dur="2000"/>
                                        <p:tgtEl>
                                          <p:spTgt spid="9">
                                            <p:txEl>
                                              <p:pRg st="1" end="1"/>
                                            </p:txEl>
                                          </p:spTgt>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22" presetClass="entr" presetSubtype="8" fill="hold" grpId="0" nodeType="clickEffect">
                                  <p:stCondLst>
                                    <p:cond delay="0"/>
                                  </p:stCondLst>
                                  <p:childTnLst>
                                    <p:set>
                                      <p:cBhvr>
                                        <p:cTn id="29" dur="1" fill="hold">
                                          <p:stCondLst>
                                            <p:cond delay="0"/>
                                          </p:stCondLst>
                                        </p:cTn>
                                        <p:tgtEl>
                                          <p:spTgt spid="9">
                                            <p:txEl>
                                              <p:pRg st="2" end="2"/>
                                            </p:txEl>
                                          </p:spTgt>
                                        </p:tgtEl>
                                        <p:attrNameLst>
                                          <p:attrName>style.visibility</p:attrName>
                                        </p:attrNameLst>
                                      </p:cBhvr>
                                      <p:to>
                                        <p:strVal val="visible"/>
                                      </p:to>
                                    </p:set>
                                    <p:animEffect transition="in" filter="wipe(left)">
                                      <p:cBhvr>
                                        <p:cTn id="30" dur="2000"/>
                                        <p:tgtEl>
                                          <p:spTgt spid="9">
                                            <p:txEl>
                                              <p:pRg st="2" end="2"/>
                                            </p:txEl>
                                          </p:spTgt>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22" presetClass="entr" presetSubtype="8" fill="hold" grpId="0" nodeType="clickEffect">
                                  <p:stCondLst>
                                    <p:cond delay="0"/>
                                  </p:stCondLst>
                                  <p:childTnLst>
                                    <p:set>
                                      <p:cBhvr>
                                        <p:cTn id="34" dur="1" fill="hold">
                                          <p:stCondLst>
                                            <p:cond delay="0"/>
                                          </p:stCondLst>
                                        </p:cTn>
                                        <p:tgtEl>
                                          <p:spTgt spid="9">
                                            <p:txEl>
                                              <p:pRg st="3" end="3"/>
                                            </p:txEl>
                                          </p:spTgt>
                                        </p:tgtEl>
                                        <p:attrNameLst>
                                          <p:attrName>style.visibility</p:attrName>
                                        </p:attrNameLst>
                                      </p:cBhvr>
                                      <p:to>
                                        <p:strVal val="visible"/>
                                      </p:to>
                                    </p:set>
                                    <p:animEffect transition="in" filter="wipe(left)">
                                      <p:cBhvr>
                                        <p:cTn id="35" dur="2000"/>
                                        <p:tgtEl>
                                          <p:spTgt spid="9">
                                            <p:txEl>
                                              <p:pRg st="3" end="3"/>
                                            </p:txEl>
                                          </p:spTgt>
                                        </p:tgtEl>
                                      </p:cBhvr>
                                    </p:animEffect>
                                  </p:childTnLst>
                                </p:cTn>
                              </p:par>
                            </p:childTnLst>
                          </p:cTn>
                        </p:par>
                      </p:childTnLst>
                    </p:cTn>
                  </p:par>
                  <p:par>
                    <p:cTn id="36" fill="hold" nodeType="clickPar">
                      <p:stCondLst>
                        <p:cond delay="indefinite"/>
                      </p:stCondLst>
                      <p:childTnLst>
                        <p:par>
                          <p:cTn id="37" fill="hold" nodeType="withGroup">
                            <p:stCondLst>
                              <p:cond delay="0"/>
                            </p:stCondLst>
                            <p:childTnLst>
                              <p:par>
                                <p:cTn id="38" presetID="22" presetClass="entr" presetSubtype="8" fill="hold" grpId="0" nodeType="clickEffect">
                                  <p:stCondLst>
                                    <p:cond delay="0"/>
                                  </p:stCondLst>
                                  <p:childTnLst>
                                    <p:set>
                                      <p:cBhvr>
                                        <p:cTn id="39" dur="1" fill="hold">
                                          <p:stCondLst>
                                            <p:cond delay="0"/>
                                          </p:stCondLst>
                                        </p:cTn>
                                        <p:tgtEl>
                                          <p:spTgt spid="9">
                                            <p:txEl>
                                              <p:pRg st="4" end="4"/>
                                            </p:txEl>
                                          </p:spTgt>
                                        </p:tgtEl>
                                        <p:attrNameLst>
                                          <p:attrName>style.visibility</p:attrName>
                                        </p:attrNameLst>
                                      </p:cBhvr>
                                      <p:to>
                                        <p:strVal val="visible"/>
                                      </p:to>
                                    </p:set>
                                    <p:animEffect transition="in" filter="wipe(left)">
                                      <p:cBhvr>
                                        <p:cTn id="40" dur="2000"/>
                                        <p:tgtEl>
                                          <p:spTgt spid="9">
                                            <p:txEl>
                                              <p:pRg st="4" end="4"/>
                                            </p:txEl>
                                          </p:spTgt>
                                        </p:tgtEl>
                                      </p:cBhvr>
                                    </p:animEffect>
                                  </p:childTnLst>
                                </p:cTn>
                              </p:par>
                            </p:childTnLst>
                          </p:cTn>
                        </p:par>
                      </p:childTnLst>
                    </p:cTn>
                  </p:par>
                  <p:par>
                    <p:cTn id="41" fill="hold" nodeType="clickPar">
                      <p:stCondLst>
                        <p:cond delay="indefinite"/>
                      </p:stCondLst>
                      <p:childTnLst>
                        <p:par>
                          <p:cTn id="42" fill="hold" nodeType="withGroup">
                            <p:stCondLst>
                              <p:cond delay="0"/>
                            </p:stCondLst>
                            <p:childTnLst>
                              <p:par>
                                <p:cTn id="43" presetID="10" presetClass="exit" presetSubtype="0" fill="hold" grpId="1" nodeType="clickEffect">
                                  <p:stCondLst>
                                    <p:cond delay="0"/>
                                  </p:stCondLst>
                                  <p:childTnLst>
                                    <p:animEffect transition="out" filter="fade">
                                      <p:cBhvr>
                                        <p:cTn id="44" dur="500"/>
                                        <p:tgtEl>
                                          <p:spTgt spid="9">
                                            <p:txEl>
                                              <p:pRg st="0" end="0"/>
                                            </p:txEl>
                                          </p:spTgt>
                                        </p:tgtEl>
                                      </p:cBhvr>
                                    </p:animEffect>
                                    <p:set>
                                      <p:cBhvr>
                                        <p:cTn id="45" dur="1" fill="hold">
                                          <p:stCondLst>
                                            <p:cond delay="499"/>
                                          </p:stCondLst>
                                        </p:cTn>
                                        <p:tgtEl>
                                          <p:spTgt spid="9">
                                            <p:txEl>
                                              <p:pRg st="0" end="0"/>
                                            </p:txEl>
                                          </p:spTgt>
                                        </p:tgtEl>
                                        <p:attrNameLst>
                                          <p:attrName>style.visibility</p:attrName>
                                        </p:attrNameLst>
                                      </p:cBhvr>
                                      <p:to>
                                        <p:strVal val="hidden"/>
                                      </p:to>
                                    </p:set>
                                  </p:childTnLst>
                                </p:cTn>
                              </p:par>
                              <p:par>
                                <p:cTn id="46" presetID="10" presetClass="exit" presetSubtype="0" fill="hold" grpId="1" nodeType="withEffect">
                                  <p:stCondLst>
                                    <p:cond delay="0"/>
                                  </p:stCondLst>
                                  <p:childTnLst>
                                    <p:animEffect transition="out" filter="fade">
                                      <p:cBhvr>
                                        <p:cTn id="47" dur="500"/>
                                        <p:tgtEl>
                                          <p:spTgt spid="9">
                                            <p:txEl>
                                              <p:pRg st="1" end="1"/>
                                            </p:txEl>
                                          </p:spTgt>
                                        </p:tgtEl>
                                      </p:cBhvr>
                                    </p:animEffect>
                                    <p:set>
                                      <p:cBhvr>
                                        <p:cTn id="48" dur="1" fill="hold">
                                          <p:stCondLst>
                                            <p:cond delay="499"/>
                                          </p:stCondLst>
                                        </p:cTn>
                                        <p:tgtEl>
                                          <p:spTgt spid="9">
                                            <p:txEl>
                                              <p:pRg st="1" end="1"/>
                                            </p:txEl>
                                          </p:spTgt>
                                        </p:tgtEl>
                                        <p:attrNameLst>
                                          <p:attrName>style.visibility</p:attrName>
                                        </p:attrNameLst>
                                      </p:cBhvr>
                                      <p:to>
                                        <p:strVal val="hidden"/>
                                      </p:to>
                                    </p:set>
                                  </p:childTnLst>
                                </p:cTn>
                              </p:par>
                              <p:par>
                                <p:cTn id="49" presetID="10" presetClass="exit" presetSubtype="0" fill="hold" grpId="1" nodeType="withEffect">
                                  <p:stCondLst>
                                    <p:cond delay="0"/>
                                  </p:stCondLst>
                                  <p:childTnLst>
                                    <p:animEffect transition="out" filter="fade">
                                      <p:cBhvr>
                                        <p:cTn id="50" dur="500"/>
                                        <p:tgtEl>
                                          <p:spTgt spid="9">
                                            <p:txEl>
                                              <p:pRg st="2" end="2"/>
                                            </p:txEl>
                                          </p:spTgt>
                                        </p:tgtEl>
                                      </p:cBhvr>
                                    </p:animEffect>
                                    <p:set>
                                      <p:cBhvr>
                                        <p:cTn id="51" dur="1" fill="hold">
                                          <p:stCondLst>
                                            <p:cond delay="499"/>
                                          </p:stCondLst>
                                        </p:cTn>
                                        <p:tgtEl>
                                          <p:spTgt spid="9">
                                            <p:txEl>
                                              <p:pRg st="2" end="2"/>
                                            </p:txEl>
                                          </p:spTgt>
                                        </p:tgtEl>
                                        <p:attrNameLst>
                                          <p:attrName>style.visibility</p:attrName>
                                        </p:attrNameLst>
                                      </p:cBhvr>
                                      <p:to>
                                        <p:strVal val="hidden"/>
                                      </p:to>
                                    </p:set>
                                  </p:childTnLst>
                                </p:cTn>
                              </p:par>
                              <p:par>
                                <p:cTn id="52" presetID="10" presetClass="exit" presetSubtype="0" fill="hold" grpId="1" nodeType="withEffect">
                                  <p:stCondLst>
                                    <p:cond delay="0"/>
                                  </p:stCondLst>
                                  <p:childTnLst>
                                    <p:animEffect transition="out" filter="fade">
                                      <p:cBhvr>
                                        <p:cTn id="53" dur="500"/>
                                        <p:tgtEl>
                                          <p:spTgt spid="9">
                                            <p:txEl>
                                              <p:pRg st="3" end="3"/>
                                            </p:txEl>
                                          </p:spTgt>
                                        </p:tgtEl>
                                      </p:cBhvr>
                                    </p:animEffect>
                                    <p:set>
                                      <p:cBhvr>
                                        <p:cTn id="54" dur="1" fill="hold">
                                          <p:stCondLst>
                                            <p:cond delay="499"/>
                                          </p:stCondLst>
                                        </p:cTn>
                                        <p:tgtEl>
                                          <p:spTgt spid="9">
                                            <p:txEl>
                                              <p:pRg st="3" end="3"/>
                                            </p:txEl>
                                          </p:spTgt>
                                        </p:tgtEl>
                                        <p:attrNameLst>
                                          <p:attrName>style.visibility</p:attrName>
                                        </p:attrNameLst>
                                      </p:cBhvr>
                                      <p:to>
                                        <p:strVal val="hidden"/>
                                      </p:to>
                                    </p:set>
                                  </p:childTnLst>
                                </p:cTn>
                              </p:par>
                              <p:par>
                                <p:cTn id="55" presetID="10" presetClass="exit" presetSubtype="0" fill="hold" grpId="1" nodeType="withEffect">
                                  <p:stCondLst>
                                    <p:cond delay="0"/>
                                  </p:stCondLst>
                                  <p:childTnLst>
                                    <p:animEffect transition="out" filter="fade">
                                      <p:cBhvr>
                                        <p:cTn id="56" dur="500"/>
                                        <p:tgtEl>
                                          <p:spTgt spid="9">
                                            <p:txEl>
                                              <p:pRg st="4" end="4"/>
                                            </p:txEl>
                                          </p:spTgt>
                                        </p:tgtEl>
                                      </p:cBhvr>
                                    </p:animEffect>
                                    <p:set>
                                      <p:cBhvr>
                                        <p:cTn id="57" dur="1" fill="hold">
                                          <p:stCondLst>
                                            <p:cond delay="499"/>
                                          </p:stCondLst>
                                        </p:cTn>
                                        <p:tgtEl>
                                          <p:spTgt spid="9">
                                            <p:txEl>
                                              <p:pRg st="4" end="4"/>
                                            </p:txEl>
                                          </p:spTgt>
                                        </p:tgtEl>
                                        <p:attrNameLst>
                                          <p:attrName>style.visibility</p:attrName>
                                        </p:attrNameLst>
                                      </p:cBhvr>
                                      <p:to>
                                        <p:strVal val="hidden"/>
                                      </p:to>
                                    </p:set>
                                  </p:childTnLst>
                                </p:cTn>
                              </p:par>
                              <p:par>
                                <p:cTn id="58" presetID="10" presetClass="exit" presetSubtype="0" fill="hold" grpId="1" nodeType="withEffect">
                                  <p:stCondLst>
                                    <p:cond delay="0"/>
                                  </p:stCondLst>
                                  <p:childTnLst>
                                    <p:animEffect transition="out" filter="fade">
                                      <p:cBhvr>
                                        <p:cTn id="59" dur="500"/>
                                        <p:tgtEl>
                                          <p:spTgt spid="9">
                                            <p:bg/>
                                          </p:spTgt>
                                        </p:tgtEl>
                                      </p:cBhvr>
                                    </p:animEffect>
                                    <p:set>
                                      <p:cBhvr>
                                        <p:cTn id="60" dur="1" fill="hold">
                                          <p:stCondLst>
                                            <p:cond delay="499"/>
                                          </p:stCondLst>
                                        </p:cTn>
                                        <p:tgtEl>
                                          <p:spTgt spid="9">
                                            <p:bg/>
                                          </p:spTgt>
                                        </p:tgtEl>
                                        <p:attrNameLst>
                                          <p:attrName>style.visibility</p:attrName>
                                        </p:attrNameLst>
                                      </p:cBhvr>
                                      <p:to>
                                        <p:strVal val="hidden"/>
                                      </p:to>
                                    </p:set>
                                  </p:childTnLst>
                                </p:cTn>
                              </p:par>
                              <p:par>
                                <p:cTn id="61" presetID="22" presetClass="entr" presetSubtype="1" fill="hold" grpId="0" nodeType="withEffect">
                                  <p:stCondLst>
                                    <p:cond delay="0"/>
                                  </p:stCondLst>
                                  <p:childTnLst>
                                    <p:set>
                                      <p:cBhvr>
                                        <p:cTn id="62" dur="1" fill="hold">
                                          <p:stCondLst>
                                            <p:cond delay="0"/>
                                          </p:stCondLst>
                                        </p:cTn>
                                        <p:tgtEl>
                                          <p:spTgt spid="10">
                                            <p:bg/>
                                          </p:spTgt>
                                        </p:tgtEl>
                                        <p:attrNameLst>
                                          <p:attrName>style.visibility</p:attrName>
                                        </p:attrNameLst>
                                      </p:cBhvr>
                                      <p:to>
                                        <p:strVal val="visible"/>
                                      </p:to>
                                    </p:set>
                                    <p:animEffect transition="in" filter="wipe(up)">
                                      <p:cBhvr>
                                        <p:cTn id="63" dur="2000"/>
                                        <p:tgtEl>
                                          <p:spTgt spid="10">
                                            <p:bg/>
                                          </p:spTgt>
                                        </p:tgtEl>
                                      </p:cBhvr>
                                    </p:animEffect>
                                  </p:childTnLst>
                                </p:cTn>
                              </p:par>
                            </p:childTnLst>
                          </p:cTn>
                        </p:par>
                        <p:par>
                          <p:cTn id="64" fill="hold" nodeType="afterGroup">
                            <p:stCondLst>
                              <p:cond delay="2000"/>
                            </p:stCondLst>
                            <p:childTnLst>
                              <p:par>
                                <p:cTn id="65" presetID="22" presetClass="entr" presetSubtype="8" fill="hold" grpId="0" nodeType="afterEffect">
                                  <p:stCondLst>
                                    <p:cond delay="0"/>
                                  </p:stCondLst>
                                  <p:childTnLst>
                                    <p:set>
                                      <p:cBhvr>
                                        <p:cTn id="66" dur="1" fill="hold">
                                          <p:stCondLst>
                                            <p:cond delay="0"/>
                                          </p:stCondLst>
                                        </p:cTn>
                                        <p:tgtEl>
                                          <p:spTgt spid="10">
                                            <p:txEl>
                                              <p:pRg st="0" end="0"/>
                                            </p:txEl>
                                          </p:spTgt>
                                        </p:tgtEl>
                                        <p:attrNameLst>
                                          <p:attrName>style.visibility</p:attrName>
                                        </p:attrNameLst>
                                      </p:cBhvr>
                                      <p:to>
                                        <p:strVal val="visible"/>
                                      </p:to>
                                    </p:set>
                                    <p:animEffect transition="in" filter="wipe(left)">
                                      <p:cBhvr>
                                        <p:cTn id="67" dur="2000"/>
                                        <p:tgtEl>
                                          <p:spTgt spid="10">
                                            <p:txEl>
                                              <p:pRg st="0" end="0"/>
                                            </p:txEl>
                                          </p:spTgt>
                                        </p:tgtEl>
                                      </p:cBhvr>
                                    </p:animEffect>
                                  </p:childTnLst>
                                </p:cTn>
                              </p:par>
                            </p:childTnLst>
                          </p:cTn>
                        </p:par>
                      </p:childTnLst>
                    </p:cTn>
                  </p:par>
                  <p:par>
                    <p:cTn id="68" fill="hold" nodeType="clickPar">
                      <p:stCondLst>
                        <p:cond delay="indefinite"/>
                      </p:stCondLst>
                      <p:childTnLst>
                        <p:par>
                          <p:cTn id="69" fill="hold" nodeType="withGroup">
                            <p:stCondLst>
                              <p:cond delay="0"/>
                            </p:stCondLst>
                            <p:childTnLst>
                              <p:par>
                                <p:cTn id="70" presetID="22" presetClass="entr" presetSubtype="8" fill="hold" grpId="0" nodeType="clickEffect">
                                  <p:stCondLst>
                                    <p:cond delay="0"/>
                                  </p:stCondLst>
                                  <p:childTnLst>
                                    <p:set>
                                      <p:cBhvr>
                                        <p:cTn id="71" dur="1" fill="hold">
                                          <p:stCondLst>
                                            <p:cond delay="0"/>
                                          </p:stCondLst>
                                        </p:cTn>
                                        <p:tgtEl>
                                          <p:spTgt spid="10">
                                            <p:txEl>
                                              <p:pRg st="1" end="1"/>
                                            </p:txEl>
                                          </p:spTgt>
                                        </p:tgtEl>
                                        <p:attrNameLst>
                                          <p:attrName>style.visibility</p:attrName>
                                        </p:attrNameLst>
                                      </p:cBhvr>
                                      <p:to>
                                        <p:strVal val="visible"/>
                                      </p:to>
                                    </p:set>
                                    <p:animEffect transition="in" filter="wipe(left)">
                                      <p:cBhvr>
                                        <p:cTn id="72" dur="2000"/>
                                        <p:tgtEl>
                                          <p:spTgt spid="10">
                                            <p:txEl>
                                              <p:pRg st="1" end="1"/>
                                            </p:txEl>
                                          </p:spTgt>
                                        </p:tgtEl>
                                      </p:cBhvr>
                                    </p:animEffect>
                                  </p:childTnLst>
                                </p:cTn>
                              </p:par>
                            </p:childTnLst>
                          </p:cTn>
                        </p:par>
                      </p:childTnLst>
                    </p:cTn>
                  </p:par>
                  <p:par>
                    <p:cTn id="73" fill="hold" nodeType="clickPar">
                      <p:stCondLst>
                        <p:cond delay="indefinite"/>
                      </p:stCondLst>
                      <p:childTnLst>
                        <p:par>
                          <p:cTn id="74" fill="hold" nodeType="withGroup">
                            <p:stCondLst>
                              <p:cond delay="0"/>
                            </p:stCondLst>
                            <p:childTnLst>
                              <p:par>
                                <p:cTn id="75" presetID="22" presetClass="entr" presetSubtype="8" fill="hold" grpId="0" nodeType="clickEffect">
                                  <p:stCondLst>
                                    <p:cond delay="0"/>
                                  </p:stCondLst>
                                  <p:childTnLst>
                                    <p:set>
                                      <p:cBhvr>
                                        <p:cTn id="76" dur="1" fill="hold">
                                          <p:stCondLst>
                                            <p:cond delay="0"/>
                                          </p:stCondLst>
                                        </p:cTn>
                                        <p:tgtEl>
                                          <p:spTgt spid="10">
                                            <p:txEl>
                                              <p:pRg st="2" end="2"/>
                                            </p:txEl>
                                          </p:spTgt>
                                        </p:tgtEl>
                                        <p:attrNameLst>
                                          <p:attrName>style.visibility</p:attrName>
                                        </p:attrNameLst>
                                      </p:cBhvr>
                                      <p:to>
                                        <p:strVal val="visible"/>
                                      </p:to>
                                    </p:set>
                                    <p:animEffect transition="in" filter="wipe(left)">
                                      <p:cBhvr>
                                        <p:cTn id="77" dur="2000"/>
                                        <p:tgtEl>
                                          <p:spTgt spid="10">
                                            <p:txEl>
                                              <p:pRg st="2" end="2"/>
                                            </p:txEl>
                                          </p:spTgt>
                                        </p:tgtEl>
                                      </p:cBhvr>
                                    </p:animEffect>
                                  </p:childTnLst>
                                </p:cTn>
                              </p:par>
                            </p:childTnLst>
                          </p:cTn>
                        </p:par>
                      </p:childTnLst>
                    </p:cTn>
                  </p:par>
                  <p:par>
                    <p:cTn id="78" fill="hold" nodeType="clickPar">
                      <p:stCondLst>
                        <p:cond delay="indefinite"/>
                      </p:stCondLst>
                      <p:childTnLst>
                        <p:par>
                          <p:cTn id="79" fill="hold" nodeType="withGroup">
                            <p:stCondLst>
                              <p:cond delay="0"/>
                            </p:stCondLst>
                            <p:childTnLst>
                              <p:par>
                                <p:cTn id="80" presetID="22" presetClass="entr" presetSubtype="8" fill="hold" grpId="0" nodeType="clickEffect">
                                  <p:stCondLst>
                                    <p:cond delay="0"/>
                                  </p:stCondLst>
                                  <p:childTnLst>
                                    <p:set>
                                      <p:cBhvr>
                                        <p:cTn id="81" dur="1" fill="hold">
                                          <p:stCondLst>
                                            <p:cond delay="0"/>
                                          </p:stCondLst>
                                        </p:cTn>
                                        <p:tgtEl>
                                          <p:spTgt spid="10">
                                            <p:txEl>
                                              <p:pRg st="3" end="3"/>
                                            </p:txEl>
                                          </p:spTgt>
                                        </p:tgtEl>
                                        <p:attrNameLst>
                                          <p:attrName>style.visibility</p:attrName>
                                        </p:attrNameLst>
                                      </p:cBhvr>
                                      <p:to>
                                        <p:strVal val="visible"/>
                                      </p:to>
                                    </p:set>
                                    <p:animEffect transition="in" filter="wipe(left)">
                                      <p:cBhvr>
                                        <p:cTn id="82" dur="2000"/>
                                        <p:tgtEl>
                                          <p:spTgt spid="10">
                                            <p:txEl>
                                              <p:pRg st="3" end="3"/>
                                            </p:txEl>
                                          </p:spTgt>
                                        </p:tgtEl>
                                      </p:cBhvr>
                                    </p:animEffect>
                                  </p:childTnLst>
                                </p:cTn>
                              </p:par>
                            </p:childTnLst>
                          </p:cTn>
                        </p:par>
                      </p:childTnLst>
                    </p:cTn>
                  </p:par>
                  <p:par>
                    <p:cTn id="83" fill="hold" nodeType="clickPar">
                      <p:stCondLst>
                        <p:cond delay="indefinite"/>
                      </p:stCondLst>
                      <p:childTnLst>
                        <p:par>
                          <p:cTn id="84" fill="hold" nodeType="withGroup">
                            <p:stCondLst>
                              <p:cond delay="0"/>
                            </p:stCondLst>
                            <p:childTnLst>
                              <p:par>
                                <p:cTn id="85" presetID="10" presetClass="exit" presetSubtype="0" fill="hold" grpId="1" nodeType="clickEffect">
                                  <p:stCondLst>
                                    <p:cond delay="0"/>
                                  </p:stCondLst>
                                  <p:childTnLst>
                                    <p:animEffect transition="out" filter="fade">
                                      <p:cBhvr>
                                        <p:cTn id="86" dur="500"/>
                                        <p:tgtEl>
                                          <p:spTgt spid="10">
                                            <p:txEl>
                                              <p:pRg st="0" end="0"/>
                                            </p:txEl>
                                          </p:spTgt>
                                        </p:tgtEl>
                                      </p:cBhvr>
                                    </p:animEffect>
                                    <p:set>
                                      <p:cBhvr>
                                        <p:cTn id="87" dur="1" fill="hold">
                                          <p:stCondLst>
                                            <p:cond delay="499"/>
                                          </p:stCondLst>
                                        </p:cTn>
                                        <p:tgtEl>
                                          <p:spTgt spid="10">
                                            <p:txEl>
                                              <p:pRg st="0" end="0"/>
                                            </p:txEl>
                                          </p:spTgt>
                                        </p:tgtEl>
                                        <p:attrNameLst>
                                          <p:attrName>style.visibility</p:attrName>
                                        </p:attrNameLst>
                                      </p:cBhvr>
                                      <p:to>
                                        <p:strVal val="hidden"/>
                                      </p:to>
                                    </p:set>
                                  </p:childTnLst>
                                </p:cTn>
                              </p:par>
                              <p:par>
                                <p:cTn id="88" presetID="10" presetClass="exit" presetSubtype="0" fill="hold" grpId="1" nodeType="withEffect">
                                  <p:stCondLst>
                                    <p:cond delay="0"/>
                                  </p:stCondLst>
                                  <p:childTnLst>
                                    <p:animEffect transition="out" filter="fade">
                                      <p:cBhvr>
                                        <p:cTn id="89" dur="500"/>
                                        <p:tgtEl>
                                          <p:spTgt spid="10">
                                            <p:txEl>
                                              <p:pRg st="1" end="1"/>
                                            </p:txEl>
                                          </p:spTgt>
                                        </p:tgtEl>
                                      </p:cBhvr>
                                    </p:animEffect>
                                    <p:set>
                                      <p:cBhvr>
                                        <p:cTn id="90" dur="1" fill="hold">
                                          <p:stCondLst>
                                            <p:cond delay="499"/>
                                          </p:stCondLst>
                                        </p:cTn>
                                        <p:tgtEl>
                                          <p:spTgt spid="10">
                                            <p:txEl>
                                              <p:pRg st="1" end="1"/>
                                            </p:txEl>
                                          </p:spTgt>
                                        </p:tgtEl>
                                        <p:attrNameLst>
                                          <p:attrName>style.visibility</p:attrName>
                                        </p:attrNameLst>
                                      </p:cBhvr>
                                      <p:to>
                                        <p:strVal val="hidden"/>
                                      </p:to>
                                    </p:set>
                                  </p:childTnLst>
                                </p:cTn>
                              </p:par>
                              <p:par>
                                <p:cTn id="91" presetID="10" presetClass="exit" presetSubtype="0" fill="hold" grpId="1" nodeType="withEffect">
                                  <p:stCondLst>
                                    <p:cond delay="0"/>
                                  </p:stCondLst>
                                  <p:childTnLst>
                                    <p:animEffect transition="out" filter="fade">
                                      <p:cBhvr>
                                        <p:cTn id="92" dur="500"/>
                                        <p:tgtEl>
                                          <p:spTgt spid="10">
                                            <p:txEl>
                                              <p:pRg st="2" end="2"/>
                                            </p:txEl>
                                          </p:spTgt>
                                        </p:tgtEl>
                                      </p:cBhvr>
                                    </p:animEffect>
                                    <p:set>
                                      <p:cBhvr>
                                        <p:cTn id="93" dur="1" fill="hold">
                                          <p:stCondLst>
                                            <p:cond delay="499"/>
                                          </p:stCondLst>
                                        </p:cTn>
                                        <p:tgtEl>
                                          <p:spTgt spid="10">
                                            <p:txEl>
                                              <p:pRg st="2" end="2"/>
                                            </p:txEl>
                                          </p:spTgt>
                                        </p:tgtEl>
                                        <p:attrNameLst>
                                          <p:attrName>style.visibility</p:attrName>
                                        </p:attrNameLst>
                                      </p:cBhvr>
                                      <p:to>
                                        <p:strVal val="hidden"/>
                                      </p:to>
                                    </p:set>
                                  </p:childTnLst>
                                </p:cTn>
                              </p:par>
                              <p:par>
                                <p:cTn id="94" presetID="10" presetClass="exit" presetSubtype="0" fill="hold" grpId="1" nodeType="withEffect">
                                  <p:stCondLst>
                                    <p:cond delay="0"/>
                                  </p:stCondLst>
                                  <p:childTnLst>
                                    <p:animEffect transition="out" filter="fade">
                                      <p:cBhvr>
                                        <p:cTn id="95" dur="500"/>
                                        <p:tgtEl>
                                          <p:spTgt spid="10">
                                            <p:txEl>
                                              <p:pRg st="3" end="3"/>
                                            </p:txEl>
                                          </p:spTgt>
                                        </p:tgtEl>
                                      </p:cBhvr>
                                    </p:animEffect>
                                    <p:set>
                                      <p:cBhvr>
                                        <p:cTn id="96" dur="1" fill="hold">
                                          <p:stCondLst>
                                            <p:cond delay="499"/>
                                          </p:stCondLst>
                                        </p:cTn>
                                        <p:tgtEl>
                                          <p:spTgt spid="10">
                                            <p:txEl>
                                              <p:pRg st="3" end="3"/>
                                            </p:txEl>
                                          </p:spTgt>
                                        </p:tgtEl>
                                        <p:attrNameLst>
                                          <p:attrName>style.visibility</p:attrName>
                                        </p:attrNameLst>
                                      </p:cBhvr>
                                      <p:to>
                                        <p:strVal val="hidden"/>
                                      </p:to>
                                    </p:set>
                                  </p:childTnLst>
                                </p:cTn>
                              </p:par>
                              <p:par>
                                <p:cTn id="97" presetID="10" presetClass="exit" presetSubtype="0" fill="hold" grpId="1" nodeType="withEffect">
                                  <p:stCondLst>
                                    <p:cond delay="0"/>
                                  </p:stCondLst>
                                  <p:childTnLst>
                                    <p:animEffect transition="out" filter="fade">
                                      <p:cBhvr>
                                        <p:cTn id="98" dur="500"/>
                                        <p:tgtEl>
                                          <p:spTgt spid="10">
                                            <p:bg/>
                                          </p:spTgt>
                                        </p:tgtEl>
                                      </p:cBhvr>
                                    </p:animEffect>
                                    <p:set>
                                      <p:cBhvr>
                                        <p:cTn id="99" dur="1" fill="hold">
                                          <p:stCondLst>
                                            <p:cond delay="499"/>
                                          </p:stCondLst>
                                        </p:cTn>
                                        <p:tgtEl>
                                          <p:spTgt spid="10">
                                            <p:bg/>
                                          </p:spTgt>
                                        </p:tgtEl>
                                        <p:attrNameLst>
                                          <p:attrName>style.visibility</p:attrName>
                                        </p:attrNameLst>
                                      </p:cBhvr>
                                      <p:to>
                                        <p:strVal val="hidden"/>
                                      </p:to>
                                    </p:set>
                                  </p:childTnLst>
                                </p:cTn>
                              </p:par>
                              <p:par>
                                <p:cTn id="100" presetID="22" presetClass="entr" presetSubtype="1" fill="hold" grpId="0" nodeType="withEffect">
                                  <p:stCondLst>
                                    <p:cond delay="0"/>
                                  </p:stCondLst>
                                  <p:childTnLst>
                                    <p:set>
                                      <p:cBhvr>
                                        <p:cTn id="101" dur="1" fill="hold">
                                          <p:stCondLst>
                                            <p:cond delay="0"/>
                                          </p:stCondLst>
                                        </p:cTn>
                                        <p:tgtEl>
                                          <p:spTgt spid="11">
                                            <p:bg/>
                                          </p:spTgt>
                                        </p:tgtEl>
                                        <p:attrNameLst>
                                          <p:attrName>style.visibility</p:attrName>
                                        </p:attrNameLst>
                                      </p:cBhvr>
                                      <p:to>
                                        <p:strVal val="visible"/>
                                      </p:to>
                                    </p:set>
                                    <p:animEffect transition="in" filter="wipe(up)">
                                      <p:cBhvr>
                                        <p:cTn id="102" dur="1000"/>
                                        <p:tgtEl>
                                          <p:spTgt spid="11">
                                            <p:bg/>
                                          </p:spTgt>
                                        </p:tgtEl>
                                      </p:cBhvr>
                                    </p:animEffect>
                                  </p:childTnLst>
                                </p:cTn>
                              </p:par>
                            </p:childTnLst>
                          </p:cTn>
                        </p:par>
                        <p:par>
                          <p:cTn id="103" fill="hold" nodeType="afterGroup">
                            <p:stCondLst>
                              <p:cond delay="1000"/>
                            </p:stCondLst>
                            <p:childTnLst>
                              <p:par>
                                <p:cTn id="104" presetID="22" presetClass="entr" presetSubtype="8" fill="hold" grpId="0" nodeType="afterEffect">
                                  <p:stCondLst>
                                    <p:cond delay="0"/>
                                  </p:stCondLst>
                                  <p:childTnLst>
                                    <p:set>
                                      <p:cBhvr>
                                        <p:cTn id="105" dur="1" fill="hold">
                                          <p:stCondLst>
                                            <p:cond delay="0"/>
                                          </p:stCondLst>
                                        </p:cTn>
                                        <p:tgtEl>
                                          <p:spTgt spid="11">
                                            <p:txEl>
                                              <p:pRg st="0" end="0"/>
                                            </p:txEl>
                                          </p:spTgt>
                                        </p:tgtEl>
                                        <p:attrNameLst>
                                          <p:attrName>style.visibility</p:attrName>
                                        </p:attrNameLst>
                                      </p:cBhvr>
                                      <p:to>
                                        <p:strVal val="visible"/>
                                      </p:to>
                                    </p:set>
                                    <p:animEffect transition="in" filter="wipe(left)">
                                      <p:cBhvr>
                                        <p:cTn id="106" dur="2000"/>
                                        <p:tgtEl>
                                          <p:spTgt spid="11">
                                            <p:txEl>
                                              <p:pRg st="0" end="0"/>
                                            </p:txEl>
                                          </p:spTgt>
                                        </p:tgtEl>
                                      </p:cBhvr>
                                    </p:animEffect>
                                  </p:childTnLst>
                                </p:cTn>
                              </p:par>
                            </p:childTnLst>
                          </p:cTn>
                        </p:par>
                      </p:childTnLst>
                    </p:cTn>
                  </p:par>
                  <p:par>
                    <p:cTn id="107" fill="hold" nodeType="clickPar">
                      <p:stCondLst>
                        <p:cond delay="indefinite"/>
                      </p:stCondLst>
                      <p:childTnLst>
                        <p:par>
                          <p:cTn id="108" fill="hold" nodeType="withGroup">
                            <p:stCondLst>
                              <p:cond delay="0"/>
                            </p:stCondLst>
                            <p:childTnLst>
                              <p:par>
                                <p:cTn id="109" presetID="10" presetClass="exit" presetSubtype="0" fill="hold" grpId="1" nodeType="clickEffect">
                                  <p:stCondLst>
                                    <p:cond delay="0"/>
                                  </p:stCondLst>
                                  <p:childTnLst>
                                    <p:animEffect transition="out" filter="fade">
                                      <p:cBhvr>
                                        <p:cTn id="110" dur="500"/>
                                        <p:tgtEl>
                                          <p:spTgt spid="11">
                                            <p:txEl>
                                              <p:pRg st="0" end="0"/>
                                            </p:txEl>
                                          </p:spTgt>
                                        </p:tgtEl>
                                      </p:cBhvr>
                                    </p:animEffect>
                                    <p:set>
                                      <p:cBhvr>
                                        <p:cTn id="111" dur="1" fill="hold">
                                          <p:stCondLst>
                                            <p:cond delay="499"/>
                                          </p:stCondLst>
                                        </p:cTn>
                                        <p:tgtEl>
                                          <p:spTgt spid="11">
                                            <p:txEl>
                                              <p:pRg st="0" end="0"/>
                                            </p:txEl>
                                          </p:spTgt>
                                        </p:tgtEl>
                                        <p:attrNameLst>
                                          <p:attrName>style.visibility</p:attrName>
                                        </p:attrNameLst>
                                      </p:cBhvr>
                                      <p:to>
                                        <p:strVal val="hidden"/>
                                      </p:to>
                                    </p:set>
                                  </p:childTnLst>
                                </p:cTn>
                              </p:par>
                              <p:par>
                                <p:cTn id="112" presetID="10" presetClass="exit" presetSubtype="0" fill="hold" grpId="1" nodeType="withEffect">
                                  <p:stCondLst>
                                    <p:cond delay="0"/>
                                  </p:stCondLst>
                                  <p:childTnLst>
                                    <p:animEffect transition="out" filter="fade">
                                      <p:cBhvr>
                                        <p:cTn id="113" dur="500"/>
                                        <p:tgtEl>
                                          <p:spTgt spid="11">
                                            <p:bg/>
                                          </p:spTgt>
                                        </p:tgtEl>
                                      </p:cBhvr>
                                    </p:animEffect>
                                    <p:set>
                                      <p:cBhvr>
                                        <p:cTn id="114" dur="1" fill="hold">
                                          <p:stCondLst>
                                            <p:cond delay="499"/>
                                          </p:stCondLst>
                                        </p:cTn>
                                        <p:tgtEl>
                                          <p:spTgt spid="11">
                                            <p:bg/>
                                          </p:spTgt>
                                        </p:tgtEl>
                                        <p:attrNameLst>
                                          <p:attrName>style.visibility</p:attrName>
                                        </p:attrNameLst>
                                      </p:cBhvr>
                                      <p:to>
                                        <p:strVal val="hidden"/>
                                      </p:to>
                                    </p:set>
                                  </p:childTnLst>
                                </p:cTn>
                              </p:par>
                              <p:par>
                                <p:cTn id="115" presetID="53" presetClass="entr" presetSubtype="528" fill="hold" grpId="0" nodeType="withEffect">
                                  <p:stCondLst>
                                    <p:cond delay="0"/>
                                  </p:stCondLst>
                                  <p:childTnLst>
                                    <p:set>
                                      <p:cBhvr>
                                        <p:cTn id="116" dur="1" fill="hold">
                                          <p:stCondLst>
                                            <p:cond delay="0"/>
                                          </p:stCondLst>
                                        </p:cTn>
                                        <p:tgtEl>
                                          <p:spTgt spid="12"/>
                                        </p:tgtEl>
                                        <p:attrNameLst>
                                          <p:attrName>style.visibility</p:attrName>
                                        </p:attrNameLst>
                                      </p:cBhvr>
                                      <p:to>
                                        <p:strVal val="visible"/>
                                      </p:to>
                                    </p:set>
                                    <p:anim calcmode="lin" valueType="num">
                                      <p:cBhvr>
                                        <p:cTn id="117" dur="3000" fill="hold"/>
                                        <p:tgtEl>
                                          <p:spTgt spid="12"/>
                                        </p:tgtEl>
                                        <p:attrNameLst>
                                          <p:attrName>ppt_w</p:attrName>
                                        </p:attrNameLst>
                                      </p:cBhvr>
                                      <p:tavLst>
                                        <p:tav tm="0">
                                          <p:val>
                                            <p:fltVal val="0"/>
                                          </p:val>
                                        </p:tav>
                                        <p:tav tm="100000">
                                          <p:val>
                                            <p:strVal val="#ppt_w"/>
                                          </p:val>
                                        </p:tav>
                                      </p:tavLst>
                                    </p:anim>
                                    <p:anim calcmode="lin" valueType="num">
                                      <p:cBhvr>
                                        <p:cTn id="118" dur="3000" fill="hold"/>
                                        <p:tgtEl>
                                          <p:spTgt spid="12"/>
                                        </p:tgtEl>
                                        <p:attrNameLst>
                                          <p:attrName>ppt_h</p:attrName>
                                        </p:attrNameLst>
                                      </p:cBhvr>
                                      <p:tavLst>
                                        <p:tav tm="0">
                                          <p:val>
                                            <p:fltVal val="0"/>
                                          </p:val>
                                        </p:tav>
                                        <p:tav tm="100000">
                                          <p:val>
                                            <p:strVal val="#ppt_h"/>
                                          </p:val>
                                        </p:tav>
                                      </p:tavLst>
                                    </p:anim>
                                    <p:animEffect transition="in" filter="fade">
                                      <p:cBhvr>
                                        <p:cTn id="119" dur="3000"/>
                                        <p:tgtEl>
                                          <p:spTgt spid="12"/>
                                        </p:tgtEl>
                                      </p:cBhvr>
                                    </p:animEffect>
                                    <p:anim calcmode="lin" valueType="num">
                                      <p:cBhvr>
                                        <p:cTn id="120" dur="3000" fill="hold"/>
                                        <p:tgtEl>
                                          <p:spTgt spid="12"/>
                                        </p:tgtEl>
                                        <p:attrNameLst>
                                          <p:attrName>ppt_x</p:attrName>
                                        </p:attrNameLst>
                                      </p:cBhvr>
                                      <p:tavLst>
                                        <p:tav tm="0">
                                          <p:val>
                                            <p:fltVal val="0.5"/>
                                          </p:val>
                                        </p:tav>
                                        <p:tav tm="100000">
                                          <p:val>
                                            <p:strVal val="#ppt_x"/>
                                          </p:val>
                                        </p:tav>
                                      </p:tavLst>
                                    </p:anim>
                                    <p:anim calcmode="lin" valueType="num">
                                      <p:cBhvr>
                                        <p:cTn id="121" dur="3000" fill="hold"/>
                                        <p:tgtEl>
                                          <p:spTgt spid="12"/>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bldLvl="5" animBg="1"/>
      <p:bldP spid="9" grpId="1" build="allAtOnce" animBg="1"/>
      <p:bldP spid="20483" grpId="0" animBg="1"/>
      <p:bldP spid="10" grpId="0" build="p" bldLvl="5" animBg="1"/>
      <p:bldP spid="10" grpId="1" build="allAtOnce" animBg="1"/>
      <p:bldP spid="11" grpId="0" build="p" bldLvl="5" animBg="1"/>
      <p:bldP spid="11" grpId="1" build="allAtOnce" animBg="1"/>
      <p:bldP spid="20486" grpId="0" animBg="1"/>
      <p:bldP spid="12"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9218" name="Picture 5"/>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572000" y="0"/>
            <a:ext cx="4572000" cy="3292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 name="Text Box 4"/>
          <p:cNvSpPr txBox="1">
            <a:spLocks noChangeArrowheads="1"/>
          </p:cNvSpPr>
          <p:nvPr/>
        </p:nvSpPr>
        <p:spPr bwMode="auto">
          <a:xfrm>
            <a:off x="0" y="0"/>
            <a:ext cx="5334000" cy="6556375"/>
          </a:xfrm>
          <a:prstGeom prst="rect">
            <a:avLst/>
          </a:prstGeom>
          <a:noFill/>
          <a:ln w="9525">
            <a:noFill/>
            <a:miter lim="800000"/>
            <a:headEnd/>
            <a:tailEnd/>
          </a:ln>
          <a:effectLst/>
        </p:spPr>
        <p:txBody>
          <a:bodyPr>
            <a:spAutoFit/>
          </a:bodyPr>
          <a:lstStyle/>
          <a:p>
            <a:pPr marL="342900" indent="-342900">
              <a:spcBef>
                <a:spcPct val="50000"/>
              </a:spcBef>
              <a:buFontTx/>
              <a:buAutoNum type="arabicPeriod"/>
              <a:defRPr/>
            </a:pPr>
            <a:r>
              <a:rPr lang="en-US" sz="2400" b="1" dirty="0">
                <a:effectLst>
                  <a:outerShdw blurRad="38100" dist="38100" dir="2700000" algn="tl">
                    <a:srgbClr val="FFFFFF"/>
                  </a:outerShdw>
                </a:effectLst>
              </a:rPr>
              <a:t>The name “church of Christ” is prejudicial, leave it off signs and advertisements.</a:t>
            </a:r>
          </a:p>
          <a:p>
            <a:pPr marL="342900" indent="-342900">
              <a:spcBef>
                <a:spcPct val="50000"/>
              </a:spcBef>
              <a:buFontTx/>
              <a:buAutoNum type="arabicPeriod"/>
              <a:defRPr/>
            </a:pPr>
            <a:r>
              <a:rPr lang="en-US" sz="2400" b="1" dirty="0">
                <a:effectLst>
                  <a:outerShdw blurRad="38100" dist="38100" dir="2700000" algn="tl">
                    <a:srgbClr val="FFFFFF"/>
                  </a:outerShdw>
                </a:effectLst>
              </a:rPr>
              <a:t>The church is not spiritual enough and too traditional.</a:t>
            </a:r>
          </a:p>
          <a:p>
            <a:pPr marL="342900" indent="-342900">
              <a:spcBef>
                <a:spcPct val="50000"/>
              </a:spcBef>
              <a:buFontTx/>
              <a:buAutoNum type="arabicPeriod"/>
              <a:defRPr/>
            </a:pPr>
            <a:r>
              <a:rPr lang="en-US" sz="2400" b="1" dirty="0">
                <a:effectLst>
                  <a:outerShdw blurRad="38100" dist="38100" dir="2700000" algn="tl">
                    <a:srgbClr val="FFFFFF"/>
                  </a:outerShdw>
                </a:effectLst>
              </a:rPr>
              <a:t>The church needs to become more relational and less doctrinal.</a:t>
            </a:r>
          </a:p>
          <a:p>
            <a:pPr marL="342900" indent="-342900">
              <a:spcBef>
                <a:spcPct val="50000"/>
              </a:spcBef>
              <a:buFontTx/>
              <a:buAutoNum type="arabicPeriod"/>
              <a:defRPr/>
            </a:pPr>
            <a:r>
              <a:rPr lang="en-US" sz="2400" b="1" dirty="0">
                <a:effectLst>
                  <a:outerShdw blurRad="38100" dist="38100" dir="2700000" algn="tl">
                    <a:srgbClr val="FFFFFF"/>
                  </a:outerShdw>
                </a:effectLst>
              </a:rPr>
              <a:t>“Declarative” preaching / teaching should be rejected in favor of “mutual participatory” involvement.</a:t>
            </a:r>
          </a:p>
          <a:p>
            <a:pPr marL="342900" indent="-342900">
              <a:spcBef>
                <a:spcPct val="50000"/>
              </a:spcBef>
              <a:buFontTx/>
              <a:buAutoNum type="arabicPeriod"/>
              <a:defRPr/>
            </a:pPr>
            <a:r>
              <a:rPr lang="en-US" sz="2400" b="1" dirty="0">
                <a:effectLst>
                  <a:outerShdw blurRad="38100" dist="38100" dir="2700000" algn="tl">
                    <a:srgbClr val="FFFFFF"/>
                  </a:outerShdw>
                </a:effectLst>
              </a:rPr>
              <a:t>Envision a church without walls.</a:t>
            </a:r>
          </a:p>
          <a:p>
            <a:pPr marL="342900" indent="-342900">
              <a:spcBef>
                <a:spcPct val="50000"/>
              </a:spcBef>
              <a:buFontTx/>
              <a:buAutoNum type="arabicPeriod"/>
              <a:defRPr/>
            </a:pPr>
            <a:r>
              <a:rPr lang="en-US" sz="2400" b="1" dirty="0">
                <a:effectLst>
                  <a:outerShdw blurRad="38100" dist="38100" dir="2700000" algn="tl">
                    <a:srgbClr val="FFFFFF"/>
                  </a:outerShdw>
                </a:effectLst>
              </a:rPr>
              <a:t>Stone-Campbell tradition.</a:t>
            </a:r>
          </a:p>
          <a:p>
            <a:pPr marL="342900" indent="-342900">
              <a:spcBef>
                <a:spcPct val="50000"/>
              </a:spcBef>
              <a:buFontTx/>
              <a:buAutoNum type="arabicPeriod"/>
              <a:defRPr/>
            </a:pPr>
            <a:r>
              <a:rPr lang="en-US" sz="2400" b="1" dirty="0">
                <a:effectLst>
                  <a:outerShdw blurRad="38100" dist="38100" dir="2700000" algn="tl">
                    <a:srgbClr val="FFFFFF"/>
                  </a:outerShdw>
                </a:effectLst>
              </a:rPr>
              <a:t>“Needs driven” contribution.</a:t>
            </a:r>
          </a:p>
          <a:p>
            <a:pPr marL="342900" indent="-342900">
              <a:spcBef>
                <a:spcPct val="50000"/>
              </a:spcBef>
              <a:buFontTx/>
              <a:buAutoNum type="arabicPeriod"/>
              <a:defRPr/>
            </a:pPr>
            <a:r>
              <a:rPr lang="en-US" sz="2400" b="1" dirty="0">
                <a:effectLst>
                  <a:outerShdw blurRad="38100" dist="38100" dir="2700000" algn="tl">
                    <a:srgbClr val="FFFFFF"/>
                  </a:outerShdw>
                </a:effectLst>
              </a:rPr>
              <a:t>Use of “prejudicial phrases.”</a:t>
            </a:r>
          </a:p>
        </p:txBody>
      </p:sp>
      <p:sp>
        <p:nvSpPr>
          <p:cNvPr id="7" name="Right Arrow 6"/>
          <p:cNvSpPr/>
          <p:nvPr/>
        </p:nvSpPr>
        <p:spPr>
          <a:xfrm>
            <a:off x="1295400" y="5867400"/>
            <a:ext cx="4038600" cy="838200"/>
          </a:xfrm>
          <a:prstGeom prst="rightArrow">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5" name="Text Box 6"/>
          <p:cNvSpPr txBox="1">
            <a:spLocks noChangeArrowheads="1"/>
          </p:cNvSpPr>
          <p:nvPr/>
        </p:nvSpPr>
        <p:spPr bwMode="auto">
          <a:xfrm>
            <a:off x="5410200" y="3429000"/>
            <a:ext cx="3581400" cy="3108325"/>
          </a:xfrm>
          <a:prstGeom prst="rect">
            <a:avLst/>
          </a:prstGeom>
          <a:noFill/>
          <a:ln w="76200">
            <a:solidFill>
              <a:srgbClr val="FF0000"/>
            </a:solidFill>
            <a:miter lim="800000"/>
            <a:headEnd/>
            <a:tailEnd/>
          </a:ln>
          <a:effectLst/>
        </p:spPr>
        <p:txBody>
          <a:bodyPr>
            <a:spAutoFit/>
          </a:bodyPr>
          <a:lstStyle/>
          <a:p>
            <a:pPr algn="ctr">
              <a:spcBef>
                <a:spcPct val="50000"/>
              </a:spcBef>
              <a:defRPr/>
            </a:pPr>
            <a:r>
              <a:rPr lang="en-US" sz="2800" b="1" dirty="0">
                <a:solidFill>
                  <a:srgbClr val="FF0000"/>
                </a:solidFill>
                <a:effectLst>
                  <a:outerShdw blurRad="38100" dist="38100" dir="2700000" algn="tl">
                    <a:srgbClr val="000000"/>
                  </a:outerShdw>
                </a:effectLst>
              </a:rPr>
              <a:t>“Pinch and Sip”</a:t>
            </a:r>
          </a:p>
          <a:p>
            <a:pPr algn="ctr">
              <a:spcBef>
                <a:spcPct val="50000"/>
              </a:spcBef>
              <a:defRPr/>
            </a:pPr>
            <a:r>
              <a:rPr lang="en-US" sz="2800" b="1" dirty="0">
                <a:solidFill>
                  <a:srgbClr val="FF0000"/>
                </a:solidFill>
                <a:effectLst>
                  <a:outerShdw blurRad="38100" dist="38100" dir="2700000" algn="tl">
                    <a:srgbClr val="000000"/>
                  </a:outerShdw>
                </a:effectLst>
              </a:rPr>
              <a:t>“Stale Worship”</a:t>
            </a:r>
          </a:p>
          <a:p>
            <a:pPr algn="ctr">
              <a:spcBef>
                <a:spcPct val="50000"/>
              </a:spcBef>
              <a:defRPr/>
            </a:pPr>
            <a:r>
              <a:rPr lang="en-US" sz="2800" b="1" dirty="0">
                <a:solidFill>
                  <a:srgbClr val="FF0000"/>
                </a:solidFill>
                <a:effectLst>
                  <a:outerShdw blurRad="38100" dist="38100" dir="2700000" algn="tl">
                    <a:srgbClr val="000000"/>
                  </a:outerShdw>
                </a:effectLst>
              </a:rPr>
              <a:t>“Structured Ritual”</a:t>
            </a:r>
          </a:p>
          <a:p>
            <a:pPr algn="ctr">
              <a:spcBef>
                <a:spcPct val="50000"/>
              </a:spcBef>
              <a:defRPr/>
            </a:pPr>
            <a:r>
              <a:rPr lang="en-US" sz="2800" b="1" dirty="0">
                <a:solidFill>
                  <a:srgbClr val="FF0000"/>
                </a:solidFill>
                <a:effectLst>
                  <a:outerShdw blurRad="38100" dist="38100" dir="2700000" algn="tl">
                    <a:srgbClr val="000000"/>
                  </a:outerShdw>
                </a:effectLst>
              </a:rPr>
              <a:t>“Official Clergy”</a:t>
            </a:r>
          </a:p>
          <a:p>
            <a:pPr algn="ctr">
              <a:spcBef>
                <a:spcPct val="50000"/>
              </a:spcBef>
              <a:defRPr/>
            </a:pPr>
            <a:r>
              <a:rPr lang="en-US" sz="2800" b="1" dirty="0">
                <a:solidFill>
                  <a:srgbClr val="FF0000"/>
                </a:solidFill>
                <a:effectLst>
                  <a:outerShdw blurRad="38100" dist="38100" dir="2700000" algn="tl">
                    <a:srgbClr val="000000"/>
                  </a:outerShdw>
                </a:effectLst>
              </a:rPr>
              <a:t>“Sacrosanct Tradition”</a:t>
            </a:r>
          </a:p>
        </p:txBody>
      </p:sp>
    </p:spTree>
  </p:cSld>
  <p:clrMapOvr>
    <a:masterClrMapping/>
  </p:clrMapOvr>
  <p:transition spd="slow">
    <p:circl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2">
                                            <p:txEl>
                                              <p:pRg st="0" end="0"/>
                                            </p:txEl>
                                          </p:spTgt>
                                        </p:tgtEl>
                                        <p:attrNameLst>
                                          <p:attrName>style.visibility</p:attrName>
                                        </p:attrNameLst>
                                      </p:cBhvr>
                                      <p:to>
                                        <p:strVal val="visible"/>
                                      </p:to>
                                    </p:set>
                                    <p:animEffect transition="in" filter="fade">
                                      <p:cBhvr>
                                        <p:cTn id="7" dur="2000"/>
                                        <p:tgtEl>
                                          <p:spTgt spid="22">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2">
                                            <p:txEl>
                                              <p:pRg st="1" end="1"/>
                                            </p:txEl>
                                          </p:spTgt>
                                        </p:tgtEl>
                                        <p:attrNameLst>
                                          <p:attrName>style.visibility</p:attrName>
                                        </p:attrNameLst>
                                      </p:cBhvr>
                                      <p:to>
                                        <p:strVal val="visible"/>
                                      </p:to>
                                    </p:set>
                                    <p:animEffect transition="in" filter="fade">
                                      <p:cBhvr>
                                        <p:cTn id="12" dur="2000"/>
                                        <p:tgtEl>
                                          <p:spTgt spid="22">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2">
                                            <p:txEl>
                                              <p:pRg st="2" end="2"/>
                                            </p:txEl>
                                          </p:spTgt>
                                        </p:tgtEl>
                                        <p:attrNameLst>
                                          <p:attrName>style.visibility</p:attrName>
                                        </p:attrNameLst>
                                      </p:cBhvr>
                                      <p:to>
                                        <p:strVal val="visible"/>
                                      </p:to>
                                    </p:set>
                                    <p:animEffect transition="in" filter="fade">
                                      <p:cBhvr>
                                        <p:cTn id="17" dur="2000"/>
                                        <p:tgtEl>
                                          <p:spTgt spid="22">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2">
                                            <p:txEl>
                                              <p:pRg st="3" end="3"/>
                                            </p:txEl>
                                          </p:spTgt>
                                        </p:tgtEl>
                                        <p:attrNameLst>
                                          <p:attrName>style.visibility</p:attrName>
                                        </p:attrNameLst>
                                      </p:cBhvr>
                                      <p:to>
                                        <p:strVal val="visible"/>
                                      </p:to>
                                    </p:set>
                                    <p:animEffect transition="in" filter="fade">
                                      <p:cBhvr>
                                        <p:cTn id="22" dur="2000"/>
                                        <p:tgtEl>
                                          <p:spTgt spid="22">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2">
                                            <p:txEl>
                                              <p:pRg st="4" end="4"/>
                                            </p:txEl>
                                          </p:spTgt>
                                        </p:tgtEl>
                                        <p:attrNameLst>
                                          <p:attrName>style.visibility</p:attrName>
                                        </p:attrNameLst>
                                      </p:cBhvr>
                                      <p:to>
                                        <p:strVal val="visible"/>
                                      </p:to>
                                    </p:set>
                                    <p:animEffect transition="in" filter="fade">
                                      <p:cBhvr>
                                        <p:cTn id="27" dur="2000"/>
                                        <p:tgtEl>
                                          <p:spTgt spid="22">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22">
                                            <p:txEl>
                                              <p:pRg st="5" end="5"/>
                                            </p:txEl>
                                          </p:spTgt>
                                        </p:tgtEl>
                                        <p:attrNameLst>
                                          <p:attrName>style.visibility</p:attrName>
                                        </p:attrNameLst>
                                      </p:cBhvr>
                                      <p:to>
                                        <p:strVal val="visible"/>
                                      </p:to>
                                    </p:set>
                                    <p:animEffect transition="in" filter="fade">
                                      <p:cBhvr>
                                        <p:cTn id="32" dur="2000"/>
                                        <p:tgtEl>
                                          <p:spTgt spid="22">
                                            <p:txEl>
                                              <p:pRg st="5" end="5"/>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22">
                                            <p:txEl>
                                              <p:pRg st="6" end="6"/>
                                            </p:txEl>
                                          </p:spTgt>
                                        </p:tgtEl>
                                        <p:attrNameLst>
                                          <p:attrName>style.visibility</p:attrName>
                                        </p:attrNameLst>
                                      </p:cBhvr>
                                      <p:to>
                                        <p:strVal val="visible"/>
                                      </p:to>
                                    </p:set>
                                    <p:animEffect transition="in" filter="fade">
                                      <p:cBhvr>
                                        <p:cTn id="37" dur="2000"/>
                                        <p:tgtEl>
                                          <p:spTgt spid="22">
                                            <p:txEl>
                                              <p:pRg st="6" end="6"/>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22">
                                            <p:txEl>
                                              <p:pRg st="7" end="7"/>
                                            </p:txEl>
                                          </p:spTgt>
                                        </p:tgtEl>
                                        <p:attrNameLst>
                                          <p:attrName>style.visibility</p:attrName>
                                        </p:attrNameLst>
                                      </p:cBhvr>
                                      <p:to>
                                        <p:strVal val="visible"/>
                                      </p:to>
                                    </p:set>
                                    <p:animEffect transition="in" filter="fade">
                                      <p:cBhvr>
                                        <p:cTn id="42" dur="2000"/>
                                        <p:tgtEl>
                                          <p:spTgt spid="22">
                                            <p:txEl>
                                              <p:pRg st="7" end="7"/>
                                            </p:txEl>
                                          </p:spTgt>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7"/>
                                        </p:tgtEl>
                                        <p:attrNameLst>
                                          <p:attrName>style.visibility</p:attrName>
                                        </p:attrNameLst>
                                      </p:cBhvr>
                                      <p:to>
                                        <p:strVal val="visible"/>
                                      </p:to>
                                    </p:set>
                                    <p:animEffect transition="in" filter="wipe(left)">
                                      <p:cBhvr>
                                        <p:cTn id="47" dur="2000"/>
                                        <p:tgtEl>
                                          <p:spTgt spid="7"/>
                                        </p:tgtEl>
                                      </p:cBhvr>
                                    </p:animEffect>
                                  </p:childTnLst>
                                </p:cTn>
                              </p:par>
                            </p:childTnLst>
                          </p:cTn>
                        </p:par>
                        <p:par>
                          <p:cTn id="48" fill="hold" nodeType="afterGroup">
                            <p:stCondLst>
                              <p:cond delay="2000"/>
                            </p:stCondLst>
                            <p:childTnLst>
                              <p:par>
                                <p:cTn id="49" presetID="27" presetClass="entr" presetSubtype="0" fill="hold" grpId="0" nodeType="afterEffect">
                                  <p:stCondLst>
                                    <p:cond delay="0"/>
                                  </p:stCondLst>
                                  <p:iterate type="lt">
                                    <p:tmPct val="50000"/>
                                  </p:iterate>
                                  <p:childTnLst>
                                    <p:set>
                                      <p:cBhvr>
                                        <p:cTn id="50" dur="1" fill="hold">
                                          <p:stCondLst>
                                            <p:cond delay="0"/>
                                          </p:stCondLst>
                                        </p:cTn>
                                        <p:tgtEl>
                                          <p:spTgt spid="25"/>
                                        </p:tgtEl>
                                        <p:attrNameLst>
                                          <p:attrName>style.visibility</p:attrName>
                                        </p:attrNameLst>
                                      </p:cBhvr>
                                      <p:to>
                                        <p:strVal val="visible"/>
                                      </p:to>
                                    </p:set>
                                    <p:anim calcmode="discrete" valueType="clr">
                                      <p:cBhvr override="childStyle">
                                        <p:cTn id="51" dur="80"/>
                                        <p:tgtEl>
                                          <p:spTgt spid="25"/>
                                        </p:tgtEl>
                                        <p:attrNameLst>
                                          <p:attrName>style.color</p:attrName>
                                        </p:attrNameLst>
                                      </p:cBhvr>
                                      <p:tavLst>
                                        <p:tav tm="0">
                                          <p:val>
                                            <p:clrVal>
                                              <a:schemeClr val="accent2"/>
                                            </p:clrVal>
                                          </p:val>
                                        </p:tav>
                                        <p:tav tm="50000">
                                          <p:val>
                                            <p:clrVal>
                                              <a:schemeClr val="hlink"/>
                                            </p:clrVal>
                                          </p:val>
                                        </p:tav>
                                      </p:tavLst>
                                    </p:anim>
                                    <p:anim calcmode="discrete" valueType="clr">
                                      <p:cBhvr>
                                        <p:cTn id="52" dur="80"/>
                                        <p:tgtEl>
                                          <p:spTgt spid="25"/>
                                        </p:tgtEl>
                                        <p:attrNameLst>
                                          <p:attrName>fillcolor</p:attrName>
                                        </p:attrNameLst>
                                      </p:cBhvr>
                                      <p:tavLst>
                                        <p:tav tm="0">
                                          <p:val>
                                            <p:clrVal>
                                              <a:schemeClr val="accent2"/>
                                            </p:clrVal>
                                          </p:val>
                                        </p:tav>
                                        <p:tav tm="50000">
                                          <p:val>
                                            <p:clrVal>
                                              <a:schemeClr val="hlink"/>
                                            </p:clrVal>
                                          </p:val>
                                        </p:tav>
                                      </p:tavLst>
                                    </p:anim>
                                    <p:set>
                                      <p:cBhvr>
                                        <p:cTn id="53" dur="80"/>
                                        <p:tgtEl>
                                          <p:spTgt spid="25"/>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build="p"/>
      <p:bldP spid="7" grpId="0" animBg="1"/>
      <p:bldP spid="25"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6244924" y="0"/>
            <a:ext cx="2934369" cy="2146789"/>
          </a:xfrm>
          <a:prstGeom prst="rect">
            <a:avLst/>
          </a:prstGeom>
        </p:spPr>
      </p:pic>
      <p:sp>
        <p:nvSpPr>
          <p:cNvPr id="4" name="Rectangle 3"/>
          <p:cNvSpPr/>
          <p:nvPr/>
        </p:nvSpPr>
        <p:spPr>
          <a:xfrm>
            <a:off x="926277" y="5410200"/>
            <a:ext cx="7327647" cy="1107996"/>
          </a:xfrm>
          <a:prstGeom prst="rect">
            <a:avLst/>
          </a:prstGeom>
          <a:solidFill>
            <a:srgbClr val="FFFFFF">
              <a:alpha val="60000"/>
            </a:srgbClr>
          </a:solidFill>
          <a:effectLst>
            <a:softEdge rad="63500"/>
          </a:effectLst>
        </p:spPr>
        <p:txBody>
          <a:bodyPr wrap="none">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fontAlgn="auto">
              <a:spcBef>
                <a:spcPts val="0"/>
              </a:spcBef>
              <a:spcAft>
                <a:spcPts val="0"/>
              </a:spcAft>
              <a:defRPr/>
            </a:pPr>
            <a:r>
              <a:rPr lang="en-US" sz="6600" b="1" spc="600" dirty="0">
                <a:ln w="0"/>
                <a:solidFill>
                  <a:srgbClr val="265691"/>
                </a:solidFill>
                <a:effectLst>
                  <a:outerShdw blurRad="38100" dist="38100" dir="2700000" algn="tl">
                    <a:srgbClr val="000000">
                      <a:alpha val="43137"/>
                    </a:srgbClr>
                  </a:outerShdw>
                  <a:reflection blurRad="12700" stA="50000" endPos="50000" dist="5000" dir="5400000" sy="-100000" rotWithShape="0"/>
                </a:effectLst>
                <a:latin typeface="Monotype Corsiva" pitchFamily="66" charset="0"/>
                <a:cs typeface="+mn-cs"/>
              </a:rPr>
              <a:t>What Do They Do?</a:t>
            </a:r>
          </a:p>
        </p:txBody>
      </p:sp>
    </p:spTree>
  </p:cSld>
  <p:clrMapOvr>
    <a:masterClrMapping/>
  </p:clrMapOvr>
  <p:transition spd="slow">
    <p:circl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2" presetClass="entr" presetSubtype="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anim calcmode="lin" valueType="num">
                                      <p:cBhvr>
                                        <p:cTn id="8" dur="2000" fill="hold"/>
                                        <p:tgtEl>
                                          <p:spTgt spid="4"/>
                                        </p:tgtEl>
                                        <p:attrNameLst>
                                          <p:attrName>ppt_x</p:attrName>
                                        </p:attrNameLst>
                                      </p:cBhvr>
                                      <p:tavLst>
                                        <p:tav tm="0">
                                          <p:val>
                                            <p:strVal val="#ppt_x"/>
                                          </p:val>
                                        </p:tav>
                                        <p:tav tm="100000">
                                          <p:val>
                                            <p:strVal val="#ppt_x"/>
                                          </p:val>
                                        </p:tav>
                                      </p:tavLst>
                                    </p:anim>
                                    <p:anim calcmode="lin" valueType="num">
                                      <p:cBhvr>
                                        <p:cTn id="9" dur="2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762</TotalTime>
  <Words>1097</Words>
  <Application>Microsoft Office PowerPoint</Application>
  <PresentationFormat>On-screen Show (4:3)</PresentationFormat>
  <Paragraphs>107</Paragraphs>
  <Slides>15</Slides>
  <Notes>15</Notes>
  <HiddenSlides>0</HiddenSlides>
  <MMClips>0</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15</vt:i4>
      </vt:variant>
    </vt:vector>
  </HeadingPairs>
  <TitlesOfParts>
    <vt:vector size="25" baseType="lpstr">
      <vt:lpstr>Arial</vt:lpstr>
      <vt:lpstr>Jokerman</vt:lpstr>
      <vt:lpstr>Chiller</vt:lpstr>
      <vt:lpstr>Impact</vt:lpstr>
      <vt:lpstr>AR ESSENCE</vt:lpstr>
      <vt:lpstr>Calibri</vt:lpstr>
      <vt:lpstr>Times New Roman</vt:lpstr>
      <vt:lpstr>Monotype Corsiva</vt:lpstr>
      <vt:lpstr>Office Theme</vt:lpstr>
      <vt:lpstr>2_Office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JRBRONGER</dc:creator>
  <cp:lastModifiedBy>AUDIOROOM</cp:lastModifiedBy>
  <cp:revision>48</cp:revision>
  <dcterms:created xsi:type="dcterms:W3CDTF">2011-10-31T13:05:28Z</dcterms:created>
  <dcterms:modified xsi:type="dcterms:W3CDTF">2012-07-15T22:30:29Z</dcterms:modified>
</cp:coreProperties>
</file>