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1" r:id="rId5"/>
    <p:sldId id="274" r:id="rId6"/>
    <p:sldId id="259" r:id="rId7"/>
    <p:sldId id="275"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6" r:id="rId22"/>
    <p:sldId id="277" r:id="rId23"/>
    <p:sldId id="278" r:id="rId24"/>
    <p:sldId id="279" r:id="rId25"/>
    <p:sldId id="280" r:id="rId26"/>
  </p:sldIdLst>
  <p:sldSz cx="12192000" cy="6858000"/>
  <p:notesSz cx="6858000" cy="9144000"/>
  <p:embeddedFontLst>
    <p:embeddedFont>
      <p:font typeface="Gloucester MT Extra Condensed" panose="02030808020601010101" pitchFamily="18" charset="0"/>
      <p:regular r:id="rId27"/>
    </p:embeddedFont>
    <p:embeddedFont>
      <p:font typeface="Monotype Corsiva" panose="03010101010201010101" pitchFamily="66" charset="0"/>
      <p:italic r:id="rId28"/>
    </p:embeddedFont>
    <p:embeddedFont>
      <p:font typeface="Harrington" panose="04040505050A02020702" pitchFamily="8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30" autoAdjust="0"/>
  </p:normalViewPr>
  <p:slideViewPr>
    <p:cSldViewPr snapToGrid="0" showGuides="1">
      <p:cViewPr varScale="1">
        <p:scale>
          <a:sx n="64" d="100"/>
          <a:sy n="64" d="100"/>
        </p:scale>
        <p:origin x="-108" y="-150"/>
      </p:cViewPr>
      <p:guideLst>
        <p:guide orient="horz" pos="2160"/>
        <p:guide pos="3840"/>
      </p:guideLst>
    </p:cSldViewPr>
  </p:slideViewPr>
  <p:notesTextViewPr>
    <p:cViewPr>
      <p:scale>
        <a:sx n="1" d="1"/>
        <a:sy n="1" d="1"/>
      </p:scale>
      <p:origin x="0" y="0"/>
    </p:cViewPr>
  </p:notesTextViewPr>
  <p:sorterViewPr>
    <p:cViewPr>
      <p:scale>
        <a:sx n="100" d="100"/>
        <a:sy n="100" d="100"/>
      </p:scale>
      <p:origin x="0" y="-4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1D82B-5F9A-4976-81DF-4552AEB77E5E}"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3062800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1D82B-5F9A-4976-81DF-4552AEB77E5E}"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2124106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1D82B-5F9A-4976-81DF-4552AEB77E5E}"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1541709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1D82B-5F9A-4976-81DF-4552AEB77E5E}"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757236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1D82B-5F9A-4976-81DF-4552AEB77E5E}"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3825015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1D82B-5F9A-4976-81DF-4552AEB77E5E}"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3565194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1D82B-5F9A-4976-81DF-4552AEB77E5E}" type="datetimeFigureOut">
              <a:rPr lang="en-US" smtClean="0"/>
              <a:t>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1752444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1D82B-5F9A-4976-81DF-4552AEB77E5E}" type="datetimeFigureOut">
              <a:rPr lang="en-US" smtClean="0"/>
              <a:t>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1444991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1D82B-5F9A-4976-81DF-4552AEB77E5E}" type="datetimeFigureOut">
              <a:rPr lang="en-US" smtClean="0"/>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348680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1D82B-5F9A-4976-81DF-4552AEB77E5E}"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1253722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1D82B-5F9A-4976-81DF-4552AEB77E5E}"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C49D2-5B4A-4F66-8F4F-309C22B30CEF}" type="slidenum">
              <a:rPr lang="en-US" smtClean="0"/>
              <a:t>‹#›</a:t>
            </a:fld>
            <a:endParaRPr lang="en-US"/>
          </a:p>
        </p:txBody>
      </p:sp>
    </p:spTree>
    <p:extLst>
      <p:ext uri="{BB962C8B-B14F-4D97-AF65-F5344CB8AC3E}">
        <p14:creationId xmlns:p14="http://schemas.microsoft.com/office/powerpoint/2010/main" val="320363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1D82B-5F9A-4976-81DF-4552AEB77E5E}" type="datetimeFigureOut">
              <a:rPr lang="en-US" smtClean="0"/>
              <a:t>9/22/2013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C49D2-5B4A-4F66-8F4F-309C22B30CEF}" type="slidenum">
              <a:rPr lang="en-US" smtClean="0"/>
              <a:t>‹#›</a:t>
            </a:fld>
            <a:endParaRPr lang="en-US"/>
          </a:p>
        </p:txBody>
      </p:sp>
    </p:spTree>
    <p:extLst>
      <p:ext uri="{BB962C8B-B14F-4D97-AF65-F5344CB8AC3E}">
        <p14:creationId xmlns:p14="http://schemas.microsoft.com/office/powerpoint/2010/main" val="25428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87509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2354169" y="0"/>
            <a:ext cx="9825126" cy="1200329"/>
          </a:xfrm>
          <a:prstGeom prst="rect">
            <a:avLst/>
          </a:prstGeom>
          <a:noFill/>
        </p:spPr>
        <p:txBody>
          <a:bodyPr wrap="none" lIns="91440" tIns="45720" rIns="91440" bIns="45720">
            <a:spAutoFit/>
          </a:bodyPr>
          <a:lstStyle/>
          <a:p>
            <a:pPr algn="ctr"/>
            <a:r>
              <a:rPr lang="en-US" sz="7200" b="1" spc="600" dirty="0" smtClean="0">
                <a:ln w="22225">
                  <a:solidFill>
                    <a:schemeClr val="accent4"/>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The False Witnesses</a:t>
            </a:r>
            <a:endParaRPr lang="en-US" sz="7200" b="1" cap="none" spc="600" dirty="0">
              <a:ln w="22225">
                <a:solidFill>
                  <a:schemeClr val="accent4"/>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10297883" y="1200329"/>
            <a:ext cx="1752600" cy="523220"/>
          </a:xfrm>
          <a:prstGeom prst="rect">
            <a:avLst/>
          </a:prstGeom>
          <a:solidFill>
            <a:schemeClr val="bg1"/>
          </a:solidFill>
          <a:ln>
            <a:solidFill>
              <a:srgbClr val="FFFF00"/>
            </a:solidFill>
          </a:ln>
          <a:effectLst>
            <a:glow rad="228600">
              <a:schemeClr val="accent4">
                <a:satMod val="175000"/>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26:60</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77809816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3094758" y="0"/>
            <a:ext cx="9086142" cy="1200329"/>
          </a:xfrm>
          <a:prstGeom prst="rect">
            <a:avLst/>
          </a:prstGeom>
          <a:noFill/>
        </p:spPr>
        <p:txBody>
          <a:bodyPr wrap="none" lIns="91440" tIns="45720" rIns="91440" bIns="45720">
            <a:spAutoFit/>
          </a:bodyPr>
          <a:lstStyle/>
          <a:p>
            <a:pPr algn="ctr"/>
            <a:r>
              <a:rPr lang="en-US" sz="7200" b="1" spc="600" dirty="0" smtClean="0">
                <a:ln w="22225">
                  <a:solidFill>
                    <a:sysClr val="windowText" lastClr="000000"/>
                  </a:solidFill>
                  <a:prstDash val="solid"/>
                </a:ln>
                <a:solidFill>
                  <a:srgbClr val="C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Delivered to Pilate</a:t>
            </a:r>
            <a:endParaRPr lang="en-US" sz="7200" b="1" cap="none" spc="600" dirty="0">
              <a:ln w="22225">
                <a:solidFill>
                  <a:sysClr val="windowText" lastClr="000000"/>
                </a:solidFill>
                <a:prstDash val="solid"/>
              </a:ln>
              <a:solidFill>
                <a:srgbClr val="C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10352312" y="1059806"/>
            <a:ext cx="1752600" cy="523220"/>
          </a:xfrm>
          <a:prstGeom prst="rect">
            <a:avLst/>
          </a:prstGeom>
          <a:solidFill>
            <a:schemeClr val="bg1"/>
          </a:solidFill>
          <a:ln>
            <a:solidFill>
              <a:srgbClr val="FF0000"/>
            </a:solidFill>
          </a:ln>
          <a:effectLst>
            <a:glow rad="228600">
              <a:schemeClr val="accent4">
                <a:satMod val="175000"/>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Luke 23:1-4</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167652216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28" y="108857"/>
            <a:ext cx="12191172"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38420" y="0"/>
            <a:ext cx="10052752" cy="1323439"/>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en-US" sz="8000" b="1" spc="600" dirty="0" smtClean="0">
                <a:ln w="22225">
                  <a:solidFill>
                    <a:schemeClr val="bg1"/>
                  </a:solidFill>
                  <a:prstDash val="solid"/>
                </a:ln>
                <a:solidFill>
                  <a:srgbClr val="C00000"/>
                </a:solidFill>
                <a:effectLst>
                  <a:glow rad="228600">
                    <a:schemeClr val="bg1">
                      <a:alpha val="40000"/>
                    </a:schemeClr>
                  </a:glow>
                  <a:outerShdw blurRad="38100" dist="38100" dir="2700000" algn="tl">
                    <a:srgbClr val="000000">
                      <a:alpha val="43137"/>
                    </a:srgbClr>
                  </a:outerShdw>
                </a:effectLst>
                <a:latin typeface="Harrington" panose="04040505050A02020702" pitchFamily="82" charset="0"/>
              </a:rPr>
              <a:t>Delivered to Herod</a:t>
            </a:r>
            <a:endParaRPr lang="en-US" sz="8000" b="1" cap="none" spc="600" dirty="0">
              <a:ln w="22225">
                <a:solidFill>
                  <a:schemeClr val="bg1"/>
                </a:solidFill>
                <a:prstDash val="solid"/>
              </a:ln>
              <a:solidFill>
                <a:srgbClr val="C00000"/>
              </a:solidFill>
              <a:effectLst>
                <a:glow rad="228600">
                  <a:schemeClr val="bg1">
                    <a:alpha val="40000"/>
                  </a:schemeClr>
                </a:glow>
                <a:outerShdw blurRad="38100" dist="38100" dir="2700000" algn="tl">
                  <a:srgbClr val="000000">
                    <a:alpha val="43137"/>
                  </a:srgbClr>
                </a:outerShdw>
              </a:effectLst>
              <a:latin typeface="Harrington" panose="04040505050A02020702" pitchFamily="82" charset="0"/>
            </a:endParaRPr>
          </a:p>
        </p:txBody>
      </p:sp>
      <p:sp>
        <p:nvSpPr>
          <p:cNvPr id="4" name="TextBox 3"/>
          <p:cNvSpPr txBox="1"/>
          <p:nvPr/>
        </p:nvSpPr>
        <p:spPr>
          <a:xfrm>
            <a:off x="10145486" y="1170686"/>
            <a:ext cx="1959426" cy="523220"/>
          </a:xfrm>
          <a:prstGeom prst="rect">
            <a:avLst/>
          </a:prstGeom>
          <a:solidFill>
            <a:schemeClr val="bg1"/>
          </a:solidFill>
          <a:ln>
            <a:solidFill>
              <a:srgbClr val="FF0000"/>
            </a:solidFill>
          </a:ln>
          <a:effectLst>
            <a:glow rad="228600">
              <a:schemeClr val="bg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Luke 23:6-12</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6929333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7445829" cy="6858000"/>
          </a:xfrm>
          <a:prstGeom prst="rect">
            <a:avLst/>
          </a:prstGeom>
          <a:solidFill>
            <a:srgbClr val="000000">
              <a:alpha val="74902"/>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1741" y="0"/>
            <a:ext cx="8884162" cy="1200329"/>
          </a:xfrm>
          <a:prstGeom prst="rect">
            <a:avLst/>
          </a:prstGeom>
          <a:noFill/>
        </p:spPr>
        <p:txBody>
          <a:bodyPr wrap="none" lIns="91440" tIns="45720" rIns="91440" bIns="45720">
            <a:spAutoFit/>
          </a:bodyPr>
          <a:lstStyle/>
          <a:p>
            <a:pPr algn="ctr"/>
            <a:r>
              <a:rPr lang="en-US" sz="7200" b="1" spc="600" dirty="0" smtClean="0">
                <a:ln w="22225">
                  <a:solidFill>
                    <a:sysClr val="windowText" lastClr="000000"/>
                  </a:solidFill>
                  <a:prstDash val="solid"/>
                </a:ln>
                <a:solidFill>
                  <a:schemeClr val="bg1"/>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Returned to Pilate</a:t>
            </a:r>
            <a:endParaRPr lang="en-US" sz="7200" b="1" cap="none" spc="600" dirty="0">
              <a:ln w="22225">
                <a:solidFill>
                  <a:sysClr val="windowText" lastClr="000000"/>
                </a:solidFill>
                <a:prstDash val="solid"/>
              </a:ln>
              <a:solidFill>
                <a:schemeClr val="bg1"/>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4" name="TextBox 3"/>
          <p:cNvSpPr txBox="1"/>
          <p:nvPr/>
        </p:nvSpPr>
        <p:spPr>
          <a:xfrm>
            <a:off x="10303560" y="1200329"/>
            <a:ext cx="1752600" cy="523220"/>
          </a:xfrm>
          <a:prstGeom prst="rect">
            <a:avLst/>
          </a:prstGeom>
          <a:solidFill>
            <a:schemeClr val="bg1"/>
          </a:solidFill>
          <a:ln>
            <a:solidFill>
              <a:srgbClr val="FF0000"/>
            </a:solidFill>
          </a:ln>
          <a:effectLst>
            <a:glow rad="228600">
              <a:schemeClr val="bg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Luke 23:13</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647794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67553" y="-3"/>
            <a:ext cx="12024447" cy="1107996"/>
          </a:xfrm>
          <a:prstGeom prst="rect">
            <a:avLst/>
          </a:prstGeom>
          <a:noFill/>
          <a:effectLst>
            <a:glow rad="101600">
              <a:schemeClr val="tx1">
                <a:alpha val="60000"/>
              </a:schemeClr>
            </a:glow>
          </a:effectLst>
        </p:spPr>
        <p:txBody>
          <a:bodyPr wrap="none" lIns="91440" tIns="45720" rIns="91440" bIns="45720">
            <a:spAutoFit/>
          </a:bodyPr>
          <a:lstStyle/>
          <a:p>
            <a:pPr algn="ctr"/>
            <a:r>
              <a:rPr lang="en-US" sz="6600" b="1" spc="600" dirty="0" smtClean="0">
                <a:ln w="22225">
                  <a:solidFill>
                    <a:srgbClr val="FF0000"/>
                  </a:solidFill>
                  <a:prstDash val="solid"/>
                </a:ln>
                <a:solidFill>
                  <a:schemeClr val="bg1"/>
                </a:solidFill>
                <a:effectLst>
                  <a:glow rad="101600">
                    <a:schemeClr val="tx1">
                      <a:alpha val="80000"/>
                    </a:schemeClr>
                  </a:glow>
                  <a:outerShdw blurRad="38100" dist="38100" dir="2700000" algn="tl">
                    <a:srgbClr val="000000">
                      <a:alpha val="43137"/>
                    </a:srgbClr>
                  </a:outerShdw>
                </a:effectLst>
                <a:latin typeface="Harrington" panose="04040505050A02020702" pitchFamily="82" charset="0"/>
              </a:rPr>
              <a:t>What shall I do with Jesus?</a:t>
            </a:r>
            <a:endParaRPr lang="en-US" sz="6600" b="1" cap="none" spc="600" dirty="0">
              <a:ln w="22225">
                <a:solidFill>
                  <a:srgbClr val="FF0000"/>
                </a:solidFill>
                <a:prstDash val="solid"/>
              </a:ln>
              <a:solidFill>
                <a:schemeClr val="bg1"/>
              </a:solidFill>
              <a:effectLst>
                <a:glow rad="101600">
                  <a:schemeClr val="tx1">
                    <a:alpha val="80000"/>
                  </a:scheme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10352312" y="1059806"/>
            <a:ext cx="1752600" cy="523220"/>
          </a:xfrm>
          <a:prstGeom prst="rect">
            <a:avLst/>
          </a:prstGeom>
          <a:solidFill>
            <a:schemeClr val="bg1"/>
          </a:solidFill>
          <a:ln>
            <a:solidFill>
              <a:srgbClr val="FF0000"/>
            </a:solidFill>
          </a:ln>
          <a:effectLst>
            <a:glow rad="228600">
              <a:schemeClr val="bg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27:22</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179943344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1149" y="-37335"/>
            <a:ext cx="12192000" cy="6932669"/>
            <a:chOff x="0" y="-63825"/>
            <a:chExt cx="12192000" cy="693266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04" y="10844"/>
              <a:ext cx="9963196" cy="6858000"/>
            </a:xfrm>
            <a:prstGeom prst="rect">
              <a:avLst/>
            </a:prstGeom>
          </p:spPr>
        </p:pic>
        <p:sp>
          <p:nvSpPr>
            <p:cNvPr id="7" name="Rectangle 6"/>
            <p:cNvSpPr/>
            <p:nvPr/>
          </p:nvSpPr>
          <p:spPr>
            <a:xfrm>
              <a:off x="0" y="-63825"/>
              <a:ext cx="2434442"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429000"/>
              <a:ext cx="2434442"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1948" y="2222623"/>
              <a:ext cx="3578337" cy="2434442"/>
            </a:xfrm>
            <a:prstGeom prst="rect">
              <a:avLst/>
            </a:prstGeom>
          </p:spPr>
        </p:pic>
      </p:grpSp>
      <p:sp>
        <p:nvSpPr>
          <p:cNvPr id="8" name="Rectangle 7"/>
          <p:cNvSpPr/>
          <p:nvPr/>
        </p:nvSpPr>
        <p:spPr>
          <a:xfrm>
            <a:off x="3069061" y="32658"/>
            <a:ext cx="9111790" cy="1200329"/>
          </a:xfrm>
          <a:prstGeom prst="rect">
            <a:avLst/>
          </a:prstGeom>
          <a:noFill/>
        </p:spPr>
        <p:txBody>
          <a:bodyPr wrap="none" lIns="91440" tIns="45720" rIns="91440" bIns="45720">
            <a:spAutoFit/>
          </a:bodyPr>
          <a:lstStyle/>
          <a:p>
            <a:pPr algn="ctr"/>
            <a:r>
              <a:rPr lang="en-US" sz="7200" b="1" spc="600" dirty="0" smtClean="0">
                <a:ln w="22225">
                  <a:solidFill>
                    <a:schemeClr val="tx1"/>
                  </a:solidFill>
                  <a:prstDash val="solid"/>
                </a:ln>
                <a:solidFill>
                  <a:schemeClr val="bg1"/>
                </a:solidFill>
                <a:effectLst>
                  <a:glow rad="101600">
                    <a:srgbClr val="FF0000">
                      <a:alpha val="80000"/>
                    </a:srgbClr>
                  </a:glow>
                  <a:outerShdw blurRad="38100" dist="38100" dir="2700000" algn="tl">
                    <a:srgbClr val="000000">
                      <a:alpha val="43137"/>
                    </a:srgbClr>
                  </a:outerShdw>
                </a:effectLst>
                <a:latin typeface="Harrington" panose="04040505050A02020702" pitchFamily="82" charset="0"/>
              </a:rPr>
              <a:t>Scourging of Jesus</a:t>
            </a:r>
            <a:endParaRPr lang="en-US" sz="7200" b="1" cap="none" spc="600" dirty="0">
              <a:ln w="22225">
                <a:solidFill>
                  <a:schemeClr val="tx1"/>
                </a:solidFill>
                <a:prstDash val="solid"/>
              </a:ln>
              <a:solidFill>
                <a:schemeClr val="bg1"/>
              </a:solidFill>
              <a:effectLst>
                <a:glow rad="101600">
                  <a:srgbClr val="FF0000">
                    <a:alpha val="80000"/>
                  </a:srgbClr>
                </a:glow>
                <a:outerShdw blurRad="38100" dist="38100" dir="2700000" algn="tl">
                  <a:srgbClr val="000000">
                    <a:alpha val="43137"/>
                  </a:srgbClr>
                </a:outerShdw>
              </a:effectLst>
              <a:latin typeface="Harrington" panose="04040505050A02020702" pitchFamily="82" charset="0"/>
            </a:endParaRPr>
          </a:p>
        </p:txBody>
      </p:sp>
      <p:sp>
        <p:nvSpPr>
          <p:cNvPr id="9" name="TextBox 8"/>
          <p:cNvSpPr txBox="1"/>
          <p:nvPr/>
        </p:nvSpPr>
        <p:spPr>
          <a:xfrm>
            <a:off x="10352312" y="1059806"/>
            <a:ext cx="1752600" cy="523220"/>
          </a:xfrm>
          <a:prstGeom prst="rect">
            <a:avLst/>
          </a:prstGeom>
          <a:solidFill>
            <a:schemeClr val="bg1"/>
          </a:solidFill>
          <a:ln>
            <a:solidFill>
              <a:srgbClr val="FF0000"/>
            </a:solidFill>
          </a:ln>
          <a:effectLst>
            <a:glow rad="228600">
              <a:srgbClr val="FF0000">
                <a:alpha val="40000"/>
              </a:srgb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27:26</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6038425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6866029" y="0"/>
            <a:ext cx="5323893" cy="1200329"/>
          </a:xfrm>
          <a:prstGeom prst="rect">
            <a:avLst/>
          </a:prstGeom>
          <a:noFill/>
        </p:spPr>
        <p:txBody>
          <a:bodyPr wrap="none" lIns="91440" tIns="45720" rIns="91440" bIns="45720">
            <a:spAutoFit/>
          </a:bodyPr>
          <a:lstStyle/>
          <a:p>
            <a:pPr algn="ctr"/>
            <a:r>
              <a:rPr lang="en-US" sz="7200" b="1" spc="600" dirty="0" smtClean="0">
                <a:ln w="22225">
                  <a:solidFill>
                    <a:sysClr val="windowText" lastClr="000000"/>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To Calvary</a:t>
            </a:r>
            <a:endParaRPr lang="en-US" sz="7200" b="1" cap="none" spc="600" dirty="0">
              <a:ln w="22225">
                <a:solidFill>
                  <a:sysClr val="windowText" lastClr="000000"/>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9786257" y="1200329"/>
            <a:ext cx="2111827" cy="523220"/>
          </a:xfrm>
          <a:prstGeom prst="rect">
            <a:avLst/>
          </a:prstGeom>
          <a:solidFill>
            <a:schemeClr val="bg1"/>
          </a:solidFill>
          <a:ln>
            <a:solidFill>
              <a:schemeClr val="tx1"/>
            </a:solidFill>
          </a:ln>
          <a:effectLst>
            <a:glow rad="228600">
              <a:schemeClr val="tx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27:31-33</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856532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05790" y="11877"/>
            <a:ext cx="11590032"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chemeClr val="bg1"/>
                </a:solidFill>
                <a:effectLst>
                  <a:glow rad="101600">
                    <a:schemeClr val="tx1">
                      <a:alpha val="80000"/>
                    </a:schemeClr>
                  </a:glow>
                  <a:outerShdw blurRad="38100" dist="38100" dir="2700000" algn="tl">
                    <a:srgbClr val="000000">
                      <a:alpha val="43137"/>
                    </a:srgbClr>
                  </a:outerShdw>
                </a:effectLst>
                <a:latin typeface="Harrington" panose="04040505050A02020702" pitchFamily="82" charset="0"/>
              </a:rPr>
              <a:t>Then they Crucified Him</a:t>
            </a:r>
            <a:endParaRPr lang="en-US" sz="7200" b="1" cap="none" spc="600" dirty="0">
              <a:ln w="22225">
                <a:solidFill>
                  <a:sysClr val="windowText" lastClr="000000"/>
                </a:solidFill>
                <a:prstDash val="solid"/>
              </a:ln>
              <a:solidFill>
                <a:schemeClr val="bg1"/>
              </a:solidFill>
              <a:effectLst>
                <a:glow rad="101600">
                  <a:schemeClr val="tx1">
                    <a:alpha val="80000"/>
                  </a:schemeClr>
                </a:glow>
                <a:outerShdw blurRad="38100" dist="38100" dir="2700000" algn="tl">
                  <a:srgbClr val="000000">
                    <a:alpha val="43137"/>
                  </a:srgbClr>
                </a:outerShdw>
              </a:effectLst>
              <a:latin typeface="Harrington" panose="04040505050A02020702" pitchFamily="82" charset="0"/>
            </a:endParaRPr>
          </a:p>
        </p:txBody>
      </p:sp>
      <p:sp>
        <p:nvSpPr>
          <p:cNvPr id="4" name="TextBox 3"/>
          <p:cNvSpPr txBox="1"/>
          <p:nvPr/>
        </p:nvSpPr>
        <p:spPr>
          <a:xfrm>
            <a:off x="10352312" y="1059806"/>
            <a:ext cx="1752600" cy="523220"/>
          </a:xfrm>
          <a:prstGeom prst="rect">
            <a:avLst/>
          </a:prstGeom>
          <a:solidFill>
            <a:schemeClr val="bg1"/>
          </a:solidFill>
          <a:ln>
            <a:solidFill>
              <a:schemeClr val="tx1"/>
            </a:solidFill>
          </a:ln>
          <a:effectLst>
            <a:glow rad="228600">
              <a:schemeClr val="bg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27:35</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70718690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757460" y="0"/>
            <a:ext cx="11434540" cy="830997"/>
          </a:xfrm>
          <a:prstGeom prst="rect">
            <a:avLst/>
          </a:prstGeom>
          <a:solidFill>
            <a:schemeClr val="tx1"/>
          </a:solidFill>
        </p:spPr>
        <p:txBody>
          <a:bodyPr wrap="none" lIns="91440" tIns="45720" rIns="91440" bIns="45720">
            <a:spAutoFit/>
          </a:bodyPr>
          <a:lstStyle/>
          <a:p>
            <a:pPr algn="ctr"/>
            <a:r>
              <a:rPr lang="en-US" sz="4800" b="1" cap="none" spc="600" dirty="0" smtClean="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rPr>
              <a:t>This is Jesus the King of the Jews</a:t>
            </a:r>
            <a:endParaRPr lang="en-US" sz="4800" b="1" cap="none" spc="600" dirty="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endParaRPr>
          </a:p>
        </p:txBody>
      </p:sp>
      <p:sp>
        <p:nvSpPr>
          <p:cNvPr id="4" name="TextBox 3"/>
          <p:cNvSpPr txBox="1"/>
          <p:nvPr/>
        </p:nvSpPr>
        <p:spPr>
          <a:xfrm>
            <a:off x="10251951" y="970597"/>
            <a:ext cx="1752600" cy="523220"/>
          </a:xfrm>
          <a:prstGeom prst="rect">
            <a:avLst/>
          </a:prstGeom>
          <a:solidFill>
            <a:schemeClr val="tx1"/>
          </a:solidFill>
          <a:ln>
            <a:solidFill>
              <a:srgbClr val="FF0000"/>
            </a:solidFill>
          </a:ln>
          <a:effectLst>
            <a:glow rad="228600">
              <a:srgbClr val="FF0000">
                <a:alpha val="40000"/>
              </a:srgbClr>
            </a:glo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Matt 27:37</a:t>
            </a:r>
            <a:endParaRPr lang="en-US" sz="2800" b="1"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785085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83991" y="-246413"/>
            <a:ext cx="12813475" cy="7350826"/>
          </a:xfrm>
          <a:prstGeom prst="rect">
            <a:avLst/>
          </a:prstGeom>
          <a:solidFill>
            <a:srgbClr val="000000">
              <a:alpha val="81176"/>
            </a:srgb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72160" y="11877"/>
            <a:ext cx="6417141" cy="1200329"/>
          </a:xfrm>
          <a:prstGeom prst="rect">
            <a:avLst/>
          </a:prstGeom>
          <a:noFill/>
        </p:spPr>
        <p:txBody>
          <a:bodyPr wrap="none" lIns="91440" tIns="45720" rIns="91440" bIns="45720">
            <a:spAutoFit/>
          </a:bodyPr>
          <a:lstStyle/>
          <a:p>
            <a:pPr algn="ctr"/>
            <a:r>
              <a:rPr lang="en-US" sz="7200" b="1" cap="none" spc="600" dirty="0" smtClean="0">
                <a:ln w="22225">
                  <a:solidFill>
                    <a:schemeClr val="bg1"/>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It is Finished</a:t>
            </a:r>
            <a:endParaRPr lang="en-US" sz="7200" b="1" cap="none" spc="600" dirty="0">
              <a:ln w="22225">
                <a:solidFill>
                  <a:schemeClr val="bg1"/>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5" name="TextBox 4"/>
          <p:cNvSpPr txBox="1"/>
          <p:nvPr/>
        </p:nvSpPr>
        <p:spPr>
          <a:xfrm>
            <a:off x="10254341" y="1208886"/>
            <a:ext cx="1752600" cy="523220"/>
          </a:xfrm>
          <a:prstGeom prst="rect">
            <a:avLst/>
          </a:prstGeom>
          <a:solidFill>
            <a:schemeClr val="bg1"/>
          </a:solidFill>
          <a:ln>
            <a:solidFill>
              <a:schemeClr val="bg1"/>
            </a:solidFill>
          </a:ln>
          <a:effectLst>
            <a:glow rad="889000">
              <a:schemeClr val="bg1">
                <a:alpha val="78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John 19:30</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102550284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ppt_x</p:attrName>
                                        </p:attrNameLst>
                                      </p:cBhvr>
                                      <p:tavLst>
                                        <p:tav tm="0">
                                          <p:val>
                                            <p:strVal val="#ppt_x"/>
                                          </p:val>
                                        </p:tav>
                                        <p:tav tm="100000">
                                          <p:val>
                                            <p:strVal val="#ppt_x"/>
                                          </p:val>
                                        </p:tav>
                                      </p:tavLst>
                                    </p:anim>
                                    <p:anim calcmode="lin" valueType="num">
                                      <p:cBhvr>
                                        <p:cTn id="9" dur="5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98173" y="0"/>
            <a:ext cx="5195654" cy="923330"/>
          </a:xfrm>
          <a:prstGeom prst="rect">
            <a:avLst/>
          </a:prstGeom>
          <a:noFill/>
        </p:spPr>
        <p:txBody>
          <a:bodyPr wrap="none" lIns="91440" tIns="45720" rIns="91440" bIns="45720">
            <a:spAutoFit/>
          </a:bodyPr>
          <a:lstStyle/>
          <a:p>
            <a:pPr algn="ctr"/>
            <a:r>
              <a:rPr lang="en-US" sz="5400" b="1" cap="none" spc="60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rPr>
              <a:t>John 19:13-19</a:t>
            </a:r>
            <a:endParaRPr lang="en-US" sz="5400" b="1" cap="none" spc="600"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0" y="662940"/>
            <a:ext cx="12192000" cy="6786473"/>
          </a:xfrm>
          <a:prstGeom prst="rect">
            <a:avLst/>
          </a:prstGeom>
          <a:noFill/>
        </p:spPr>
        <p:txBody>
          <a:bodyPr wrap="square" rtlCol="0">
            <a:spAutoFit/>
          </a:bodyPr>
          <a:lstStyle/>
          <a:p>
            <a:r>
              <a:rPr lang="en-US" sz="2900" b="1" baseline="30000" dirty="0">
                <a:latin typeface="Arial" panose="020B0604020202020204" pitchFamily="34" charset="0"/>
                <a:cs typeface="Arial" panose="020B0604020202020204" pitchFamily="34" charset="0"/>
              </a:rPr>
              <a:t>13 </a:t>
            </a:r>
            <a:r>
              <a:rPr lang="en-US" sz="2900" b="1" dirty="0">
                <a:latin typeface="Arial" panose="020B0604020202020204" pitchFamily="34" charset="0"/>
                <a:cs typeface="Arial" panose="020B0604020202020204" pitchFamily="34" charset="0"/>
              </a:rPr>
              <a:t>When Pilate therefore heard that saying, he brought Jesus out and sat down in the judgment seat in a place that is called The Pavement, but in Hebrew, Gabbatha. </a:t>
            </a:r>
            <a:r>
              <a:rPr lang="en-US" sz="2900" b="1" baseline="30000" dirty="0">
                <a:latin typeface="Arial" panose="020B0604020202020204" pitchFamily="34" charset="0"/>
                <a:cs typeface="Arial" panose="020B0604020202020204" pitchFamily="34" charset="0"/>
              </a:rPr>
              <a:t>14 </a:t>
            </a:r>
            <a:r>
              <a:rPr lang="en-US" sz="2900" b="1" dirty="0">
                <a:latin typeface="Arial" panose="020B0604020202020204" pitchFamily="34" charset="0"/>
                <a:cs typeface="Arial" panose="020B0604020202020204" pitchFamily="34" charset="0"/>
              </a:rPr>
              <a:t>Now it was the Preparation Day of the Passover, and about the sixth hour. And he said to the Jews, b</a:t>
            </a:r>
            <a:r>
              <a:rPr lang="en-US" sz="2900" b="1" dirty="0" smtClean="0">
                <a:latin typeface="Arial" panose="020B0604020202020204" pitchFamily="34" charset="0"/>
                <a:cs typeface="Arial" panose="020B0604020202020204" pitchFamily="34" charset="0"/>
              </a:rPr>
              <a:t>ehold </a:t>
            </a:r>
            <a:r>
              <a:rPr lang="en-US" sz="2900" b="1" dirty="0">
                <a:latin typeface="Arial" panose="020B0604020202020204" pitchFamily="34" charset="0"/>
                <a:cs typeface="Arial" panose="020B0604020202020204" pitchFamily="34" charset="0"/>
              </a:rPr>
              <a:t>your King</a:t>
            </a:r>
            <a:r>
              <a:rPr lang="en-US" sz="2900" b="1" dirty="0" smtClean="0">
                <a:latin typeface="Arial" panose="020B0604020202020204" pitchFamily="34" charset="0"/>
                <a:cs typeface="Arial" panose="020B0604020202020204" pitchFamily="34" charset="0"/>
              </a:rPr>
              <a:t>! </a:t>
            </a:r>
            <a:r>
              <a:rPr lang="en-US" sz="2900" b="1" baseline="30000" dirty="0" smtClean="0">
                <a:latin typeface="Arial" panose="020B0604020202020204" pitchFamily="34" charset="0"/>
                <a:cs typeface="Arial" panose="020B0604020202020204" pitchFamily="34" charset="0"/>
              </a:rPr>
              <a:t>15</a:t>
            </a:r>
            <a:r>
              <a:rPr lang="en-US" sz="2900" b="1" baseline="30000" dirty="0">
                <a:latin typeface="Arial" panose="020B0604020202020204" pitchFamily="34" charset="0"/>
                <a:cs typeface="Arial" panose="020B0604020202020204" pitchFamily="34" charset="0"/>
              </a:rPr>
              <a:t> </a:t>
            </a:r>
            <a:r>
              <a:rPr lang="en-US" sz="2900" b="1" dirty="0">
                <a:latin typeface="Arial" panose="020B0604020202020204" pitchFamily="34" charset="0"/>
                <a:cs typeface="Arial" panose="020B0604020202020204" pitchFamily="34" charset="0"/>
              </a:rPr>
              <a:t>But they cried out, a</a:t>
            </a:r>
            <a:r>
              <a:rPr lang="en-US" sz="2900" b="1" dirty="0" smtClean="0">
                <a:latin typeface="Arial" panose="020B0604020202020204" pitchFamily="34" charset="0"/>
                <a:cs typeface="Arial" panose="020B0604020202020204" pitchFamily="34" charset="0"/>
              </a:rPr>
              <a:t>way </a:t>
            </a:r>
            <a:r>
              <a:rPr lang="en-US" sz="2900" b="1" dirty="0">
                <a:latin typeface="Arial" panose="020B0604020202020204" pitchFamily="34" charset="0"/>
                <a:cs typeface="Arial" panose="020B0604020202020204" pitchFamily="34" charset="0"/>
              </a:rPr>
              <a:t>with Him, away with Him! Crucify </a:t>
            </a:r>
            <a:r>
              <a:rPr lang="en-US" sz="2900" b="1" dirty="0" smtClean="0">
                <a:latin typeface="Arial" panose="020B0604020202020204" pitchFamily="34" charset="0"/>
                <a:cs typeface="Arial" panose="020B0604020202020204" pitchFamily="34" charset="0"/>
              </a:rPr>
              <a:t>Him! Pilate </a:t>
            </a:r>
            <a:r>
              <a:rPr lang="en-US" sz="2900" b="1" dirty="0">
                <a:latin typeface="Arial" panose="020B0604020202020204" pitchFamily="34" charset="0"/>
                <a:cs typeface="Arial" panose="020B0604020202020204" pitchFamily="34" charset="0"/>
              </a:rPr>
              <a:t>said to them, s</a:t>
            </a:r>
            <a:r>
              <a:rPr lang="en-US" sz="2900" b="1" dirty="0" smtClean="0">
                <a:latin typeface="Arial" panose="020B0604020202020204" pitchFamily="34" charset="0"/>
                <a:cs typeface="Arial" panose="020B0604020202020204" pitchFamily="34" charset="0"/>
              </a:rPr>
              <a:t>hall </a:t>
            </a:r>
            <a:r>
              <a:rPr lang="en-US" sz="2900" b="1" dirty="0">
                <a:latin typeface="Arial" panose="020B0604020202020204" pitchFamily="34" charset="0"/>
                <a:cs typeface="Arial" panose="020B0604020202020204" pitchFamily="34" charset="0"/>
              </a:rPr>
              <a:t>I crucify your King</a:t>
            </a:r>
            <a:r>
              <a:rPr lang="en-US" sz="2900" b="1" dirty="0" smtClean="0">
                <a:latin typeface="Arial" panose="020B0604020202020204" pitchFamily="34" charset="0"/>
                <a:cs typeface="Arial" panose="020B0604020202020204" pitchFamily="34" charset="0"/>
              </a:rPr>
              <a:t>? The </a:t>
            </a:r>
            <a:r>
              <a:rPr lang="en-US" sz="2900" b="1" dirty="0">
                <a:latin typeface="Arial" panose="020B0604020202020204" pitchFamily="34" charset="0"/>
                <a:cs typeface="Arial" panose="020B0604020202020204" pitchFamily="34" charset="0"/>
              </a:rPr>
              <a:t>chief priests answered, w</a:t>
            </a:r>
            <a:r>
              <a:rPr lang="en-US" sz="2900" b="1" dirty="0" smtClean="0">
                <a:latin typeface="Arial" panose="020B0604020202020204" pitchFamily="34" charset="0"/>
                <a:cs typeface="Arial" panose="020B0604020202020204" pitchFamily="34" charset="0"/>
              </a:rPr>
              <a:t>e </a:t>
            </a:r>
            <a:r>
              <a:rPr lang="en-US" sz="2900" b="1" dirty="0">
                <a:latin typeface="Arial" panose="020B0604020202020204" pitchFamily="34" charset="0"/>
                <a:cs typeface="Arial" panose="020B0604020202020204" pitchFamily="34" charset="0"/>
              </a:rPr>
              <a:t>have no king but Caesar</a:t>
            </a:r>
            <a:r>
              <a:rPr lang="en-US" sz="2900" b="1" dirty="0" smtClean="0">
                <a:latin typeface="Arial" panose="020B0604020202020204" pitchFamily="34" charset="0"/>
                <a:cs typeface="Arial" panose="020B0604020202020204" pitchFamily="34" charset="0"/>
              </a:rPr>
              <a:t>! </a:t>
            </a:r>
            <a:r>
              <a:rPr lang="en-US" sz="2900" b="1" baseline="30000" dirty="0" smtClean="0">
                <a:latin typeface="Arial" panose="020B0604020202020204" pitchFamily="34" charset="0"/>
                <a:cs typeface="Arial" panose="020B0604020202020204" pitchFamily="34" charset="0"/>
              </a:rPr>
              <a:t>16</a:t>
            </a:r>
            <a:r>
              <a:rPr lang="en-US" sz="2900" b="1" baseline="30000" dirty="0">
                <a:latin typeface="Arial" panose="020B0604020202020204" pitchFamily="34" charset="0"/>
                <a:cs typeface="Arial" panose="020B0604020202020204" pitchFamily="34" charset="0"/>
              </a:rPr>
              <a:t> </a:t>
            </a:r>
            <a:r>
              <a:rPr lang="en-US" sz="2900" b="1" dirty="0">
                <a:latin typeface="Arial" panose="020B0604020202020204" pitchFamily="34" charset="0"/>
                <a:cs typeface="Arial" panose="020B0604020202020204" pitchFamily="34" charset="0"/>
              </a:rPr>
              <a:t>Then he delivered Him to them to be crucified. So they took Jesus and led Him </a:t>
            </a:r>
            <a:r>
              <a:rPr lang="en-US" sz="2900" b="1" baseline="30000" dirty="0" smtClean="0">
                <a:latin typeface="Arial" panose="020B0604020202020204" pitchFamily="34" charset="0"/>
                <a:cs typeface="Arial" panose="020B0604020202020204" pitchFamily="34" charset="0"/>
              </a:rPr>
              <a:t>17</a:t>
            </a:r>
            <a:r>
              <a:rPr lang="en-US" sz="2900" b="1" baseline="30000" dirty="0">
                <a:latin typeface="Arial" panose="020B0604020202020204" pitchFamily="34" charset="0"/>
                <a:cs typeface="Arial" panose="020B0604020202020204" pitchFamily="34" charset="0"/>
              </a:rPr>
              <a:t> </a:t>
            </a:r>
            <a:r>
              <a:rPr lang="en-US" sz="2900" b="1" dirty="0">
                <a:latin typeface="Arial" panose="020B0604020202020204" pitchFamily="34" charset="0"/>
                <a:cs typeface="Arial" panose="020B0604020202020204" pitchFamily="34" charset="0"/>
              </a:rPr>
              <a:t>And He, bearing His cross, went out to a place called the Place of a Skull, which is called in Hebrew, Golgotha, </a:t>
            </a:r>
            <a:r>
              <a:rPr lang="en-US" sz="2900" b="1" baseline="30000" dirty="0">
                <a:latin typeface="Arial" panose="020B0604020202020204" pitchFamily="34" charset="0"/>
                <a:cs typeface="Arial" panose="020B0604020202020204" pitchFamily="34" charset="0"/>
              </a:rPr>
              <a:t>18 </a:t>
            </a:r>
            <a:r>
              <a:rPr lang="en-US" sz="2900" b="1" dirty="0">
                <a:latin typeface="Arial" panose="020B0604020202020204" pitchFamily="34" charset="0"/>
                <a:cs typeface="Arial" panose="020B0604020202020204" pitchFamily="34" charset="0"/>
              </a:rPr>
              <a:t>where they crucified Him, and two others with Him, one on either side, and Jesus in the center. </a:t>
            </a:r>
            <a:r>
              <a:rPr lang="en-US" sz="2900" b="1" baseline="30000" dirty="0">
                <a:latin typeface="Arial" panose="020B0604020202020204" pitchFamily="34" charset="0"/>
                <a:cs typeface="Arial" panose="020B0604020202020204" pitchFamily="34" charset="0"/>
              </a:rPr>
              <a:t>19 </a:t>
            </a:r>
            <a:r>
              <a:rPr lang="en-US" sz="2900" b="1" dirty="0">
                <a:latin typeface="Arial" panose="020B0604020202020204" pitchFamily="34" charset="0"/>
                <a:cs typeface="Arial" panose="020B0604020202020204" pitchFamily="34" charset="0"/>
              </a:rPr>
              <a:t>Now Pilate wrote a title and put it on the cross. And the writing was</a:t>
            </a:r>
            <a:r>
              <a:rPr lang="en-US" sz="2900" b="1" dirty="0" smtClean="0">
                <a:latin typeface="Arial" panose="020B0604020202020204" pitchFamily="34" charset="0"/>
                <a:cs typeface="Arial" panose="020B0604020202020204" pitchFamily="34" charset="0"/>
              </a:rPr>
              <a:t>:</a:t>
            </a:r>
          </a:p>
          <a:p>
            <a:pPr algn="ctr"/>
            <a:r>
              <a:rPr lang="en-US" sz="2900" b="1" dirty="0" smtClean="0">
                <a:latin typeface="Arial" panose="020B0604020202020204" pitchFamily="34" charset="0"/>
                <a:cs typeface="Arial" panose="020B0604020202020204" pitchFamily="34" charset="0"/>
              </a:rPr>
              <a:t>JESUS </a:t>
            </a:r>
            <a:r>
              <a:rPr lang="en-US" sz="2900" b="1" dirty="0">
                <a:latin typeface="Arial" panose="020B0604020202020204" pitchFamily="34" charset="0"/>
                <a:cs typeface="Arial" panose="020B0604020202020204" pitchFamily="34" charset="0"/>
              </a:rPr>
              <a:t>OF NAZARETH, THE KING OF THE JEWS.</a:t>
            </a:r>
          </a:p>
          <a:p>
            <a:endParaRPr lang="en-US" sz="2900" dirty="0"/>
          </a:p>
        </p:txBody>
      </p:sp>
    </p:spTree>
    <p:extLst>
      <p:ext uri="{BB962C8B-B14F-4D97-AF65-F5344CB8AC3E}">
        <p14:creationId xmlns:p14="http://schemas.microsoft.com/office/powerpoint/2010/main" val="56033284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5401130" y="11879"/>
            <a:ext cx="6777817"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rPr>
              <a:t>He Bore it All</a:t>
            </a:r>
            <a:endParaRPr lang="en-US" sz="7200" b="1" cap="none" spc="600" dirty="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endParaRPr>
          </a:p>
        </p:txBody>
      </p:sp>
      <p:sp>
        <p:nvSpPr>
          <p:cNvPr id="4" name="TextBox 3"/>
          <p:cNvSpPr txBox="1"/>
          <p:nvPr/>
        </p:nvSpPr>
        <p:spPr>
          <a:xfrm>
            <a:off x="10210797" y="1212208"/>
            <a:ext cx="1752600" cy="523220"/>
          </a:xfrm>
          <a:prstGeom prst="rect">
            <a:avLst/>
          </a:prstGeom>
          <a:solidFill>
            <a:schemeClr val="bg1"/>
          </a:solidFill>
          <a:ln>
            <a:solidFill>
              <a:schemeClr val="tx1"/>
            </a:solidFill>
          </a:ln>
          <a:effectLst>
            <a:glow rad="228600">
              <a:schemeClr val="bg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1 Pet 2:24</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86520130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a:xfrm>
            <a:off x="1022964" y="2635329"/>
            <a:ext cx="9688871" cy="1107996"/>
          </a:xfrm>
          <a:prstGeom prst="rect">
            <a:avLst/>
          </a:prstGeom>
          <a:solidFill>
            <a:srgbClr val="000000"/>
          </a:solidFill>
          <a:ln w="38100">
            <a:noFill/>
          </a:ln>
          <a:effectLst>
            <a:softEdge rad="127000"/>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smtClean="0">
                <a:ln>
                  <a:solidFill>
                    <a:srgbClr val="C00000"/>
                  </a:solidFill>
                </a:ln>
                <a:solidFill>
                  <a:schemeClr val="accent4"/>
                </a:solidFill>
                <a:effectLst>
                  <a:outerShdw blurRad="38100" dist="38100" dir="2700000" algn="tl">
                    <a:srgbClr val="000000">
                      <a:alpha val="43137"/>
                    </a:srgbClr>
                  </a:outerShdw>
                </a:effectLst>
                <a:latin typeface="Monotype Corsiva" panose="03010101010201010101" pitchFamily="66" charset="0"/>
              </a:rPr>
              <a:t>Cross: An Instrument of Death </a:t>
            </a:r>
            <a:endParaRPr lang="en-US" sz="6600" b="1" cap="none" spc="0" dirty="0">
              <a:ln>
                <a:solidFill>
                  <a:srgbClr val="C00000"/>
                </a:solidFill>
              </a:ln>
              <a:solidFill>
                <a:schemeClr val="accent4"/>
              </a:solidFill>
              <a:effectLst>
                <a:outerShdw blurRad="38100" dist="38100" dir="2700000" algn="tl">
                  <a:srgbClr val="000000">
                    <a:alpha val="43137"/>
                  </a:srgbClr>
                </a:outerShdw>
              </a:effectLst>
              <a:latin typeface="Monotype Corsiva" panose="03010101010201010101" pitchFamily="66" charset="0"/>
            </a:endParaRPr>
          </a:p>
        </p:txBody>
      </p:sp>
      <p:sp>
        <p:nvSpPr>
          <p:cNvPr id="41" name="Left Arrow 40"/>
          <p:cNvSpPr/>
          <p:nvPr/>
        </p:nvSpPr>
        <p:spPr>
          <a:xfrm>
            <a:off x="8097526" y="4361457"/>
            <a:ext cx="932744" cy="615438"/>
          </a:xfrm>
          <a:prstGeom prst="leftArrow">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0" name="TextBox 39"/>
          <p:cNvSpPr txBox="1"/>
          <p:nvPr/>
        </p:nvSpPr>
        <p:spPr>
          <a:xfrm>
            <a:off x="9004831" y="3845909"/>
            <a:ext cx="3130017" cy="1569660"/>
          </a:xfrm>
          <a:prstGeom prst="rect">
            <a:avLst/>
          </a:prstGeom>
          <a:solidFill>
            <a:schemeClr val="tx1"/>
          </a:solid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it is written, cursed is everyone who hangs on a tree” (Galatians 3:13).</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Rectangle 41"/>
          <p:cNvSpPr/>
          <p:nvPr/>
        </p:nvSpPr>
        <p:spPr>
          <a:xfrm>
            <a:off x="6119846" y="4375633"/>
            <a:ext cx="1917512" cy="584775"/>
          </a:xfrm>
          <a:prstGeom prst="rect">
            <a:avLst/>
          </a:prstGeom>
          <a:solidFill>
            <a:schemeClr val="bg1"/>
          </a:solidFill>
          <a:effectLst>
            <a:softEdge rad="31750"/>
          </a:effectLst>
        </p:spPr>
        <p:txBody>
          <a:bodyPr wrap="none" lIns="91440" tIns="45720" rIns="91440" bIns="45720">
            <a:spAutoFit/>
          </a:bodyPr>
          <a:lstStyle/>
          <a:p>
            <a:pPr algn="ctr"/>
            <a:r>
              <a:rPr lang="en-US" sz="3200" b="1" cap="none" spc="50" dirty="0" smtClean="0">
                <a:ln w="0">
                  <a:solidFill>
                    <a:schemeClr val="bg1"/>
                  </a:solidFill>
                </a:ln>
                <a:effectLst>
                  <a:glow rad="228600">
                    <a:schemeClr val="tx1"/>
                  </a:glow>
                  <a:innerShdw blurRad="63500" dist="50800" dir="13500000">
                    <a:srgbClr val="000000">
                      <a:alpha val="50000"/>
                    </a:srgbClr>
                  </a:innerShdw>
                </a:effectLst>
                <a:latin typeface="Monotype Corsiva" panose="03010101010201010101" pitchFamily="66" charset="0"/>
              </a:rPr>
              <a:t>Deut 21:23</a:t>
            </a:r>
            <a:endParaRPr lang="en-US" sz="3200" b="1" cap="none" spc="50" dirty="0">
              <a:ln w="0">
                <a:solidFill>
                  <a:schemeClr val="bg1"/>
                </a:solidFill>
              </a:ln>
              <a:effectLst>
                <a:glow rad="228600">
                  <a:schemeClr val="tx1"/>
                </a:glow>
                <a:innerShdw blurRad="63500" dist="50800" dir="13500000">
                  <a:srgbClr val="000000">
                    <a:alpha val="50000"/>
                  </a:srgbClr>
                </a:innerShdw>
              </a:effectLst>
              <a:latin typeface="Monotype Corsiva" panose="03010101010201010101" pitchFamily="66" charset="0"/>
            </a:endParaRPr>
          </a:p>
        </p:txBody>
      </p:sp>
      <p:sp>
        <p:nvSpPr>
          <p:cNvPr id="7" name="Rounded Rectangle 6"/>
          <p:cNvSpPr/>
          <p:nvPr/>
        </p:nvSpPr>
        <p:spPr>
          <a:xfrm>
            <a:off x="4014088" y="197637"/>
            <a:ext cx="3201390" cy="3731210"/>
          </a:xfrm>
          <a:prstGeom prst="roundRect">
            <a:avLst/>
          </a:prstGeom>
          <a:blipFill>
            <a:blip r:embed="rId3"/>
            <a:stretch>
              <a:fillRect/>
            </a:stretch>
          </a:blip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smtClean="0">
                <a:ln>
                  <a:solidFill>
                    <a:schemeClr val="bg1"/>
                  </a:solidFill>
                </a:ln>
                <a:solidFill>
                  <a:schemeClr val="tx1"/>
                </a:solidFill>
                <a:effectLst>
                  <a:outerShdw blurRad="38100" dist="38100" dir="2700000" algn="tl">
                    <a:srgbClr val="000000">
                      <a:alpha val="43137"/>
                    </a:srgbClr>
                  </a:outerShdw>
                </a:effectLst>
                <a:latin typeface="Gloucester MT Extra Condensed" panose="02030808020601010101" pitchFamily="18" charset="0"/>
              </a:rPr>
              <a:t>Egyptians</a:t>
            </a:r>
          </a:p>
          <a:p>
            <a:pPr algn="ctr"/>
            <a:r>
              <a:rPr lang="en-US" sz="4000" b="1" spc="300" dirty="0" smtClean="0">
                <a:ln>
                  <a:solidFill>
                    <a:schemeClr val="bg1"/>
                  </a:solidFill>
                </a:ln>
                <a:solidFill>
                  <a:schemeClr val="tx1"/>
                </a:solidFill>
                <a:effectLst>
                  <a:outerShdw blurRad="38100" dist="38100" dir="2700000" algn="tl">
                    <a:srgbClr val="000000">
                      <a:alpha val="43137"/>
                    </a:srgbClr>
                  </a:outerShdw>
                </a:effectLst>
                <a:latin typeface="Gloucester MT Extra Condensed" panose="02030808020601010101" pitchFamily="18" charset="0"/>
              </a:rPr>
              <a:t>Philistines</a:t>
            </a:r>
          </a:p>
          <a:p>
            <a:pPr algn="ctr"/>
            <a:r>
              <a:rPr lang="en-US" sz="4000" b="1" spc="300" dirty="0" smtClean="0">
                <a:ln>
                  <a:solidFill>
                    <a:schemeClr val="bg1"/>
                  </a:solidFill>
                </a:ln>
                <a:solidFill>
                  <a:schemeClr val="tx1"/>
                </a:solidFill>
                <a:effectLst>
                  <a:outerShdw blurRad="38100" dist="38100" dir="2700000" algn="tl">
                    <a:srgbClr val="000000">
                      <a:alpha val="43137"/>
                    </a:srgbClr>
                  </a:outerShdw>
                </a:effectLst>
                <a:latin typeface="Gloucester MT Extra Condensed" panose="02030808020601010101" pitchFamily="18" charset="0"/>
              </a:rPr>
              <a:t>Babylonians</a:t>
            </a:r>
          </a:p>
          <a:p>
            <a:pPr algn="ctr"/>
            <a:r>
              <a:rPr lang="en-US" sz="4000" b="1" spc="300" dirty="0" smtClean="0">
                <a:ln>
                  <a:solidFill>
                    <a:schemeClr val="bg1"/>
                  </a:solidFill>
                </a:ln>
                <a:solidFill>
                  <a:schemeClr val="tx1"/>
                </a:solidFill>
                <a:effectLst>
                  <a:outerShdw blurRad="38100" dist="38100" dir="2700000" algn="tl">
                    <a:srgbClr val="000000">
                      <a:alpha val="43137"/>
                    </a:srgbClr>
                  </a:outerShdw>
                </a:effectLst>
                <a:latin typeface="Gloucester MT Extra Condensed" panose="02030808020601010101" pitchFamily="18" charset="0"/>
              </a:rPr>
              <a:t>Persians</a:t>
            </a:r>
          </a:p>
          <a:p>
            <a:pPr algn="ctr"/>
            <a:r>
              <a:rPr lang="en-US" sz="4000" b="1" spc="300" dirty="0" smtClean="0">
                <a:ln>
                  <a:solidFill>
                    <a:schemeClr val="bg1"/>
                  </a:solidFill>
                </a:ln>
                <a:solidFill>
                  <a:schemeClr val="tx1"/>
                </a:solidFill>
                <a:effectLst>
                  <a:outerShdw blurRad="38100" dist="38100" dir="2700000" algn="tl">
                    <a:srgbClr val="000000">
                      <a:alpha val="43137"/>
                    </a:srgbClr>
                  </a:outerShdw>
                </a:effectLst>
                <a:latin typeface="Gloucester MT Extra Condensed" panose="02030808020601010101" pitchFamily="18" charset="0"/>
              </a:rPr>
              <a:t>Greeks</a:t>
            </a:r>
          </a:p>
          <a:p>
            <a:pPr algn="ctr"/>
            <a:r>
              <a:rPr lang="en-US" sz="4000" b="1" spc="300" dirty="0" smtClean="0">
                <a:ln>
                  <a:solidFill>
                    <a:schemeClr val="bg1"/>
                  </a:solidFill>
                </a:ln>
                <a:solidFill>
                  <a:schemeClr val="tx1"/>
                </a:solidFill>
                <a:effectLst>
                  <a:glow rad="228600">
                    <a:srgbClr val="FFFF00">
                      <a:alpha val="83000"/>
                    </a:srgbClr>
                  </a:glow>
                  <a:outerShdw blurRad="38100" dist="38100" dir="2700000" algn="tl">
                    <a:srgbClr val="000000">
                      <a:alpha val="43137"/>
                    </a:srgbClr>
                  </a:outerShdw>
                </a:effectLst>
                <a:latin typeface="Gloucester MT Extra Condensed" panose="02030808020601010101" pitchFamily="18" charset="0"/>
              </a:rPr>
              <a:t>Romans</a:t>
            </a:r>
          </a:p>
        </p:txBody>
      </p:sp>
    </p:spTree>
    <p:extLst>
      <p:ext uri="{BB962C8B-B14F-4D97-AF65-F5344CB8AC3E}">
        <p14:creationId xmlns:p14="http://schemas.microsoft.com/office/powerpoint/2010/main" val="277114312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7037E-6 L 0.0207 0.43634 " pathEditMode="relative" rAng="0" ptsTypes="AA">
                                      <p:cBhvr>
                                        <p:cTn id="6" dur="5000" fill="hold"/>
                                        <p:tgtEl>
                                          <p:spTgt spid="37"/>
                                        </p:tgtEl>
                                        <p:attrNameLst>
                                          <p:attrName>ppt_x</p:attrName>
                                          <p:attrName>ppt_y</p:attrName>
                                        </p:attrNameLst>
                                      </p:cBhvr>
                                      <p:rCtr x="1029" y="2180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0" fill="hold"/>
                                        <p:tgtEl>
                                          <p:spTgt spid="7"/>
                                        </p:tgtEl>
                                        <p:attrNameLst>
                                          <p:attrName>ppt_w</p:attrName>
                                        </p:attrNameLst>
                                      </p:cBhvr>
                                      <p:tavLst>
                                        <p:tav tm="0">
                                          <p:val>
                                            <p:fltVal val="0"/>
                                          </p:val>
                                        </p:tav>
                                        <p:tav tm="100000">
                                          <p:val>
                                            <p:strVal val="#ppt_w"/>
                                          </p:val>
                                        </p:tav>
                                      </p:tavLst>
                                    </p:anim>
                                    <p:anim calcmode="lin" valueType="num">
                                      <p:cBhvr>
                                        <p:cTn id="10" dur="5000" fill="hold"/>
                                        <p:tgtEl>
                                          <p:spTgt spid="7"/>
                                        </p:tgtEl>
                                        <p:attrNameLst>
                                          <p:attrName>ppt_h</p:attrName>
                                        </p:attrNameLst>
                                      </p:cBhvr>
                                      <p:tavLst>
                                        <p:tav tm="0">
                                          <p:val>
                                            <p:fltVal val="0"/>
                                          </p:val>
                                        </p:tav>
                                        <p:tav tm="100000">
                                          <p:val>
                                            <p:strVal val="#ppt_h"/>
                                          </p:val>
                                        </p:tav>
                                      </p:tavLst>
                                    </p:anim>
                                    <p:animEffect transition="in" filter="fade">
                                      <p:cBhvr>
                                        <p:cTn id="11" dur="5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000"/>
                                        <p:tgtEl>
                                          <p:spTgt spid="40"/>
                                        </p:tgtEl>
                                      </p:cBhvr>
                                    </p:animEffect>
                                    <p:anim calcmode="lin" valueType="num">
                                      <p:cBhvr>
                                        <p:cTn id="17" dur="2000" fill="hold"/>
                                        <p:tgtEl>
                                          <p:spTgt spid="40"/>
                                        </p:tgtEl>
                                        <p:attrNameLst>
                                          <p:attrName>ppt_x</p:attrName>
                                        </p:attrNameLst>
                                      </p:cBhvr>
                                      <p:tavLst>
                                        <p:tav tm="0">
                                          <p:val>
                                            <p:strVal val="#ppt_x"/>
                                          </p:val>
                                        </p:tav>
                                        <p:tav tm="100000">
                                          <p:val>
                                            <p:strVal val="#ppt_x"/>
                                          </p:val>
                                        </p:tav>
                                      </p:tavLst>
                                    </p:anim>
                                    <p:anim calcmode="lin" valueType="num">
                                      <p:cBhvr>
                                        <p:cTn id="18" dur="20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right)">
                                      <p:cBhvr>
                                        <p:cTn id="22" dur="2000"/>
                                        <p:tgtEl>
                                          <p:spTgt spid="41"/>
                                        </p:tgtEl>
                                      </p:cBhvr>
                                    </p:animEffect>
                                  </p:childTnLst>
                                </p:cTn>
                              </p:par>
                            </p:childTnLst>
                          </p:cTn>
                        </p:par>
                        <p:par>
                          <p:cTn id="23" fill="hold">
                            <p:stCondLst>
                              <p:cond delay="4000"/>
                            </p:stCondLst>
                            <p:childTnLst>
                              <p:par>
                                <p:cTn id="24" presetID="21" presetClass="entr" presetSubtype="8"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heel(8)">
                                      <p:cBhvr>
                                        <p:cTn id="26"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0" grpId="0" animBg="1"/>
      <p:bldP spid="4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1568489" y="273206"/>
            <a:ext cx="4100513" cy="2000250"/>
          </a:xfrm>
          <a:prstGeom prst="cloudCallout">
            <a:avLst>
              <a:gd name="adj1" fmla="val 98724"/>
              <a:gd name="adj2" fmla="val -10851"/>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smtClean="0">
                <a:ln w="38100">
                  <a:noFill/>
                </a:ln>
                <a:solidFill>
                  <a:schemeClr val="bg1"/>
                </a:solidFill>
                <a:latin typeface="Arial" panose="020B0604020202020204" pitchFamily="34" charset="0"/>
                <a:cs typeface="Arial" panose="020B0604020202020204" pitchFamily="34" charset="0"/>
              </a:rPr>
              <a:t>John 1:51</a:t>
            </a:r>
          </a:p>
          <a:p>
            <a:pPr algn="ctr"/>
            <a:r>
              <a:rPr lang="en-US" b="1" spc="300" dirty="0" smtClean="0">
                <a:ln w="38100">
                  <a:noFill/>
                </a:ln>
                <a:solidFill>
                  <a:schemeClr val="bg1"/>
                </a:solidFill>
                <a:latin typeface="Arial" panose="020B0604020202020204" pitchFamily="34" charset="0"/>
                <a:cs typeface="Arial" panose="020B0604020202020204" pitchFamily="34" charset="0"/>
              </a:rPr>
              <a:t>John 3:14-15</a:t>
            </a:r>
          </a:p>
          <a:p>
            <a:pPr algn="ctr"/>
            <a:r>
              <a:rPr lang="en-US" b="1" spc="300" dirty="0" smtClean="0">
                <a:ln w="38100">
                  <a:noFill/>
                </a:ln>
                <a:solidFill>
                  <a:schemeClr val="bg1"/>
                </a:solidFill>
                <a:latin typeface="Arial" panose="020B0604020202020204" pitchFamily="34" charset="0"/>
                <a:cs typeface="Arial" panose="020B0604020202020204" pitchFamily="34" charset="0"/>
              </a:rPr>
              <a:t>Matthew 9:15</a:t>
            </a:r>
          </a:p>
          <a:p>
            <a:pPr algn="ctr"/>
            <a:r>
              <a:rPr lang="en-US" b="1" spc="300" dirty="0" smtClean="0">
                <a:ln w="38100">
                  <a:noFill/>
                </a:ln>
                <a:solidFill>
                  <a:schemeClr val="bg1"/>
                </a:solidFill>
                <a:latin typeface="Arial" panose="020B0604020202020204" pitchFamily="34" charset="0"/>
                <a:cs typeface="Arial" panose="020B0604020202020204" pitchFamily="34" charset="0"/>
              </a:rPr>
              <a:t>Matthew 12:40</a:t>
            </a:r>
            <a:endParaRPr lang="en-US" b="1" spc="300" dirty="0">
              <a:ln w="38100">
                <a:noFill/>
              </a:ln>
              <a:solidFill>
                <a:schemeClr val="bg1"/>
              </a:solidFill>
              <a:latin typeface="Arial" panose="020B0604020202020204" pitchFamily="34" charset="0"/>
              <a:cs typeface="Arial" panose="020B0604020202020204" pitchFamily="34" charset="0"/>
            </a:endParaRPr>
          </a:p>
        </p:txBody>
      </p:sp>
      <p:sp>
        <p:nvSpPr>
          <p:cNvPr id="4" name="Cloud Callout 3"/>
          <p:cNvSpPr/>
          <p:nvPr/>
        </p:nvSpPr>
        <p:spPr>
          <a:xfrm>
            <a:off x="1567905" y="280628"/>
            <a:ext cx="4100513" cy="2000250"/>
          </a:xfrm>
          <a:prstGeom prst="cloudCallout">
            <a:avLst>
              <a:gd name="adj1" fmla="val 98724"/>
              <a:gd name="adj2" fmla="val -10851"/>
            </a:avLst>
          </a:prstGeom>
          <a:solidFill>
            <a:schemeClr val="tx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smtClean="0">
                <a:ln w="38100">
                  <a:noFill/>
                </a:ln>
                <a:solidFill>
                  <a:schemeClr val="bg1"/>
                </a:solidFill>
                <a:latin typeface="Times New Roman" panose="02020603050405020304" pitchFamily="18" charset="0"/>
                <a:cs typeface="Times New Roman" panose="02020603050405020304" pitchFamily="18" charset="0"/>
              </a:rPr>
              <a:t>Isaiah 50:6</a:t>
            </a:r>
          </a:p>
          <a:p>
            <a:pPr algn="ctr"/>
            <a:r>
              <a:rPr lang="en-US" b="1" spc="300" dirty="0" smtClean="0">
                <a:ln w="38100">
                  <a:noFill/>
                </a:ln>
                <a:solidFill>
                  <a:schemeClr val="bg1"/>
                </a:solidFill>
                <a:latin typeface="Times New Roman" panose="02020603050405020304" pitchFamily="18" charset="0"/>
                <a:cs typeface="Times New Roman" panose="02020603050405020304" pitchFamily="18" charset="0"/>
              </a:rPr>
              <a:t>Isaiah 53:4-8</a:t>
            </a:r>
          </a:p>
          <a:p>
            <a:pPr algn="ctr"/>
            <a:r>
              <a:rPr lang="en-US" b="1" spc="300" dirty="0" smtClean="0">
                <a:ln w="38100">
                  <a:noFill/>
                </a:ln>
                <a:solidFill>
                  <a:schemeClr val="bg1"/>
                </a:solidFill>
                <a:latin typeface="Times New Roman" panose="02020603050405020304" pitchFamily="18" charset="0"/>
                <a:cs typeface="Times New Roman" panose="02020603050405020304" pitchFamily="18" charset="0"/>
              </a:rPr>
              <a:t>Psalm 22:1-2</a:t>
            </a:r>
          </a:p>
          <a:p>
            <a:pPr algn="ctr"/>
            <a:r>
              <a:rPr lang="en-US" b="1" spc="300" dirty="0" smtClean="0">
                <a:ln w="38100">
                  <a:noFill/>
                </a:ln>
                <a:solidFill>
                  <a:schemeClr val="bg1"/>
                </a:solidFill>
                <a:latin typeface="Times New Roman" panose="02020603050405020304" pitchFamily="18" charset="0"/>
                <a:cs typeface="Times New Roman" panose="02020603050405020304" pitchFamily="18" charset="0"/>
              </a:rPr>
              <a:t>Daniel 9:26</a:t>
            </a:r>
            <a:endParaRPr lang="en-US" b="1" spc="300"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85112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dissolve">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dissolv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8072438" y="630965"/>
            <a:ext cx="4104965" cy="6370975"/>
          </a:xfrm>
          <a:prstGeom prst="rect">
            <a:avLst/>
          </a:prstGeom>
          <a:solidFill>
            <a:srgbClr val="FFFFFF">
              <a:alpha val="80000"/>
            </a:srgbClr>
          </a:solidFill>
          <a:effectLst>
            <a:softEdge rad="127000"/>
          </a:effectLst>
        </p:spPr>
        <p:txBody>
          <a:bodyPr wrap="square" rtlCol="0">
            <a:spAutoFit/>
          </a:bodyPr>
          <a:lstStyle/>
          <a:p>
            <a:pPr algn="ct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16:13-21</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20:18-19, 28</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26:12</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17:25</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2:19-22</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7:33-34</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10:11, 17-18</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12:27</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2236861" y="0"/>
            <a:ext cx="9940542" cy="830997"/>
          </a:xfrm>
          <a:prstGeom prst="rect">
            <a:avLst/>
          </a:prstGeom>
          <a:noFill/>
          <a:effectLst>
            <a:glow rad="101600">
              <a:schemeClr val="bg1">
                <a:alpha val="60000"/>
              </a:schemeClr>
            </a:glow>
          </a:effectLst>
        </p:spPr>
        <p:txBody>
          <a:bodyPr wrap="none" lIns="91440" tIns="45720" rIns="91440" bIns="45720">
            <a:spAutoFit/>
          </a:bodyPr>
          <a:lstStyle/>
          <a:p>
            <a:pPr algn="ctr"/>
            <a:r>
              <a:rPr lang="en-US" sz="4800" b="1" cap="none" spc="600" dirty="0" smtClean="0">
                <a:ln w="22225">
                  <a:solidFill>
                    <a:sysClr val="windowText" lastClr="000000"/>
                  </a:solidFill>
                  <a:prstDash val="solid"/>
                </a:ln>
                <a:solidFill>
                  <a:sysClr val="windowText" lastClr="000000"/>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rPr>
              <a:t>Jesus prepares His disciples</a:t>
            </a:r>
            <a:endParaRPr lang="en-US" sz="4800" b="1" cap="none" spc="600" dirty="0">
              <a:ln w="22225">
                <a:solidFill>
                  <a:sysClr val="windowText" lastClr="000000"/>
                </a:solidFill>
                <a:prstDash val="solid"/>
              </a:ln>
              <a:solidFill>
                <a:sysClr val="windowText" lastClr="000000"/>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endParaRPr>
          </a:p>
        </p:txBody>
      </p:sp>
    </p:spTree>
    <p:extLst>
      <p:ext uri="{BB962C8B-B14F-4D97-AF65-F5344CB8AC3E}">
        <p14:creationId xmlns:p14="http://schemas.microsoft.com/office/powerpoint/2010/main" val="161384826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2000"/>
                                        <p:tgtEl>
                                          <p:spTgt spid="4">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2000"/>
                                        <p:tgtEl>
                                          <p:spTgt spid="4">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2000"/>
                                        <p:tgtEl>
                                          <p:spTgt spid="4">
                                            <p:txEl>
                                              <p:pRg st="3" end="3"/>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2000"/>
                                        <p:tgtEl>
                                          <p:spTgt spid="4">
                                            <p:txEl>
                                              <p:pRg st="5" end="5"/>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ipe(left)">
                                      <p:cBhvr>
                                        <p:cTn id="23" dur="2000"/>
                                        <p:tgtEl>
                                          <p:spTgt spid="4">
                                            <p:txEl>
                                              <p:pRg st="7" end="7"/>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left)">
                                      <p:cBhvr>
                                        <p:cTn id="27" dur="2000"/>
                                        <p:tgtEl>
                                          <p:spTgt spid="4">
                                            <p:txEl>
                                              <p:pRg st="9" end="9"/>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wipe(left)">
                                      <p:cBhvr>
                                        <p:cTn id="31" dur="2000"/>
                                        <p:tgtEl>
                                          <p:spTgt spid="4">
                                            <p:txEl>
                                              <p:pRg st="11" end="11"/>
                                            </p:txEl>
                                          </p:spTgt>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wipe(left)">
                                      <p:cBhvr>
                                        <p:cTn id="35" dur="2000"/>
                                        <p:tgtEl>
                                          <p:spTgt spid="4">
                                            <p:txEl>
                                              <p:pRg st="13" end="13"/>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animEffect transition="in" filter="wipe(left)">
                                      <p:cBhvr>
                                        <p:cTn id="39"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323"/>
          <a:stretch/>
        </p:blipFill>
        <p:spPr>
          <a:xfrm>
            <a:off x="0" y="11878"/>
            <a:ext cx="12187238" cy="6846121"/>
          </a:xfrm>
          <a:prstGeom prst="rect">
            <a:avLst/>
          </a:prstGeom>
        </p:spPr>
      </p:pic>
      <p:sp>
        <p:nvSpPr>
          <p:cNvPr id="3" name="Rectangle 2"/>
          <p:cNvSpPr/>
          <p:nvPr/>
        </p:nvSpPr>
        <p:spPr>
          <a:xfrm>
            <a:off x="5401124" y="11879"/>
            <a:ext cx="6777817"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rPr>
              <a:t>He Bore it All</a:t>
            </a:r>
            <a:endParaRPr lang="en-US" sz="7200" b="1" cap="none" spc="600" dirty="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endParaRPr>
          </a:p>
        </p:txBody>
      </p:sp>
      <p:sp>
        <p:nvSpPr>
          <p:cNvPr id="2" name="TextBox 1"/>
          <p:cNvSpPr txBox="1"/>
          <p:nvPr/>
        </p:nvSpPr>
        <p:spPr>
          <a:xfrm>
            <a:off x="342901" y="1335318"/>
            <a:ext cx="5529262" cy="5262979"/>
          </a:xfrm>
          <a:prstGeom prst="rect">
            <a:avLst/>
          </a:prstGeom>
          <a:solidFill>
            <a:srgbClr val="FFFFFF">
              <a:alpha val="74902"/>
            </a:srgbClr>
          </a:solid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“knowing that you were not redeemed with corruptible things, like silver or gold, from your aimless conduct received from your fathers, but with </a:t>
            </a:r>
            <a:r>
              <a:rPr lang="en-US" sz="2400" b="1" u="sng"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precious blood of Christ</a:t>
            </a:r>
            <a:r>
              <a:rPr lang="en-US" sz="2400" b="1" dirty="0" smtClean="0">
                <a:latin typeface="Arial" panose="020B0604020202020204" pitchFamily="34" charset="0"/>
                <a:cs typeface="Arial" panose="020B0604020202020204" pitchFamily="34" charset="0"/>
              </a:rPr>
              <a:t>, as of a lamb without blemish and without spot. He indeed was foreordained before the foundation of the world, but was manifest in these last times for you who through Him believe in God who raised Him from the dead and gave Him glory, so that your faith and hope are in God” (1 Pet 1:18-21).</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342863" y="1335318"/>
            <a:ext cx="5529262" cy="5262979"/>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“knowing that you were not redeemed with corruptible things, like silver or gold, from your aimless conduct received from your fathers, but with </a:t>
            </a:r>
            <a:r>
              <a:rPr lang="en-US" sz="2400" b="1" u="sng"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precious blood of Christ</a:t>
            </a:r>
            <a:r>
              <a:rPr lang="en-US" sz="2400" b="1" dirty="0" smtClean="0">
                <a:latin typeface="Arial" panose="020B0604020202020204" pitchFamily="34" charset="0"/>
                <a:cs typeface="Arial" panose="020B0604020202020204" pitchFamily="34" charset="0"/>
              </a:rPr>
              <a:t>, as of a lamb without blemish and without spot. He indeed was foreordained before the foundation of the world, but was manifest in these last times for you who through Him believe in </a:t>
            </a:r>
            <a:r>
              <a:rPr lang="en-US" sz="2400" b="1" u="sng" dirty="0" smtClean="0">
                <a:ln>
                  <a:solidFill>
                    <a:schemeClr val="accent4"/>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who raised Him from the dead and gave Him glory, so that your faith and hope are in God</a:t>
            </a:r>
            <a:r>
              <a:rPr lang="en-US" sz="2400" b="1" dirty="0" smtClean="0">
                <a:latin typeface="Arial" panose="020B0604020202020204" pitchFamily="34" charset="0"/>
                <a:cs typeface="Arial" panose="020B0604020202020204" pitchFamily="34" charset="0"/>
              </a:rPr>
              <a:t>” (1 Pet 1:18-21).</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6479343" y="1550761"/>
            <a:ext cx="5529262" cy="48320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glow rad="228600">
              <a:schemeClr val="accent1">
                <a:satMod val="175000"/>
                <a:alpha val="40000"/>
              </a:schemeClr>
            </a:glow>
          </a:effectLst>
        </p:spPr>
        <p:txBody>
          <a:bodyPr wrap="square" rtlCol="0">
            <a:spAutoFit/>
          </a:bodyPr>
          <a:lstStyle/>
          <a:p>
            <a:pPr algn="just"/>
            <a:r>
              <a:rPr lang="en-US" sz="2800" b="1" dirty="0" smtClean="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 do you not know that as many of us as were baptized into Christ Jesus were baptized into his death? Therefore we </a:t>
            </a:r>
            <a:r>
              <a:rPr lang="en-US" sz="2800" b="1" u="sng" dirty="0" smtClean="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were buried with him through baptism into death</a:t>
            </a:r>
            <a:r>
              <a:rPr lang="en-US" sz="2800" b="1" dirty="0" smtClean="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just as Christ was raised from the dead by the glory of the Father, </a:t>
            </a:r>
            <a:r>
              <a:rPr lang="en-US" sz="2800" b="1" u="sng" dirty="0" smtClean="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so we should also walk in newness of life</a:t>
            </a:r>
            <a:r>
              <a:rPr lang="en-US" sz="2800" b="1" dirty="0" smtClean="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r"/>
            <a:r>
              <a:rPr lang="en-US" sz="2800" b="1" dirty="0" smtClean="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6:3-4).</a:t>
            </a:r>
            <a:endParaRPr lang="en-US" sz="2800" b="1" dirty="0">
              <a:ln w="3175">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4387232" y="7651"/>
            <a:ext cx="7798930"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rPr>
              <a:t>That I might live</a:t>
            </a:r>
            <a:endParaRPr lang="en-US" sz="7200" b="1" cap="none" spc="600" dirty="0">
              <a:ln w="22225">
                <a:solidFill>
                  <a:sysClr val="windowText" lastClr="000000"/>
                </a:solidFill>
                <a:prstDash val="solid"/>
              </a:ln>
              <a:solidFill>
                <a:schemeClr val="bg1"/>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endParaRPr>
          </a:p>
        </p:txBody>
      </p:sp>
    </p:spTree>
    <p:extLst>
      <p:ext uri="{BB962C8B-B14F-4D97-AF65-F5344CB8AC3E}">
        <p14:creationId xmlns:p14="http://schemas.microsoft.com/office/powerpoint/2010/main" val="3281526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3000"/>
                                        <p:tgtEl>
                                          <p:spTgt spid="3"/>
                                        </p:tgtEl>
                                      </p:cBhvr>
                                    </p:animEffect>
                                    <p:set>
                                      <p:cBhvr>
                                        <p:cTn id="20" dur="1" fill="hold">
                                          <p:stCondLst>
                                            <p:cond delay="2999"/>
                                          </p:stCondLst>
                                        </p:cTn>
                                        <p:tgtEl>
                                          <p:spTgt spid="3"/>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3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2000"/>
                                        <p:tgtEl>
                                          <p:spTgt spid="7">
                                            <p:bg/>
                                          </p:spTgt>
                                        </p:tgtEl>
                                      </p:cBhvr>
                                    </p:animEffect>
                                    <p:anim calcmode="lin" valueType="num">
                                      <p:cBhvr>
                                        <p:cTn id="29" dur="2000" fill="hold"/>
                                        <p:tgtEl>
                                          <p:spTgt spid="7">
                                            <p:bg/>
                                          </p:spTgt>
                                        </p:tgtEl>
                                        <p:attrNameLst>
                                          <p:attrName>ppt_x</p:attrName>
                                        </p:attrNameLst>
                                      </p:cBhvr>
                                      <p:tavLst>
                                        <p:tav tm="0">
                                          <p:val>
                                            <p:strVal val="#ppt_x"/>
                                          </p:val>
                                        </p:tav>
                                        <p:tav tm="100000">
                                          <p:val>
                                            <p:strVal val="#ppt_x"/>
                                          </p:val>
                                        </p:tav>
                                      </p:tavLst>
                                    </p:anim>
                                    <p:anim calcmode="lin" valueType="num">
                                      <p:cBhvr>
                                        <p:cTn id="30" dur="2000" fill="hold"/>
                                        <p:tgtEl>
                                          <p:spTgt spid="7">
                                            <p:bg/>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25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2000"/>
                                        <p:tgtEl>
                                          <p:spTgt spid="7">
                                            <p:txEl>
                                              <p:pRg st="0" end="0"/>
                                            </p:txEl>
                                          </p:spTgt>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P spid="7" grpId="0" uiExpand="1" build="p" bldLvl="5"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38048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15068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0" y="700088"/>
            <a:ext cx="5891213" cy="1200329"/>
          </a:xfrm>
          <a:prstGeom prst="rect">
            <a:avLst/>
          </a:prstGeom>
          <a:solidFill>
            <a:srgbClr val="FFFFFF">
              <a:alpha val="74902"/>
            </a:srgbClr>
          </a:solidFill>
        </p:spPr>
        <p:txBody>
          <a:bodyPr wrap="square" rtlCol="0">
            <a:spAutoFit/>
          </a:bodyPr>
          <a:lstStyle/>
          <a:p>
            <a:r>
              <a:rPr lang="en-US" sz="2400" b="1" dirty="0" smtClean="0">
                <a:effectLst>
                  <a:outerShdw blurRad="38100" dist="38100" dir="2700000" algn="tl">
                    <a:srgbClr val="000000">
                      <a:alpha val="43137"/>
                    </a:srgbClr>
                  </a:outerShdw>
                </a:effectLst>
              </a:rPr>
              <a:t>“For I determined not to know anything among you except </a:t>
            </a:r>
            <a:r>
              <a:rPr lang="en-US" sz="2400" b="1" u="sng" dirty="0" smtClean="0">
                <a:effectLst>
                  <a:outerShdw blurRad="38100" dist="38100" dir="2700000" algn="tl">
                    <a:srgbClr val="000000">
                      <a:alpha val="43137"/>
                    </a:srgbClr>
                  </a:outerShdw>
                </a:effectLst>
              </a:rPr>
              <a:t>Jesus Christ and Him crucified</a:t>
            </a:r>
            <a:r>
              <a:rPr lang="en-US" sz="2400" b="1" dirty="0" smtClean="0">
                <a:effectLst>
                  <a:outerShdw blurRad="38100" dist="38100" dir="2700000" algn="tl">
                    <a:srgbClr val="000000">
                      <a:alpha val="43137"/>
                    </a:srgbClr>
                  </a:outerShdw>
                </a:effectLst>
              </a:rPr>
              <a:t>” (1 Corinthians 2:2).</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6096000" y="1900417"/>
            <a:ext cx="5891213" cy="1569660"/>
          </a:xfrm>
          <a:prstGeom prst="rect">
            <a:avLst/>
          </a:prstGeom>
          <a:solidFill>
            <a:srgbClr val="FFFFFF">
              <a:alpha val="74902"/>
            </a:srgbClr>
          </a:solidFill>
        </p:spPr>
        <p:txBody>
          <a:bodyPr wrap="square" rtlCol="0">
            <a:spAutoFit/>
          </a:bodyPr>
          <a:lstStyle/>
          <a:p>
            <a:r>
              <a:rPr lang="en-US" sz="2400" b="1" dirty="0" smtClean="0">
                <a:effectLst>
                  <a:outerShdw blurRad="38100" dist="38100" dir="2700000" algn="tl">
                    <a:srgbClr val="000000">
                      <a:alpha val="43137"/>
                    </a:srgbClr>
                  </a:outerShdw>
                </a:effectLst>
              </a:rPr>
              <a:t>“for the </a:t>
            </a:r>
            <a:r>
              <a:rPr lang="en-US" sz="2400" b="1" u="sng" dirty="0" smtClean="0">
                <a:effectLst>
                  <a:outerShdw blurRad="38100" dist="38100" dir="2700000" algn="tl">
                    <a:srgbClr val="000000">
                      <a:alpha val="43137"/>
                    </a:srgbClr>
                  </a:outerShdw>
                </a:effectLst>
              </a:rPr>
              <a:t>message of the cross</a:t>
            </a:r>
            <a:r>
              <a:rPr lang="en-US" sz="2400" b="1" dirty="0" smtClean="0">
                <a:effectLst>
                  <a:outerShdw blurRad="38100" dist="38100" dir="2700000" algn="tl">
                    <a:srgbClr val="000000">
                      <a:alpha val="43137"/>
                    </a:srgbClr>
                  </a:outerShdw>
                </a:effectLst>
              </a:rPr>
              <a:t> is foolishness to those who are perishing, but to us who are being saved </a:t>
            </a:r>
            <a:r>
              <a:rPr lang="en-US" sz="2400" b="1" u="sng" dirty="0" smtClean="0">
                <a:effectLst>
                  <a:outerShdw blurRad="38100" dist="38100" dir="2700000" algn="tl">
                    <a:srgbClr val="000000">
                      <a:alpha val="43137"/>
                    </a:srgbClr>
                  </a:outerShdw>
                </a:effectLst>
              </a:rPr>
              <a:t>it is the power of God</a:t>
            </a:r>
            <a:r>
              <a:rPr lang="en-US" sz="2400" b="1" dirty="0" smtClean="0">
                <a:effectLst>
                  <a:outerShdw blurRad="38100" dist="38100" dir="2700000" algn="tl">
                    <a:srgbClr val="000000">
                      <a:alpha val="43137"/>
                    </a:srgbClr>
                  </a:outerShdw>
                </a:effectLst>
              </a:rPr>
              <a:t>” (1 Corinthians 1:18).</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6096000" y="3470077"/>
            <a:ext cx="5891213" cy="1200329"/>
          </a:xfrm>
          <a:prstGeom prst="rect">
            <a:avLst/>
          </a:prstGeom>
          <a:solidFill>
            <a:srgbClr val="FFFFFF">
              <a:alpha val="74902"/>
            </a:srgbClr>
          </a:solidFill>
        </p:spPr>
        <p:txBody>
          <a:bodyPr wrap="square" rtlCol="0">
            <a:spAutoFit/>
          </a:bodyPr>
          <a:lstStyle/>
          <a:p>
            <a:r>
              <a:rPr lang="en-US" sz="2400" b="1" dirty="0" smtClean="0">
                <a:effectLst>
                  <a:outerShdw blurRad="38100" dist="38100" dir="2700000" algn="tl">
                    <a:srgbClr val="000000">
                      <a:alpha val="43137"/>
                    </a:srgbClr>
                  </a:outerShdw>
                </a:effectLst>
              </a:rPr>
              <a:t>“But God forbid that I should boast except in </a:t>
            </a:r>
            <a:r>
              <a:rPr lang="en-US" sz="2400" b="1" u="sng" dirty="0" smtClean="0">
                <a:effectLst>
                  <a:outerShdw blurRad="38100" dist="38100" dir="2700000" algn="tl">
                    <a:srgbClr val="000000">
                      <a:alpha val="43137"/>
                    </a:srgbClr>
                  </a:outerShdw>
                </a:effectLst>
              </a:rPr>
              <a:t>the cross of our Lord Jesus Christ</a:t>
            </a:r>
            <a:r>
              <a:rPr lang="en-US" sz="2400" b="1" dirty="0" smtClean="0">
                <a:effectLst>
                  <a:outerShdw blurRad="38100" dist="38100" dir="2700000" algn="tl">
                    <a:srgbClr val="000000">
                      <a:alpha val="43137"/>
                    </a:srgbClr>
                  </a:outerShdw>
                </a:effectLst>
              </a:rPr>
              <a:t> . . .” (Galatians 6:14).</a:t>
            </a:r>
            <a:endParaRPr lang="en-US" sz="2400" b="1" dirty="0">
              <a:effectLst>
                <a:outerShdw blurRad="38100" dist="38100" dir="2700000" algn="tl">
                  <a:srgbClr val="000000">
                    <a:alpha val="43137"/>
                  </a:srgbClr>
                </a:outerShdw>
              </a:effectLst>
            </a:endParaRPr>
          </a:p>
        </p:txBody>
      </p:sp>
      <p:sp>
        <p:nvSpPr>
          <p:cNvPr id="5" name="Rectangle 4"/>
          <p:cNvSpPr/>
          <p:nvPr/>
        </p:nvSpPr>
        <p:spPr>
          <a:xfrm>
            <a:off x="6096000" y="700088"/>
            <a:ext cx="5891213" cy="3970318"/>
          </a:xfrm>
          <a:prstGeom prst="rect">
            <a:avLst/>
          </a:prstGeom>
          <a:noFill/>
          <a:ln w="3175">
            <a:solidFill>
              <a:srgbClr val="FFFF00"/>
            </a:solidFill>
          </a:ln>
          <a:effectLst>
            <a:glow rad="2413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1256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2000"/>
                                        <p:tgtEl>
                                          <p:spTgt spid="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686425" cy="6890841"/>
          </a:xfrm>
          <a:prstGeom prst="rect">
            <a:avLst/>
          </a:prstGeom>
        </p:spPr>
      </p:pic>
      <p:sp>
        <p:nvSpPr>
          <p:cNvPr id="2" name="Rectangle 1"/>
          <p:cNvSpPr/>
          <p:nvPr/>
        </p:nvSpPr>
        <p:spPr>
          <a:xfrm>
            <a:off x="2092212" y="11877"/>
            <a:ext cx="10097636" cy="1323439"/>
          </a:xfrm>
          <a:prstGeom prst="rect">
            <a:avLst/>
          </a:prstGeom>
          <a:noFill/>
        </p:spPr>
        <p:txBody>
          <a:bodyPr wrap="none" lIns="91440" tIns="45720" rIns="91440" bIns="45720">
            <a:spAutoFit/>
          </a:bodyPr>
          <a:lstStyle/>
          <a:p>
            <a:pPr algn="ctr"/>
            <a:r>
              <a:rPr lang="en-US" sz="8000" b="1" cap="none" spc="600" dirty="0" smtClean="0">
                <a:ln w="22225">
                  <a:solidFill>
                    <a:sysClr val="windowText" lastClr="000000"/>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They Crucified Him</a:t>
            </a:r>
            <a:endParaRPr lang="en-US" sz="8000" b="1" cap="none" spc="600" dirty="0">
              <a:ln w="22225">
                <a:solidFill>
                  <a:sysClr val="windowText" lastClr="000000"/>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4" name="TextBox 3"/>
          <p:cNvSpPr txBox="1"/>
          <p:nvPr/>
        </p:nvSpPr>
        <p:spPr>
          <a:xfrm>
            <a:off x="5472113" y="1335316"/>
            <a:ext cx="6717735" cy="3539430"/>
          </a:xfrm>
          <a:prstGeom prst="rect">
            <a:avLst/>
          </a:prstGeom>
          <a:noFill/>
        </p:spPr>
        <p:txBody>
          <a:bodyPr wrap="square" rtlCol="0">
            <a:spAutoFit/>
          </a:bodyPr>
          <a:lstStyle/>
          <a:p>
            <a:pPr algn="r"/>
            <a:r>
              <a:rPr lang="en-US" sz="2800" b="1" dirty="0" smtClean="0">
                <a:effectLst>
                  <a:outerShdw blurRad="38100" dist="38100" dir="2700000" algn="tl">
                    <a:srgbClr val="000000">
                      <a:alpha val="43137"/>
                    </a:srgbClr>
                  </a:outerShdw>
                </a:effectLst>
              </a:rPr>
              <a:t>“When Pilate saw that he could not prevail at all, but rather that a tumult was rising took water and washed his hands before the multitude, saying, I am innocent of the blood of this just person. You see to it . . . And when he had scourged Jesus, </a:t>
            </a:r>
          </a:p>
          <a:p>
            <a:pPr algn="r"/>
            <a:r>
              <a:rPr lang="en-US" sz="2800" b="1" u="sng" dirty="0" smtClean="0">
                <a:effectLst>
                  <a:outerShdw blurRad="38100" dist="38100" dir="2700000" algn="tl">
                    <a:srgbClr val="000000">
                      <a:alpha val="43137"/>
                    </a:srgbClr>
                  </a:outerShdw>
                </a:effectLst>
              </a:rPr>
              <a:t>he delivered Him to be crucified</a:t>
            </a:r>
            <a:r>
              <a:rPr lang="en-US" sz="2800" b="1" dirty="0" smtClean="0">
                <a:effectLst>
                  <a:outerShdw blurRad="38100" dist="38100" dir="2700000" algn="tl">
                    <a:srgbClr val="000000">
                      <a:alpha val="43137"/>
                    </a:srgbClr>
                  </a:outerShdw>
                </a:effectLst>
              </a:rPr>
              <a:t>” </a:t>
            </a:r>
          </a:p>
          <a:p>
            <a:pPr algn="r"/>
            <a:r>
              <a:rPr lang="en-US" sz="2800" b="1" dirty="0" smtClean="0">
                <a:effectLst>
                  <a:outerShdw blurRad="38100" dist="38100" dir="2700000" algn="tl">
                    <a:srgbClr val="000000">
                      <a:alpha val="43137"/>
                    </a:srgbClr>
                  </a:outerShdw>
                </a:effectLst>
              </a:rPr>
              <a:t>(Matthew 27:24-26).</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66045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201773" y="11877"/>
            <a:ext cx="11984371"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There they Crucified Him</a:t>
            </a:r>
            <a:endParaRPr lang="en-US" sz="7200" b="1" cap="none" spc="600" dirty="0">
              <a:ln w="22225">
                <a:solidFill>
                  <a:sysClr val="windowText" lastClr="000000"/>
                </a:solidFill>
                <a:prstDash val="solid"/>
              </a:ln>
              <a:solidFill>
                <a:sysClr val="windowText" lastClr="000000"/>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2" name="TextBox 1"/>
          <p:cNvSpPr txBox="1"/>
          <p:nvPr/>
        </p:nvSpPr>
        <p:spPr>
          <a:xfrm>
            <a:off x="10352312" y="1059806"/>
            <a:ext cx="1752600" cy="523220"/>
          </a:xfrm>
          <a:prstGeom prst="rect">
            <a:avLst/>
          </a:prstGeom>
          <a:solidFill>
            <a:schemeClr val="bg1"/>
          </a:solidFill>
          <a:ln>
            <a:solidFill>
              <a:srgbClr val="FF0000"/>
            </a:solidFill>
          </a:ln>
          <a:effectLst>
            <a:glow rad="228600">
              <a:srgbClr val="FF0000">
                <a:alpha val="40000"/>
              </a:srgb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Luke 23:33</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62521711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600366" y="0"/>
            <a:ext cx="11699036" cy="830997"/>
          </a:xfrm>
          <a:prstGeom prst="rect">
            <a:avLst/>
          </a:prstGeom>
          <a:noFill/>
          <a:effectLst>
            <a:glow rad="101600">
              <a:schemeClr val="bg1">
                <a:alpha val="60000"/>
              </a:schemeClr>
            </a:glow>
          </a:effectLst>
        </p:spPr>
        <p:txBody>
          <a:bodyPr wrap="none" lIns="91440" tIns="45720" rIns="91440" bIns="45720">
            <a:spAutoFit/>
          </a:bodyPr>
          <a:lstStyle/>
          <a:p>
            <a:pPr algn="ctr"/>
            <a:r>
              <a:rPr lang="en-US" sz="4800" b="1" cap="none" spc="600" dirty="0" smtClean="0">
                <a:ln w="22225">
                  <a:solidFill>
                    <a:sysClr val="windowText" lastClr="000000"/>
                  </a:solidFill>
                  <a:prstDash val="solid"/>
                </a:ln>
                <a:solidFill>
                  <a:sysClr val="windowText" lastClr="000000"/>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rPr>
              <a:t>My Soul Is Exceedingly Sorrowful</a:t>
            </a:r>
            <a:endParaRPr lang="en-US" sz="4800" b="1" cap="none" spc="600" dirty="0">
              <a:ln w="22225">
                <a:solidFill>
                  <a:sysClr val="windowText" lastClr="000000"/>
                </a:solidFill>
                <a:prstDash val="solid"/>
              </a:ln>
              <a:solidFill>
                <a:sysClr val="windowText" lastClr="000000"/>
              </a:solidFill>
              <a:effectLst>
                <a:glow rad="101600">
                  <a:schemeClr val="bg1">
                    <a:alpha val="80000"/>
                  </a:scheme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10352312" y="1059806"/>
            <a:ext cx="1752600" cy="523220"/>
          </a:xfrm>
          <a:prstGeom prst="rect">
            <a:avLst/>
          </a:prstGeom>
          <a:solidFill>
            <a:schemeClr val="bg1"/>
          </a:solidFill>
          <a:ln>
            <a:solidFill>
              <a:srgbClr val="FF0000"/>
            </a:solidFill>
          </a:ln>
          <a:effectLst>
            <a:glow rad="228600">
              <a:schemeClr val="bg1">
                <a:alpha val="40000"/>
              </a:schemeClr>
            </a:glow>
          </a:effectLst>
        </p:spPr>
        <p:txBody>
          <a:bodyPr wrap="square" rtlCol="0">
            <a:spAutoFit/>
          </a:bodyPr>
          <a:lstStyle/>
          <a:p>
            <a:pPr algn="ctr"/>
            <a:r>
              <a:rPr lang="en-US" sz="2800" b="1" smtClean="0">
                <a:effectLst>
                  <a:outerShdw blurRad="38100" dist="38100" dir="2700000" algn="tl">
                    <a:srgbClr val="000000">
                      <a:alpha val="43137"/>
                    </a:srgbClr>
                  </a:outerShdw>
                </a:effectLst>
                <a:latin typeface="Monotype Corsiva" panose="03010101010201010101" pitchFamily="66" charset="0"/>
              </a:rPr>
              <a:t>Matt 26:38</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96510611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2223071" y="0"/>
            <a:ext cx="9964586"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chemeClr val="bg1"/>
                </a:solidFill>
                <a:effectLst>
                  <a:glow rad="101600">
                    <a:srgbClr val="FF0000">
                      <a:alpha val="80000"/>
                    </a:srgbClr>
                  </a:glow>
                  <a:outerShdw blurRad="38100" dist="38100" dir="2700000" algn="tl">
                    <a:srgbClr val="000000">
                      <a:alpha val="43137"/>
                    </a:srgbClr>
                  </a:outerShdw>
                </a:effectLst>
                <a:latin typeface="Harrington" panose="04040505050A02020702" pitchFamily="82" charset="0"/>
              </a:rPr>
              <a:t>Arrest in the Garden</a:t>
            </a:r>
            <a:endParaRPr lang="en-US" sz="7200" b="1" cap="none" spc="600" dirty="0">
              <a:ln w="22225">
                <a:solidFill>
                  <a:sysClr val="windowText" lastClr="000000"/>
                </a:solidFill>
                <a:prstDash val="solid"/>
              </a:ln>
              <a:solidFill>
                <a:schemeClr val="bg1"/>
              </a:solidFill>
              <a:effectLst>
                <a:glow rad="101600">
                  <a:srgbClr val="FF0000">
                    <a:alpha val="80000"/>
                  </a:srgb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10352312" y="1059806"/>
            <a:ext cx="1752600" cy="523220"/>
          </a:xfrm>
          <a:prstGeom prst="rect">
            <a:avLst/>
          </a:prstGeom>
          <a:solidFill>
            <a:schemeClr val="bg1"/>
          </a:solidFill>
          <a:ln>
            <a:solidFill>
              <a:srgbClr val="FF0000"/>
            </a:solidFill>
          </a:ln>
          <a:effectLst>
            <a:glow rad="228600">
              <a:srgbClr val="FF0000">
                <a:alpha val="40000"/>
              </a:srgb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26:47</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113577123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4149749" y="0"/>
            <a:ext cx="8031365" cy="1200329"/>
          </a:xfrm>
          <a:prstGeom prst="rect">
            <a:avLst/>
          </a:prstGeom>
          <a:noFill/>
        </p:spPr>
        <p:txBody>
          <a:bodyPr wrap="none" lIns="91440" tIns="45720" rIns="91440" bIns="45720">
            <a:spAutoFit/>
          </a:bodyPr>
          <a:lstStyle/>
          <a:p>
            <a:pPr algn="ctr"/>
            <a:r>
              <a:rPr lang="en-US" sz="7200" b="1" cap="none" spc="600" dirty="0" smtClean="0">
                <a:ln w="22225">
                  <a:solidFill>
                    <a:sysClr val="windowText" lastClr="000000"/>
                  </a:solidFill>
                  <a:prstDash val="solid"/>
                </a:ln>
                <a:solidFill>
                  <a:schemeClr val="bg1"/>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rPr>
              <a:t>Before Caiaphas</a:t>
            </a:r>
            <a:endParaRPr lang="en-US" sz="7200" b="1" cap="none" spc="600" dirty="0">
              <a:ln w="22225">
                <a:solidFill>
                  <a:sysClr val="windowText" lastClr="000000"/>
                </a:solidFill>
                <a:prstDash val="solid"/>
              </a:ln>
              <a:solidFill>
                <a:schemeClr val="bg1"/>
              </a:solidFill>
              <a:effectLst>
                <a:glow rad="101600">
                  <a:schemeClr val="accent4">
                    <a:satMod val="175000"/>
                    <a:alpha val="80000"/>
                  </a:schemeClr>
                </a:glow>
                <a:outerShdw blurRad="38100" dist="38100" dir="2700000" algn="tl">
                  <a:srgbClr val="000000">
                    <a:alpha val="43137"/>
                  </a:srgbClr>
                </a:outerShdw>
              </a:effectLst>
              <a:latin typeface="Harrington" panose="04040505050A02020702" pitchFamily="82" charset="0"/>
            </a:endParaRPr>
          </a:p>
        </p:txBody>
      </p:sp>
      <p:sp>
        <p:nvSpPr>
          <p:cNvPr id="3" name="TextBox 2"/>
          <p:cNvSpPr txBox="1"/>
          <p:nvPr/>
        </p:nvSpPr>
        <p:spPr>
          <a:xfrm>
            <a:off x="10352312" y="1172269"/>
            <a:ext cx="1752600" cy="523220"/>
          </a:xfrm>
          <a:prstGeom prst="rect">
            <a:avLst/>
          </a:prstGeom>
          <a:solidFill>
            <a:schemeClr val="bg1"/>
          </a:solidFill>
          <a:ln>
            <a:solidFill>
              <a:srgbClr val="FFFF00"/>
            </a:solidFill>
          </a:ln>
          <a:effectLst>
            <a:glow rad="228600">
              <a:schemeClr val="bg1">
                <a:alpha val="40000"/>
              </a:schemeClr>
            </a:glow>
          </a:effectLst>
        </p:spPr>
        <p:txBody>
          <a:bodyPr wrap="square" rtlCol="0">
            <a:spAutoFit/>
          </a:bodyPr>
          <a:lstStyle/>
          <a:p>
            <a:pPr algn="ctr"/>
            <a:r>
              <a:rPr lang="en-US" sz="2800" b="1" dirty="0" smtClean="0">
                <a:effectLst>
                  <a:outerShdw blurRad="38100" dist="38100" dir="2700000" algn="tl">
                    <a:srgbClr val="000000">
                      <a:alpha val="43137"/>
                    </a:srgbClr>
                  </a:outerShdw>
                </a:effectLst>
                <a:latin typeface="Monotype Corsiva" panose="03010101010201010101" pitchFamily="66" charset="0"/>
              </a:rPr>
              <a:t>Matt 26:57</a:t>
            </a:r>
            <a:endParaRPr lang="en-US" sz="2800" b="1"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3772290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578</Words>
  <Application>Microsoft Office PowerPoint</Application>
  <PresentationFormat>Custom</PresentationFormat>
  <Paragraphs>80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Times New Roman</vt:lpstr>
      <vt:lpstr>Gloucester MT Extra Condensed</vt:lpstr>
      <vt:lpstr>Monotype Corsiva</vt:lpstr>
      <vt:lpstr>Harrington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46</cp:revision>
  <dcterms:created xsi:type="dcterms:W3CDTF">2013-09-17T12:09:54Z</dcterms:created>
  <dcterms:modified xsi:type="dcterms:W3CDTF">2013-09-22T13:50:49Z</dcterms:modified>
</cp:coreProperties>
</file>