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1" r:id="rId2"/>
    <p:sldId id="322" r:id="rId3"/>
    <p:sldId id="323" r:id="rId4"/>
    <p:sldId id="324" r:id="rId5"/>
    <p:sldId id="325" r:id="rId6"/>
    <p:sldId id="32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398" autoAdjust="0"/>
    <p:restoredTop sz="94660"/>
  </p:normalViewPr>
  <p:slideViewPr>
    <p:cSldViewPr snapToGrid="0">
      <p:cViewPr varScale="1">
        <p:scale>
          <a:sx n="20" d="100"/>
          <a:sy n="20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85BB-8B07-4DC9-86F3-2A225C777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1" y="1261872"/>
            <a:ext cx="7638223" cy="2852928"/>
          </a:xfrm>
        </p:spPr>
        <p:txBody>
          <a:bodyPr anchor="b">
            <a:normAutofit/>
          </a:bodyPr>
          <a:lstStyle>
            <a:lvl1pPr algn="l">
              <a:lnSpc>
                <a:spcPct val="130000"/>
              </a:lnSpc>
              <a:defRPr sz="2700" spc="975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D496A-6E7A-4923-8ED5-B4164125D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1" y="4681728"/>
            <a:ext cx="7638223" cy="929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buNone/>
              <a:defRPr sz="1200" b="1" cap="all" spc="45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3D20-43DC-4C14-8CFF-18545AED1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FC300-5AFC-418B-85FD-EFA94BD7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C7E81-ED3C-4DB0-8E74-AD2A87E6B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0C817C9-850F-4FB6-B93B-CF3076C4A5C1}"/>
              </a:ext>
            </a:extLst>
          </p:cNvPr>
          <p:cNvGrpSpPr/>
          <p:nvPr/>
        </p:nvGrpSpPr>
        <p:grpSpPr>
          <a:xfrm flipH="1">
            <a:off x="1" y="2"/>
            <a:ext cx="567783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59433A8-B67D-4675-AFDE-131069A709FC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CD1C45-6A4D-4237-B39C-2D58F401A8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72499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58AD-1CAD-45B3-B83D-DC9D33CD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53F2E-0397-4423-8A88-D0059DEAF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8661" y="2019301"/>
            <a:ext cx="10357667" cy="41148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ADDE1-7025-4FA9-822D-48168508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A73E0-F328-46DC-98BE-CA0981F7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52226-010C-494F-8BE8-BF91F355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89E9C4-9D18-4529-BC0C-68EAE507CDF8}"/>
              </a:ext>
            </a:extLst>
          </p:cNvPr>
          <p:cNvGrpSpPr/>
          <p:nvPr/>
        </p:nvGrpSpPr>
        <p:grpSpPr>
          <a:xfrm flipH="1" flipV="1">
            <a:off x="1" y="3551523"/>
            <a:ext cx="567783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7DF5937-0C03-4786-AB62-3CF7CECB92D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9AD93DB-2DB0-4B2D-884B-6EC453443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84874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C635D0-31D9-44E1-911D-F7D5D5400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53913" y="624315"/>
            <a:ext cx="2537987" cy="5509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F9230-1FA4-439D-A800-B5F006F07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0101" y="624315"/>
            <a:ext cx="7816543" cy="55097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AB2A3-7055-43AF-8BAB-0A9B7444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A1821-A311-49CD-BCB4-B4BC8866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7C6A8-813A-486A-AA90-AB28935F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38C7A17-06CC-442C-A876-A51B2B556508}"/>
              </a:ext>
            </a:extLst>
          </p:cNvPr>
          <p:cNvGrpSpPr/>
          <p:nvPr/>
        </p:nvGrpSpPr>
        <p:grpSpPr>
          <a:xfrm flipH="1" flipV="1">
            <a:off x="1" y="3551523"/>
            <a:ext cx="567783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4C1798A-2980-4F34-8355-7BCB6B295322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D7542C-E4AE-488F-BC75-2E7ED83910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25016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25F8D-0421-4AEC-9C40-A13163EC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37680-115A-411F-AEF6-4AC2096B4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61" y="2019301"/>
            <a:ext cx="10357667" cy="411480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CC193-1304-4D0F-8331-14D4EC08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455C1-CD32-4050-BAFF-51CC6B62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AF608-FF11-4CBE-B717-5D56AE67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1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BD23A02E-6DCF-427A-8CFD-281B2185C7F0}"/>
              </a:ext>
            </a:extLst>
          </p:cNvPr>
          <p:cNvSpPr/>
          <p:nvPr/>
        </p:nvSpPr>
        <p:spPr>
          <a:xfrm>
            <a:off x="3242986" y="511816"/>
            <a:ext cx="5706031" cy="570603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dist="165100" dir="2220000" algn="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B4C32-F19C-44F3-8EF8-1F506D74D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193" y="1709740"/>
            <a:ext cx="4893617" cy="2553893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89729-131C-4F78-9DAA-E9EE28EA9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2250" y="4540470"/>
            <a:ext cx="4067503" cy="11540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 b="1" cap="all" spc="450" baseline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4E608-AC1F-41FB-974A-BD619C6C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86158-8B03-45C3-891D-0357B198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B054-E8A2-43FD-B0FB-B1CCFA4B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2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64AA7-6D5A-402E-AD1A-880F2BDB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D32B6-F9D8-4A43-B52C-336CFAB00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977" y="2019301"/>
            <a:ext cx="4995019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0CDD9-5742-4A34-BA72-7CCA72D91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3717" y="2019301"/>
            <a:ext cx="5027955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783AA-D2AB-4385-A91F-870CB656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AAD9C-5CA2-4DA1-84D3-B1838979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AB3C7-9574-47BC-932D-782BEE99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3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4C468-781B-4BC5-8DEA-B9EF2BF90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461" y="369168"/>
            <a:ext cx="10458729" cy="143981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7223F-48E4-491D-AB5D-5FC8A0C56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0100" y="1843069"/>
            <a:ext cx="5007895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6B764-4B87-42FF-ABAA-69B07B88F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100" y="2505075"/>
            <a:ext cx="5007895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357B9-406F-4BF9-B8FB-C53421EEF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6061" y="1843069"/>
            <a:ext cx="4994128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0462B-1939-4DAA-A7DD-6BDC95054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6061" y="2505075"/>
            <a:ext cx="499412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6C938B-C4C2-4FA9-85CA-9CD742CD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AD8886-0D28-4D49-8D43-151D37E9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2FDDE8-E9F8-4B6C-9A40-829617A7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3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AE3D8-6C35-428B-B2F2-251FDE10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983769"/>
            <a:ext cx="10094771" cy="1180574"/>
          </a:xfrm>
          <a:solidFill>
            <a:schemeClr val="accent1">
              <a:lumMod val="20000"/>
              <a:lumOff val="80000"/>
            </a:schemeClr>
          </a:solidFill>
          <a:effectLst>
            <a:outerShdw dist="165100" dir="18900000" algn="bl" rotWithShape="0">
              <a:prstClr val="black"/>
            </a:outerShdw>
          </a:effectLst>
        </p:spPr>
        <p:txBody>
          <a:bodyPr/>
          <a:lstStyle>
            <a:lvl1pPr marL="13716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0B8015-E11A-42CA-AE88-7BD73F87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09078-34CA-45CD-B479-03906A26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03258-F989-47B2-A643-A60CD8A7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A2F31-48B6-40CE-A364-3CE73FD85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7EEA00-F166-41EB-9331-CA99BB70F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B051F-F8FC-4FF6-9783-45F9FE7A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6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8635-A5AF-48F4-8CD2-FB0E0111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1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5E0E-DCC0-4781-A608-962B1241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825" y="987427"/>
            <a:ext cx="6045563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1F43E-3D50-4A1C-A289-B3D0DD0E7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70E3A-6639-4EA0-8305-C1899DAB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FD57-4189-42FB-B29E-96366E51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5E2EC-8483-4FBC-9D29-C19025FA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6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E581-A090-4AE9-9965-B06BDB52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1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39DEF4-262F-4ACF-9B29-3D4B819E7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3970" y="987427"/>
            <a:ext cx="569450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D7CBB-7A6F-441E-9072-2494B952F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59692-77BE-4A7D-AA70-635007A6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9A4DA-63AF-4D6A-98DB-E1D0AC74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B7958-B19B-4C23-A82F-DD4E4B91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3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6DAE1-1F65-43B8-A400-95E6DEED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61" y="365125"/>
            <a:ext cx="10357667" cy="1438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5C993-A44B-4C2D-818E-4C9000BB0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8661" y="2019301"/>
            <a:ext cx="10357667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21B6E-ECC6-47D0-9C14-812B746F1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5015" y="63420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spc="75" baseline="0">
                <a:solidFill>
                  <a:schemeClr val="tx1"/>
                </a:solidFill>
              </a:defRPr>
            </a:lvl1pPr>
          </a:lstStyle>
          <a:p>
            <a:fld id="{E6171E64-FE02-4DE5-B72F-53C3706641C3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9A716-DEA9-48A9-A5BC-0F392D2B4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96200" y="6342044"/>
            <a:ext cx="34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spc="38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CB69E-A0E4-4558-9C62-4CD8CDD2A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6330" y="6342044"/>
            <a:ext cx="5262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spc="75" baseline="0">
                <a:solidFill>
                  <a:schemeClr val="tx1"/>
                </a:solidFill>
              </a:defRPr>
            </a:lvl1pPr>
          </a:lstStyle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B6ECC43-D65E-4A7B-A76B-D278A2184166}"/>
              </a:ext>
            </a:extLst>
          </p:cNvPr>
          <p:cNvGrpSpPr/>
          <p:nvPr/>
        </p:nvGrpSpPr>
        <p:grpSpPr>
          <a:xfrm flipV="1">
            <a:off x="11626077" y="3551523"/>
            <a:ext cx="567783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EE443C5-5AB9-407B-A8C3-011BB14FEF0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538C9FA-DA5E-4785-8F4A-CA481A3A65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62860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120000"/>
        </a:lnSpc>
        <a:spcBef>
          <a:spcPct val="0"/>
        </a:spcBef>
        <a:buNone/>
        <a:defRPr sz="2400" kern="1200" cap="all" spc="525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30000"/>
        </a:lnSpc>
        <a:spcBef>
          <a:spcPts val="750"/>
        </a:spcBef>
        <a:buSzPct val="8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30000"/>
        </a:lnSpc>
        <a:spcBef>
          <a:spcPts val="375"/>
        </a:spcBef>
        <a:buSzPct val="100000"/>
        <a:buFont typeface="Avenir Next LT Pro Light" panose="020B0304020202020204" pitchFamily="34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71450" algn="l" defTabSz="685800" rtl="0" eaLnBrk="1" latinLnBrk="0" hangingPunct="1">
        <a:lnSpc>
          <a:spcPct val="130000"/>
        </a:lnSpc>
        <a:spcBef>
          <a:spcPts val="375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71450" algn="l" defTabSz="685800" rtl="0" eaLnBrk="1" latinLnBrk="0" hangingPunct="1">
        <a:lnSpc>
          <a:spcPct val="130000"/>
        </a:lnSpc>
        <a:spcBef>
          <a:spcPts val="375"/>
        </a:spcBef>
        <a:buSzPct val="100000"/>
        <a:buFont typeface="Avenir Next LT Pro Light" panose="020B0304020202020204" pitchFamily="34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71450" algn="l" defTabSz="685800" rtl="0" eaLnBrk="1" latinLnBrk="0" hangingPunct="1">
        <a:lnSpc>
          <a:spcPct val="130000"/>
        </a:lnSpc>
        <a:spcBef>
          <a:spcPts val="375"/>
        </a:spcBef>
        <a:buSzPct val="8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s Of 25 Most Stunning Landscapes Around The World That Fit Every Bucket  List">
            <a:extLst>
              <a:ext uri="{FF2B5EF4-FFF2-40B4-BE49-F238E27FC236}">
                <a16:creationId xmlns:a16="http://schemas.microsoft.com/office/drawing/2014/main" id="{48F4D8D2-9471-BE76-ECE9-FEFD472BDE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" r="12655"/>
          <a:stretch/>
        </p:blipFill>
        <p:spPr bwMode="auto">
          <a:xfrm>
            <a:off x="15240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B40ABB4-A761-EFCA-DFF7-98B48B8D9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305" y="1"/>
            <a:ext cx="8129391" cy="1403439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ctr"/>
            <a:r>
              <a:rPr lang="en-US" sz="5400" b="1" spc="0" dirty="0"/>
              <a:t>Our God is Awesome</a:t>
            </a:r>
          </a:p>
        </p:txBody>
      </p:sp>
    </p:spTree>
    <p:extLst>
      <p:ext uri="{BB962C8B-B14F-4D97-AF65-F5344CB8AC3E}">
        <p14:creationId xmlns:p14="http://schemas.microsoft.com/office/powerpoint/2010/main" val="168562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s Of 25 Most Stunning Landscapes Around The World That Fit Every Bucket  List">
            <a:extLst>
              <a:ext uri="{FF2B5EF4-FFF2-40B4-BE49-F238E27FC236}">
                <a16:creationId xmlns:a16="http://schemas.microsoft.com/office/drawing/2014/main" id="{055899EB-1090-8B07-B466-DC23239666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" r="12655"/>
          <a:stretch/>
        </p:blipFill>
        <p:spPr bwMode="auto">
          <a:xfrm>
            <a:off x="15240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1389CC-6785-57DD-9269-A326858B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886" y="192478"/>
            <a:ext cx="8124145" cy="1062842"/>
          </a:xfrm>
        </p:spPr>
        <p:txBody>
          <a:bodyPr>
            <a:noAutofit/>
          </a:bodyPr>
          <a:lstStyle/>
          <a:p>
            <a:r>
              <a:rPr lang="en-US" sz="3200" b="1" u="sng" spc="300" dirty="0">
                <a:latin typeface="+mn-lt"/>
              </a:rPr>
              <a:t>He is Creator of the Universe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5221E-0680-B49E-C84F-796895453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9886" y="1447788"/>
            <a:ext cx="8304755" cy="5217734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He created light before the sun, moon, and stars were created.</a:t>
            </a:r>
          </a:p>
          <a:p>
            <a:r>
              <a:rPr lang="en-US" sz="2800" b="1" dirty="0"/>
              <a:t>The reason He created light is why we still use the light today.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There are currently 10,824 species of birds and 33,000 species of fish. God created them all in one day with His voice.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Everything He created produces after its own kind.</a:t>
            </a:r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5034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s Of 25 Most Stunning Landscapes Around The World That Fit Every Bucket  List">
            <a:extLst>
              <a:ext uri="{FF2B5EF4-FFF2-40B4-BE49-F238E27FC236}">
                <a16:creationId xmlns:a16="http://schemas.microsoft.com/office/drawing/2014/main" id="{055899EB-1090-8B07-B466-DC23239666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" r="12655"/>
          <a:stretch/>
        </p:blipFill>
        <p:spPr bwMode="auto">
          <a:xfrm>
            <a:off x="15240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1389CC-6785-57DD-9269-A326858B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886" y="192478"/>
            <a:ext cx="8124145" cy="1062842"/>
          </a:xfrm>
        </p:spPr>
        <p:txBody>
          <a:bodyPr>
            <a:noAutofit/>
          </a:bodyPr>
          <a:lstStyle/>
          <a:p>
            <a:r>
              <a:rPr lang="en-US" sz="3200" b="1" u="sng" spc="300" dirty="0">
                <a:latin typeface="+mn-lt"/>
              </a:rPr>
              <a:t>He is Creator of the Universe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5221E-0680-B49E-C84F-796895453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9886" y="1447788"/>
            <a:ext cx="8304755" cy="52177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/>
              <a:t>If </a:t>
            </a:r>
            <a:r>
              <a:rPr lang="en-US" sz="2800" b="1" dirty="0">
                <a:solidFill>
                  <a:srgbClr val="000000"/>
                </a:solidFill>
              </a:rPr>
              <a:t>1 inch = 640.67 km (398 miles):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Depth of the Grand Canyon: 0.00156 inches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Height of Mount Everest: 0.0137 inches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Deepest depth of the Pacific Ocean: 0.0172 inches</a:t>
            </a:r>
          </a:p>
          <a:p>
            <a:r>
              <a:rPr lang="en-US" sz="2500" b="1" dirty="0">
                <a:solidFill>
                  <a:srgbClr val="000000"/>
                </a:solidFill>
              </a:rPr>
              <a:t>Distance between San Francisco and New York: 6.4 inches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Diameter of the Earth: 19.91 inches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Diameter of Jupiter: 222.96 inches (18.4 feet)</a:t>
            </a:r>
          </a:p>
          <a:p>
            <a:r>
              <a:rPr lang="en-US" sz="2500" b="1" dirty="0">
                <a:solidFill>
                  <a:srgbClr val="000000"/>
                </a:solidFill>
              </a:rPr>
              <a:t>Distance between Earth and the moon: 600 inches (50 feet)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1406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s Of 25 Most Stunning Landscapes Around The World That Fit Every Bucket  List">
            <a:extLst>
              <a:ext uri="{FF2B5EF4-FFF2-40B4-BE49-F238E27FC236}">
                <a16:creationId xmlns:a16="http://schemas.microsoft.com/office/drawing/2014/main" id="{055899EB-1090-8B07-B466-DC23239666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" r="12655"/>
          <a:stretch/>
        </p:blipFill>
        <p:spPr bwMode="auto">
          <a:xfrm>
            <a:off x="15240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1389CC-6785-57DD-9269-A326858B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886" y="192478"/>
            <a:ext cx="8124145" cy="1062842"/>
          </a:xfrm>
        </p:spPr>
        <p:txBody>
          <a:bodyPr>
            <a:noAutofit/>
          </a:bodyPr>
          <a:lstStyle/>
          <a:p>
            <a:r>
              <a:rPr lang="en-US" sz="3200" b="1" u="sng" spc="300" dirty="0">
                <a:latin typeface="+mn-lt"/>
              </a:rPr>
              <a:t>He is Creator of the Universe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5221E-0680-B49E-C84F-796895453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9886" y="1447788"/>
            <a:ext cx="8304755" cy="52177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/>
              <a:t>If </a:t>
            </a:r>
            <a:r>
              <a:rPr lang="en-US" sz="2800" b="1" dirty="0">
                <a:solidFill>
                  <a:srgbClr val="000000"/>
                </a:solidFill>
              </a:rPr>
              <a:t>1 inch = 640.67 km (398 miles):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Diameter of the Sun: 2,185.21 inches (181.85 feet)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Distance between Earth and the Sun: 237,251.63 inches (</a:t>
            </a:r>
            <a:r>
              <a:rPr lang="en-US" sz="2400" b="1" dirty="0">
                <a:solidFill>
                  <a:srgbClr val="000000"/>
                </a:solidFill>
              </a:rPr>
              <a:t>19,771 feet = 3.74 miles</a:t>
            </a:r>
            <a:r>
              <a:rPr lang="en-US" sz="2800" b="1" dirty="0">
                <a:solidFill>
                  <a:srgbClr val="000000"/>
                </a:solidFill>
              </a:rPr>
              <a:t>)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Distance to the nearest star: 59,312,906,800.7 inches (</a:t>
            </a:r>
            <a:r>
              <a:rPr lang="en-US" sz="2400" b="1" dirty="0">
                <a:solidFill>
                  <a:srgbClr val="000000"/>
                </a:solidFill>
              </a:rPr>
              <a:t>4,942,742,233.39 feet = 936,125.4 miles</a:t>
            </a:r>
            <a:r>
              <a:rPr lang="en-US" sz="2800" b="1" dirty="0">
                <a:solidFill>
                  <a:srgbClr val="000000"/>
                </a:solidFill>
              </a:rPr>
              <a:t>)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Size of the Milky Way Galaxy: 1,560,865,968,439.29 inches (</a:t>
            </a:r>
            <a:r>
              <a:rPr lang="en-US" sz="2400" b="1" dirty="0">
                <a:solidFill>
                  <a:srgbClr val="000000"/>
                </a:solidFill>
              </a:rPr>
              <a:t>130,072,164,036.61 feet = 24,634,879.6 miles</a:t>
            </a:r>
            <a:r>
              <a:rPr lang="en-US" sz="2800" b="1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879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s Of 25 Most Stunning Landscapes Around The World That Fit Every Bucket  List">
            <a:extLst>
              <a:ext uri="{FF2B5EF4-FFF2-40B4-BE49-F238E27FC236}">
                <a16:creationId xmlns:a16="http://schemas.microsoft.com/office/drawing/2014/main" id="{055899EB-1090-8B07-B466-DC23239666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" r="12655"/>
          <a:stretch/>
        </p:blipFill>
        <p:spPr bwMode="auto">
          <a:xfrm>
            <a:off x="15240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1389CC-6785-57DD-9269-A326858B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886" y="192478"/>
            <a:ext cx="8124145" cy="1062842"/>
          </a:xfrm>
        </p:spPr>
        <p:txBody>
          <a:bodyPr>
            <a:noAutofit/>
          </a:bodyPr>
          <a:lstStyle/>
          <a:p>
            <a:r>
              <a:rPr lang="en-US" sz="3200" b="1" u="sng" spc="300" dirty="0">
                <a:latin typeface="+mn-lt"/>
              </a:rPr>
              <a:t>But He Also Cares For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5221E-0680-B49E-C84F-796895453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677" y="1640910"/>
            <a:ext cx="8404964" cy="5024612"/>
          </a:xfrm>
        </p:spPr>
        <p:txBody>
          <a:bodyPr>
            <a:normAutofit/>
          </a:bodyPr>
          <a:lstStyle/>
          <a:p>
            <a:pPr marL="742950" indent="-457200" fontAlgn="base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</a:rPr>
              <a:t>Jeremiah 1:5; Psalm 139:13-14 – He uniquely created us.</a:t>
            </a:r>
          </a:p>
          <a:p>
            <a:pPr marL="742950" indent="-457200" fontAlgn="base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</a:rPr>
              <a:t>Luke 12:7 - He knows us.</a:t>
            </a:r>
          </a:p>
          <a:p>
            <a:pPr marL="742950" indent="-457200" fontAlgn="base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</a:rPr>
              <a:t>1 Corinthians 10:13 - He wants us to be holy.</a:t>
            </a:r>
          </a:p>
          <a:p>
            <a:pPr marL="742950" indent="-457200" fontAlgn="base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</a:rPr>
              <a:t>John 3:16 - He sent His Son to die for us.</a:t>
            </a:r>
          </a:p>
          <a:p>
            <a:pPr marL="742950" indent="-457200" fontAlgn="base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</a:rPr>
              <a:t>Philippians 4:6; James 5:16 - He listens to us.</a:t>
            </a:r>
          </a:p>
          <a:p>
            <a:pPr marL="742950" indent="-457200" fontAlgn="base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</a:rPr>
              <a:t>He wants to live with us for all eternity.</a:t>
            </a:r>
          </a:p>
        </p:txBody>
      </p:sp>
    </p:spTree>
    <p:extLst>
      <p:ext uri="{BB962C8B-B14F-4D97-AF65-F5344CB8AC3E}">
        <p14:creationId xmlns:p14="http://schemas.microsoft.com/office/powerpoint/2010/main" val="48540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s Of 25 Most Stunning Landscapes Around The World That Fit Every Bucket  List">
            <a:extLst>
              <a:ext uri="{FF2B5EF4-FFF2-40B4-BE49-F238E27FC236}">
                <a16:creationId xmlns:a16="http://schemas.microsoft.com/office/drawing/2014/main" id="{48F4D8D2-9471-BE76-ECE9-FEFD472BDE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" r="12655"/>
          <a:stretch/>
        </p:blipFill>
        <p:spPr bwMode="auto">
          <a:xfrm>
            <a:off x="15240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B40ABB4-A761-EFCA-DFF7-98B48B8D9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305" y="1"/>
            <a:ext cx="8129391" cy="1403439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ctr"/>
            <a:r>
              <a:rPr lang="en-US" sz="5400" b="1" spc="0" dirty="0"/>
              <a:t>Our God is Awesome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6F02DE-C947-C5B0-443A-90C2C068C29C}"/>
              </a:ext>
            </a:extLst>
          </p:cNvPr>
          <p:cNvSpPr txBox="1"/>
          <p:nvPr/>
        </p:nvSpPr>
        <p:spPr>
          <a:xfrm>
            <a:off x="3446744" y="1403439"/>
            <a:ext cx="5298511" cy="5016758"/>
          </a:xfrm>
          <a:prstGeom prst="rect">
            <a:avLst/>
          </a:prstGeom>
          <a:solidFill>
            <a:schemeClr val="accent5">
              <a:lumMod val="40000"/>
              <a:lumOff val="60000"/>
              <a:alpha val="74945"/>
            </a:schemeClr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US" sz="2000" i="1" dirty="0">
                <a:solidFill>
                  <a:srgbClr val="2B3E3D">
                    <a:lumMod val="75000"/>
                  </a:srgbClr>
                </a:solidFill>
                <a:latin typeface="Arial" panose="020B0604020202020204" pitchFamily="34" charset="0"/>
              </a:rPr>
              <a:t>Do you not know? Have you not heard? </a:t>
            </a:r>
          </a:p>
          <a:p>
            <a:pPr defTabSz="914400"/>
            <a:r>
              <a:rPr lang="en-US" sz="2000" i="1" dirty="0">
                <a:solidFill>
                  <a:srgbClr val="2B3E3D">
                    <a:lumMod val="75000"/>
                  </a:srgbClr>
                </a:solidFill>
                <a:latin typeface="Arial" panose="020B0604020202020204" pitchFamily="34" charset="0"/>
              </a:rPr>
              <a:t>The Everlasting God, the Lord, the Creator of the ends of the earth </a:t>
            </a:r>
          </a:p>
          <a:p>
            <a:pPr defTabSz="914400"/>
            <a:r>
              <a:rPr lang="en-US" sz="2000" i="1" dirty="0">
                <a:solidFill>
                  <a:srgbClr val="2B3E3D">
                    <a:lumMod val="75000"/>
                  </a:srgbClr>
                </a:solidFill>
                <a:latin typeface="Arial" panose="020B0604020202020204" pitchFamily="34" charset="0"/>
              </a:rPr>
              <a:t>Does not become weary or tired. </a:t>
            </a:r>
          </a:p>
          <a:p>
            <a:pPr defTabSz="914400"/>
            <a:r>
              <a:rPr lang="en-US" sz="2000" i="1" dirty="0">
                <a:solidFill>
                  <a:srgbClr val="2B3E3D">
                    <a:lumMod val="75000"/>
                  </a:srgbClr>
                </a:solidFill>
                <a:latin typeface="Arial" panose="020B0604020202020204" pitchFamily="34" charset="0"/>
              </a:rPr>
              <a:t>His understanding is inscrutable. </a:t>
            </a:r>
          </a:p>
          <a:p>
            <a:pPr defTabSz="914400"/>
            <a:r>
              <a:rPr lang="en-US" sz="2000" i="1" dirty="0">
                <a:solidFill>
                  <a:srgbClr val="2B3E3D">
                    <a:lumMod val="75000"/>
                  </a:srgbClr>
                </a:solidFill>
                <a:latin typeface="Arial" panose="020B0604020202020204" pitchFamily="34" charset="0"/>
              </a:rPr>
              <a:t>29 He gives strength to the weary, </a:t>
            </a:r>
          </a:p>
          <a:p>
            <a:pPr defTabSz="914400"/>
            <a:r>
              <a:rPr lang="en-US" sz="2000" i="1" dirty="0">
                <a:solidFill>
                  <a:srgbClr val="2B3E3D">
                    <a:lumMod val="75000"/>
                  </a:srgbClr>
                </a:solidFill>
                <a:latin typeface="Arial" panose="020B0604020202020204" pitchFamily="34" charset="0"/>
              </a:rPr>
              <a:t>And to him who lacks might He increases power. </a:t>
            </a:r>
          </a:p>
          <a:p>
            <a:pPr defTabSz="914400"/>
            <a:r>
              <a:rPr lang="en-US" sz="2000" i="1" dirty="0">
                <a:solidFill>
                  <a:srgbClr val="2B3E3D">
                    <a:lumMod val="75000"/>
                  </a:srgbClr>
                </a:solidFill>
                <a:latin typeface="Arial" panose="020B0604020202020204" pitchFamily="34" charset="0"/>
              </a:rPr>
              <a:t>30 Though youths grow weary and tired,</a:t>
            </a:r>
          </a:p>
          <a:p>
            <a:pPr defTabSz="914400"/>
            <a:r>
              <a:rPr lang="en-US" sz="2000" i="1" dirty="0">
                <a:solidFill>
                  <a:srgbClr val="2B3E3D">
                    <a:lumMod val="75000"/>
                  </a:srgbClr>
                </a:solidFill>
                <a:latin typeface="Arial" panose="020B0604020202020204" pitchFamily="34" charset="0"/>
              </a:rPr>
              <a:t>And vigorous young men stumble badly, </a:t>
            </a:r>
          </a:p>
          <a:p>
            <a:pPr defTabSz="914400"/>
            <a:r>
              <a:rPr lang="en-US" sz="2000" i="1" dirty="0">
                <a:solidFill>
                  <a:srgbClr val="2B3E3D">
                    <a:lumMod val="75000"/>
                  </a:srgbClr>
                </a:solidFill>
                <a:latin typeface="Arial" panose="020B0604020202020204" pitchFamily="34" charset="0"/>
              </a:rPr>
              <a:t>31 Yet those who wait for the Lord </a:t>
            </a:r>
          </a:p>
          <a:p>
            <a:pPr defTabSz="914400"/>
            <a:r>
              <a:rPr lang="en-US" sz="2000" i="1" dirty="0">
                <a:solidFill>
                  <a:srgbClr val="2B3E3D">
                    <a:lumMod val="75000"/>
                  </a:srgbClr>
                </a:solidFill>
                <a:latin typeface="Arial" panose="020B0604020202020204" pitchFamily="34" charset="0"/>
              </a:rPr>
              <a:t>Will gain new strength; </a:t>
            </a:r>
          </a:p>
          <a:p>
            <a:pPr defTabSz="914400"/>
            <a:r>
              <a:rPr lang="en-US" sz="2000" i="1" dirty="0">
                <a:solidFill>
                  <a:srgbClr val="2B3E3D">
                    <a:lumMod val="75000"/>
                  </a:srgbClr>
                </a:solidFill>
                <a:latin typeface="Arial" panose="020B0604020202020204" pitchFamily="34" charset="0"/>
              </a:rPr>
              <a:t>They will mount up with wings like eagles,</a:t>
            </a:r>
          </a:p>
          <a:p>
            <a:pPr defTabSz="914400"/>
            <a:r>
              <a:rPr lang="en-US" sz="2000" i="1" dirty="0">
                <a:solidFill>
                  <a:srgbClr val="2B3E3D">
                    <a:lumMod val="75000"/>
                  </a:srgbClr>
                </a:solidFill>
                <a:latin typeface="Arial" panose="020B0604020202020204" pitchFamily="34" charset="0"/>
              </a:rPr>
              <a:t>They will run and not get tired, </a:t>
            </a:r>
          </a:p>
          <a:p>
            <a:pPr defTabSz="914400"/>
            <a:r>
              <a:rPr lang="en-US" sz="2000" i="1" dirty="0">
                <a:solidFill>
                  <a:srgbClr val="2B3E3D">
                    <a:lumMod val="75000"/>
                  </a:srgbClr>
                </a:solidFill>
                <a:latin typeface="Arial" panose="020B0604020202020204" pitchFamily="34" charset="0"/>
              </a:rPr>
              <a:t>They will walk and not become weary.</a:t>
            </a:r>
          </a:p>
          <a:p>
            <a:pPr algn="ctr" defTabSz="914400"/>
            <a:r>
              <a:rPr lang="en-US" sz="2000" b="1" dirty="0">
                <a:solidFill>
                  <a:srgbClr val="2B3E3D">
                    <a:lumMod val="75000"/>
                  </a:srgbClr>
                </a:solidFill>
                <a:latin typeface="Arial" panose="020B0604020202020204" pitchFamily="34" charset="0"/>
              </a:rPr>
              <a:t>Isaiah 40:28-31</a:t>
            </a:r>
            <a:endParaRPr lang="en-US" sz="2000" b="1" dirty="0">
              <a:solidFill>
                <a:srgbClr val="2B3E3D">
                  <a:lumMod val="75000"/>
                </a:srgbClr>
              </a:solidFill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84320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VeniceBeachVTI">
  <a:themeElements>
    <a:clrScheme name="Venice Beach">
      <a:dk1>
        <a:sysClr val="windowText" lastClr="000000"/>
      </a:dk1>
      <a:lt1>
        <a:sysClr val="window" lastClr="FFFFFF"/>
      </a:lt1>
      <a:dk2>
        <a:srgbClr val="2B3E3D"/>
      </a:dk2>
      <a:lt2>
        <a:srgbClr val="FEF3EB"/>
      </a:lt2>
      <a:accent1>
        <a:srgbClr val="FE8542"/>
      </a:accent1>
      <a:accent2>
        <a:srgbClr val="EC6D60"/>
      </a:accent2>
      <a:accent3>
        <a:srgbClr val="CDA32B"/>
      </a:accent3>
      <a:accent4>
        <a:srgbClr val="EE66A7"/>
      </a:accent4>
      <a:accent5>
        <a:srgbClr val="EA5F48"/>
      </a:accent5>
      <a:accent6>
        <a:srgbClr val="C8466B"/>
      </a:accent6>
      <a:hlink>
        <a:srgbClr val="E46153"/>
      </a:hlink>
      <a:folHlink>
        <a:srgbClr val="CF63B0"/>
      </a:folHlink>
    </a:clrScheme>
    <a:fontScheme name="Avenir 1">
      <a:majorFont>
        <a:latin typeface="Avenir Next LT Pro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niceBeachVTI" id="{69839BBA-F383-4FFD-B56A-E36ACE43E09D}" vid="{060D2740-A69C-444A-B833-E03D333ADD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407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Avenir Next LT Pro</vt:lpstr>
      <vt:lpstr>Avenir Next LT Pro Light</vt:lpstr>
      <vt:lpstr>VeniceBeachVTI</vt:lpstr>
      <vt:lpstr>Our God is Awesome</vt:lpstr>
      <vt:lpstr>He is Creator of the Universe</vt:lpstr>
      <vt:lpstr>He is Creator of the Universe</vt:lpstr>
      <vt:lpstr>He is Creator of the Universe</vt:lpstr>
      <vt:lpstr>But He Also Cares For Us</vt:lpstr>
      <vt:lpstr>Our God is Awesome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IMLLC</dc:creator>
  <cp:lastModifiedBy>Danville church of Christ</cp:lastModifiedBy>
  <cp:revision>5</cp:revision>
  <dcterms:created xsi:type="dcterms:W3CDTF">2023-08-20T12:34:53Z</dcterms:created>
  <dcterms:modified xsi:type="dcterms:W3CDTF">2023-08-20T14:13:30Z</dcterms:modified>
</cp:coreProperties>
</file>