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78" r:id="rId2"/>
    <p:sldId id="256" r:id="rId3"/>
    <p:sldId id="258" r:id="rId4"/>
    <p:sldId id="268" r:id="rId5"/>
    <p:sldId id="269" r:id="rId6"/>
    <p:sldId id="259" r:id="rId7"/>
    <p:sldId id="270" r:id="rId8"/>
    <p:sldId id="260" r:id="rId9"/>
    <p:sldId id="271" r:id="rId10"/>
    <p:sldId id="261" r:id="rId11"/>
    <p:sldId id="272" r:id="rId12"/>
    <p:sldId id="262" r:id="rId13"/>
    <p:sldId id="273" r:id="rId14"/>
    <p:sldId id="263" r:id="rId15"/>
    <p:sldId id="274" r:id="rId16"/>
    <p:sldId id="264" r:id="rId17"/>
    <p:sldId id="275" r:id="rId18"/>
    <p:sldId id="265" r:id="rId19"/>
    <p:sldId id="276" r:id="rId20"/>
    <p:sldId id="266" r:id="rId21"/>
    <p:sldId id="277" r:id="rId22"/>
    <p:sldId id="267"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A4F2C-D90F-4F6B-AAE2-F0B12235BAB8}" type="datetimeFigureOut">
              <a:rPr lang="en-US" smtClean="0"/>
              <a:t>5/30/2018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074D9D-F8C4-4693-8315-3530FA7F359C}" type="slidenum">
              <a:rPr lang="en-US" smtClean="0"/>
              <a:t>‹#›</a:t>
            </a:fld>
            <a:endParaRPr lang="en-US"/>
          </a:p>
        </p:txBody>
      </p:sp>
    </p:spTree>
    <p:extLst>
      <p:ext uri="{BB962C8B-B14F-4D97-AF65-F5344CB8AC3E}">
        <p14:creationId xmlns:p14="http://schemas.microsoft.com/office/powerpoint/2010/main" val="116605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a:t>
            </a:fld>
            <a:endParaRPr lang="en-US"/>
          </a:p>
        </p:txBody>
      </p:sp>
    </p:spTree>
    <p:extLst>
      <p:ext uri="{BB962C8B-B14F-4D97-AF65-F5344CB8AC3E}">
        <p14:creationId xmlns:p14="http://schemas.microsoft.com/office/powerpoint/2010/main" val="1958164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10</a:t>
            </a:fld>
            <a:endParaRPr lang="en-US"/>
          </a:p>
        </p:txBody>
      </p:sp>
    </p:spTree>
    <p:extLst>
      <p:ext uri="{BB962C8B-B14F-4D97-AF65-F5344CB8AC3E}">
        <p14:creationId xmlns:p14="http://schemas.microsoft.com/office/powerpoint/2010/main" val="303657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11</a:t>
            </a:fld>
            <a:endParaRPr lang="en-US"/>
          </a:p>
        </p:txBody>
      </p:sp>
    </p:spTree>
    <p:extLst>
      <p:ext uri="{BB962C8B-B14F-4D97-AF65-F5344CB8AC3E}">
        <p14:creationId xmlns:p14="http://schemas.microsoft.com/office/powerpoint/2010/main" val="3358693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12</a:t>
            </a:fld>
            <a:endParaRPr lang="en-US"/>
          </a:p>
        </p:txBody>
      </p:sp>
    </p:spTree>
    <p:extLst>
      <p:ext uri="{BB962C8B-B14F-4D97-AF65-F5344CB8AC3E}">
        <p14:creationId xmlns:p14="http://schemas.microsoft.com/office/powerpoint/2010/main" val="3521352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13</a:t>
            </a:fld>
            <a:endParaRPr lang="en-US"/>
          </a:p>
        </p:txBody>
      </p:sp>
    </p:spTree>
    <p:extLst>
      <p:ext uri="{BB962C8B-B14F-4D97-AF65-F5344CB8AC3E}">
        <p14:creationId xmlns:p14="http://schemas.microsoft.com/office/powerpoint/2010/main" val="2969864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14</a:t>
            </a:fld>
            <a:endParaRPr lang="en-US"/>
          </a:p>
        </p:txBody>
      </p:sp>
    </p:spTree>
    <p:extLst>
      <p:ext uri="{BB962C8B-B14F-4D97-AF65-F5344CB8AC3E}">
        <p14:creationId xmlns:p14="http://schemas.microsoft.com/office/powerpoint/2010/main" val="3659669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15</a:t>
            </a:fld>
            <a:endParaRPr lang="en-US"/>
          </a:p>
        </p:txBody>
      </p:sp>
    </p:spTree>
    <p:extLst>
      <p:ext uri="{BB962C8B-B14F-4D97-AF65-F5344CB8AC3E}">
        <p14:creationId xmlns:p14="http://schemas.microsoft.com/office/powerpoint/2010/main" val="2284997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16</a:t>
            </a:fld>
            <a:endParaRPr lang="en-US"/>
          </a:p>
        </p:txBody>
      </p:sp>
    </p:spTree>
    <p:extLst>
      <p:ext uri="{BB962C8B-B14F-4D97-AF65-F5344CB8AC3E}">
        <p14:creationId xmlns:p14="http://schemas.microsoft.com/office/powerpoint/2010/main" val="1671521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17</a:t>
            </a:fld>
            <a:endParaRPr lang="en-US"/>
          </a:p>
        </p:txBody>
      </p:sp>
    </p:spTree>
    <p:extLst>
      <p:ext uri="{BB962C8B-B14F-4D97-AF65-F5344CB8AC3E}">
        <p14:creationId xmlns:p14="http://schemas.microsoft.com/office/powerpoint/2010/main" val="4219062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18</a:t>
            </a:fld>
            <a:endParaRPr lang="en-US"/>
          </a:p>
        </p:txBody>
      </p:sp>
    </p:spTree>
    <p:extLst>
      <p:ext uri="{BB962C8B-B14F-4D97-AF65-F5344CB8AC3E}">
        <p14:creationId xmlns:p14="http://schemas.microsoft.com/office/powerpoint/2010/main" val="2255608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19</a:t>
            </a:fld>
            <a:endParaRPr lang="en-US"/>
          </a:p>
        </p:txBody>
      </p:sp>
    </p:spTree>
    <p:extLst>
      <p:ext uri="{BB962C8B-B14F-4D97-AF65-F5344CB8AC3E}">
        <p14:creationId xmlns:p14="http://schemas.microsoft.com/office/powerpoint/2010/main" val="141542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2</a:t>
            </a:fld>
            <a:endParaRPr lang="en-US"/>
          </a:p>
        </p:txBody>
      </p:sp>
    </p:spTree>
    <p:extLst>
      <p:ext uri="{BB962C8B-B14F-4D97-AF65-F5344CB8AC3E}">
        <p14:creationId xmlns:p14="http://schemas.microsoft.com/office/powerpoint/2010/main" val="1226892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20</a:t>
            </a:fld>
            <a:endParaRPr lang="en-US"/>
          </a:p>
        </p:txBody>
      </p:sp>
    </p:spTree>
    <p:extLst>
      <p:ext uri="{BB962C8B-B14F-4D97-AF65-F5344CB8AC3E}">
        <p14:creationId xmlns:p14="http://schemas.microsoft.com/office/powerpoint/2010/main" val="16558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21</a:t>
            </a:fld>
            <a:endParaRPr lang="en-US"/>
          </a:p>
        </p:txBody>
      </p:sp>
    </p:spTree>
    <p:extLst>
      <p:ext uri="{BB962C8B-B14F-4D97-AF65-F5344CB8AC3E}">
        <p14:creationId xmlns:p14="http://schemas.microsoft.com/office/powerpoint/2010/main" val="1875265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22</a:t>
            </a:fld>
            <a:endParaRPr lang="en-US"/>
          </a:p>
        </p:txBody>
      </p:sp>
    </p:spTree>
    <p:extLst>
      <p:ext uri="{BB962C8B-B14F-4D97-AF65-F5344CB8AC3E}">
        <p14:creationId xmlns:p14="http://schemas.microsoft.com/office/powerpoint/2010/main" val="2422118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23</a:t>
            </a:fld>
            <a:endParaRPr lang="en-US"/>
          </a:p>
        </p:txBody>
      </p:sp>
    </p:spTree>
    <p:extLst>
      <p:ext uri="{BB962C8B-B14F-4D97-AF65-F5344CB8AC3E}">
        <p14:creationId xmlns:p14="http://schemas.microsoft.com/office/powerpoint/2010/main" val="18705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3</a:t>
            </a:fld>
            <a:endParaRPr lang="en-US"/>
          </a:p>
        </p:txBody>
      </p:sp>
    </p:spTree>
    <p:extLst>
      <p:ext uri="{BB962C8B-B14F-4D97-AF65-F5344CB8AC3E}">
        <p14:creationId xmlns:p14="http://schemas.microsoft.com/office/powerpoint/2010/main" val="135604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4</a:t>
            </a:fld>
            <a:endParaRPr lang="en-US"/>
          </a:p>
        </p:txBody>
      </p:sp>
    </p:spTree>
    <p:extLst>
      <p:ext uri="{BB962C8B-B14F-4D97-AF65-F5344CB8AC3E}">
        <p14:creationId xmlns:p14="http://schemas.microsoft.com/office/powerpoint/2010/main" val="30936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5</a:t>
            </a:fld>
            <a:endParaRPr lang="en-US"/>
          </a:p>
        </p:txBody>
      </p:sp>
    </p:spTree>
    <p:extLst>
      <p:ext uri="{BB962C8B-B14F-4D97-AF65-F5344CB8AC3E}">
        <p14:creationId xmlns:p14="http://schemas.microsoft.com/office/powerpoint/2010/main" val="361162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6</a:t>
            </a:fld>
            <a:endParaRPr lang="en-US"/>
          </a:p>
        </p:txBody>
      </p:sp>
    </p:spTree>
    <p:extLst>
      <p:ext uri="{BB962C8B-B14F-4D97-AF65-F5344CB8AC3E}">
        <p14:creationId xmlns:p14="http://schemas.microsoft.com/office/powerpoint/2010/main" val="280533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7</a:t>
            </a:fld>
            <a:endParaRPr lang="en-US"/>
          </a:p>
        </p:txBody>
      </p:sp>
    </p:spTree>
    <p:extLst>
      <p:ext uri="{BB962C8B-B14F-4D97-AF65-F5344CB8AC3E}">
        <p14:creationId xmlns:p14="http://schemas.microsoft.com/office/powerpoint/2010/main" val="1516861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8</a:t>
            </a:fld>
            <a:endParaRPr lang="en-US"/>
          </a:p>
        </p:txBody>
      </p:sp>
    </p:spTree>
    <p:extLst>
      <p:ext uri="{BB962C8B-B14F-4D97-AF65-F5344CB8AC3E}">
        <p14:creationId xmlns:p14="http://schemas.microsoft.com/office/powerpoint/2010/main" val="415028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74D9D-F8C4-4693-8315-3530FA7F359C}" type="slidenum">
              <a:rPr lang="en-US" smtClean="0"/>
              <a:t>9</a:t>
            </a:fld>
            <a:endParaRPr lang="en-US"/>
          </a:p>
        </p:txBody>
      </p:sp>
    </p:spTree>
    <p:extLst>
      <p:ext uri="{BB962C8B-B14F-4D97-AF65-F5344CB8AC3E}">
        <p14:creationId xmlns:p14="http://schemas.microsoft.com/office/powerpoint/2010/main" val="1670888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131D6-5164-3742-85EA-AE6BA1AF48E0}"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265936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131D6-5164-3742-85EA-AE6BA1AF48E0}"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243266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131D6-5164-3742-85EA-AE6BA1AF48E0}"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412534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131D6-5164-3742-85EA-AE6BA1AF48E0}"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50829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131D6-5164-3742-85EA-AE6BA1AF48E0}"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350957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131D6-5164-3742-85EA-AE6BA1AF48E0}"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363742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131D6-5164-3742-85EA-AE6BA1AF48E0}"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7751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131D6-5164-3742-85EA-AE6BA1AF48E0}" type="datetimeFigureOut">
              <a:rPr lang="en-US" smtClean="0"/>
              <a:t>5/30/2018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303354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131D6-5164-3742-85EA-AE6BA1AF48E0}" type="datetimeFigureOut">
              <a:rPr lang="en-US" smtClean="0"/>
              <a:t>5/30/2018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28836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131D6-5164-3742-85EA-AE6BA1AF48E0}"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20702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131D6-5164-3742-85EA-AE6BA1AF48E0}"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58CEA-FF06-584D-9CE2-8B8FF938EB4D}" type="slidenum">
              <a:rPr lang="en-US" smtClean="0"/>
              <a:t>‹#›</a:t>
            </a:fld>
            <a:endParaRPr lang="en-US"/>
          </a:p>
        </p:txBody>
      </p:sp>
    </p:spTree>
    <p:extLst>
      <p:ext uri="{BB962C8B-B14F-4D97-AF65-F5344CB8AC3E}">
        <p14:creationId xmlns:p14="http://schemas.microsoft.com/office/powerpoint/2010/main" val="197025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131D6-5164-3742-85EA-AE6BA1AF48E0}" type="datetimeFigureOut">
              <a:rPr lang="en-US" smtClean="0"/>
              <a:t>5/30/2018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58CEA-FF06-584D-9CE2-8B8FF938EB4D}" type="slidenum">
              <a:rPr lang="en-US" smtClean="0"/>
              <a:t>‹#›</a:t>
            </a:fld>
            <a:endParaRPr lang="en-US"/>
          </a:p>
        </p:txBody>
      </p:sp>
    </p:spTree>
    <p:extLst>
      <p:ext uri="{BB962C8B-B14F-4D97-AF65-F5344CB8AC3E}">
        <p14:creationId xmlns:p14="http://schemas.microsoft.com/office/powerpoint/2010/main" val="103816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211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61316" y="272594"/>
            <a:ext cx="3848680"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Contribution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125418" y="1745467"/>
            <a:ext cx="1389999" cy="646331"/>
          </a:xfrm>
          <a:prstGeom prst="rect">
            <a:avLst/>
          </a:prstGeom>
          <a:noFill/>
        </p:spPr>
        <p:txBody>
          <a:bodyPr wrap="none" rtlCol="0">
            <a:spAutoFit/>
          </a:bodyPr>
          <a:lstStyle/>
          <a:p>
            <a:r>
              <a:rPr lang="en-US" dirty="0" smtClean="0">
                <a:solidFill>
                  <a:srgbClr val="FFFFFF"/>
                </a:solidFill>
              </a:rPr>
              <a:t>1 Cor. 16:1-2</a:t>
            </a:r>
          </a:p>
          <a:p>
            <a:r>
              <a:rPr lang="en-US" dirty="0" smtClean="0">
                <a:solidFill>
                  <a:srgbClr val="FFFFFF"/>
                </a:solidFill>
              </a:rPr>
              <a:t>2 Cor. 9:6-7</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535938" y="1396013"/>
            <a:ext cx="1498202" cy="369332"/>
          </a:xfrm>
          <a:prstGeom prst="rect">
            <a:avLst/>
          </a:prstGeom>
          <a:noFill/>
        </p:spPr>
        <p:txBody>
          <a:bodyPr wrap="none" rtlCol="0">
            <a:spAutoFit/>
          </a:bodyPr>
          <a:lstStyle/>
          <a:p>
            <a:r>
              <a:rPr lang="en-US" dirty="0" smtClean="0"/>
              <a:t>Cash or Check</a:t>
            </a:r>
          </a:p>
        </p:txBody>
      </p:sp>
      <p:sp>
        <p:nvSpPr>
          <p:cNvPr id="16" name="TextBox 15"/>
          <p:cNvSpPr txBox="1"/>
          <p:nvPr/>
        </p:nvSpPr>
        <p:spPr>
          <a:xfrm>
            <a:off x="4535938" y="1372057"/>
            <a:ext cx="1338941" cy="369332"/>
          </a:xfrm>
          <a:prstGeom prst="rect">
            <a:avLst/>
          </a:prstGeom>
          <a:noFill/>
        </p:spPr>
        <p:txBody>
          <a:bodyPr wrap="none" rtlCol="0">
            <a:spAutoFit/>
          </a:bodyPr>
          <a:lstStyle/>
          <a:p>
            <a:r>
              <a:rPr lang="en-US" dirty="0" smtClean="0"/>
              <a:t>Investments</a:t>
            </a:r>
            <a:endParaRPr lang="en-US" dirty="0"/>
          </a:p>
        </p:txBody>
      </p:sp>
      <p:sp>
        <p:nvSpPr>
          <p:cNvPr id="14" name="TextBox 13"/>
          <p:cNvSpPr txBox="1"/>
          <p:nvPr/>
        </p:nvSpPr>
        <p:spPr>
          <a:xfrm>
            <a:off x="4666501" y="1418889"/>
            <a:ext cx="1172116" cy="369332"/>
          </a:xfrm>
          <a:prstGeom prst="rect">
            <a:avLst/>
          </a:prstGeom>
          <a:noFill/>
        </p:spPr>
        <p:txBody>
          <a:bodyPr wrap="none" rtlCol="0">
            <a:spAutoFit/>
          </a:bodyPr>
          <a:lstStyle/>
          <a:p>
            <a:r>
              <a:rPr lang="en-US" dirty="0" smtClean="0"/>
              <a:t>Bake Sales</a:t>
            </a:r>
            <a:endParaRPr lang="en-US" dirty="0"/>
          </a:p>
        </p:txBody>
      </p:sp>
      <p:sp>
        <p:nvSpPr>
          <p:cNvPr id="17" name="TextBox 16"/>
          <p:cNvSpPr txBox="1"/>
          <p:nvPr/>
        </p:nvSpPr>
        <p:spPr>
          <a:xfrm>
            <a:off x="4377201" y="1473491"/>
            <a:ext cx="1685077" cy="307777"/>
          </a:xfrm>
          <a:prstGeom prst="rect">
            <a:avLst/>
          </a:prstGeom>
          <a:noFill/>
        </p:spPr>
        <p:txBody>
          <a:bodyPr wrap="none" rtlCol="0">
            <a:spAutoFit/>
          </a:bodyPr>
          <a:lstStyle/>
          <a:p>
            <a:r>
              <a:rPr lang="en-US" sz="1400" dirty="0" smtClean="0"/>
              <a:t>When during service</a:t>
            </a:r>
            <a:endParaRPr lang="en-US" sz="1400" dirty="0"/>
          </a:p>
        </p:txBody>
      </p:sp>
      <p:sp>
        <p:nvSpPr>
          <p:cNvPr id="18" name="TextBox 17"/>
          <p:cNvSpPr txBox="1"/>
          <p:nvPr/>
        </p:nvSpPr>
        <p:spPr>
          <a:xfrm>
            <a:off x="4535938" y="1463292"/>
            <a:ext cx="1446467" cy="369332"/>
          </a:xfrm>
          <a:prstGeom prst="rect">
            <a:avLst/>
          </a:prstGeom>
          <a:noFill/>
        </p:spPr>
        <p:txBody>
          <a:bodyPr wrap="none" rtlCol="0">
            <a:spAutoFit/>
          </a:bodyPr>
          <a:lstStyle/>
          <a:p>
            <a:r>
              <a:rPr lang="en-US" dirty="0" smtClean="0"/>
              <a:t>Basket or Hat</a:t>
            </a:r>
          </a:p>
        </p:txBody>
      </p:sp>
    </p:spTree>
    <p:extLst>
      <p:ext uri="{BB962C8B-B14F-4D97-AF65-F5344CB8AC3E}">
        <p14:creationId xmlns:p14="http://schemas.microsoft.com/office/powerpoint/2010/main" val="171467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69157E-7 0.00023 L -0.17446 0.53227 " pathEditMode="relative" rAng="0" ptsTypes="AA">
                                      <p:cBhvr>
                                        <p:cTn id="11" dur="2000" fill="hold"/>
                                        <p:tgtEl>
                                          <p:spTgt spid="15">
                                            <p:txEl>
                                              <p:pRg st="0" end="0"/>
                                            </p:txEl>
                                          </p:spTgt>
                                        </p:tgtEl>
                                        <p:attrNameLst>
                                          <p:attrName>ppt_x</p:attrName>
                                          <p:attrName>ppt_y</p:attrName>
                                        </p:attrNameLst>
                                      </p:cBhvr>
                                      <p:rCtr x="-8723" y="26602"/>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dissolve">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7967E-6 -1.40412E-6 L 0.20017 0.52325 " pathEditMode="relative" rAng="0" ptsTypes="AA">
                                      <p:cBhvr>
                                        <p:cTn id="20" dur="2000" fill="hold"/>
                                        <p:tgtEl>
                                          <p:spTgt spid="16">
                                            <p:txEl>
                                              <p:pRg st="0" end="0"/>
                                            </p:txEl>
                                          </p:spTgt>
                                        </p:tgtEl>
                                        <p:attrNameLst>
                                          <p:attrName>ppt_x</p:attrName>
                                          <p:attrName>ppt_y</p:attrName>
                                        </p:attrNameLst>
                                      </p:cBhvr>
                                      <p:rCtr x="10009" y="26162"/>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dissolve">
                                      <p:cBhvr>
                                        <p:cTn id="25" dur="500"/>
                                        <p:tgtEl>
                                          <p:spTgt spid="1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2.76281E-6 4.43673E-6 L 0.20921 0.42701 " pathEditMode="relative" rAng="0" ptsTypes="AA">
                                      <p:cBhvr>
                                        <p:cTn id="29" dur="2000" fill="hold"/>
                                        <p:tgtEl>
                                          <p:spTgt spid="14">
                                            <p:txEl>
                                              <p:pRg st="0" end="0"/>
                                            </p:txEl>
                                          </p:spTgt>
                                        </p:tgtEl>
                                        <p:attrNameLst>
                                          <p:attrName>ppt_x</p:attrName>
                                          <p:attrName>ppt_y</p:attrName>
                                        </p:attrNameLst>
                                      </p:cBhvr>
                                      <p:rCtr x="10460" y="21351"/>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Effect transition="in" filter="dissolve">
                                      <p:cBhvr>
                                        <p:cTn id="34" dur="500"/>
                                        <p:tgtEl>
                                          <p:spTgt spid="1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4.2311E-6 -3.67569E-6 L -0.14335 0.46704 " pathEditMode="relative" rAng="0" ptsTypes="AA">
                                      <p:cBhvr>
                                        <p:cTn id="38" dur="2000" fill="hold"/>
                                        <p:tgtEl>
                                          <p:spTgt spid="17">
                                            <p:txEl>
                                              <p:pRg st="0" end="0"/>
                                            </p:txEl>
                                          </p:spTgt>
                                        </p:tgtEl>
                                        <p:attrNameLst>
                                          <p:attrName>ppt_x</p:attrName>
                                          <p:attrName>ppt_y</p:attrName>
                                        </p:attrNameLst>
                                      </p:cBhvr>
                                      <p:rCtr x="-7176" y="23340"/>
                                    </p:animMotion>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animEffect transition="in" filter="dissolve">
                                      <p:cBhvr>
                                        <p:cTn id="43" dur="500"/>
                                        <p:tgtEl>
                                          <p:spTgt spid="18">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1.3119E-6 0.00023 L -0.09783 0.34767 " pathEditMode="relative" rAng="0" ptsTypes="AA">
                                      <p:cBhvr>
                                        <p:cTn id="47" dur="2000" fill="hold"/>
                                        <p:tgtEl>
                                          <p:spTgt spid="18">
                                            <p:txEl>
                                              <p:pRg st="0" end="0"/>
                                            </p:txEl>
                                          </p:spTgt>
                                        </p:tgtEl>
                                        <p:attrNameLst>
                                          <p:attrName>ppt_x</p:attrName>
                                          <p:attrName>ppt_y</p:attrName>
                                        </p:attrNameLst>
                                      </p:cBhvr>
                                      <p:rCtr x="-4900" y="173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P spid="16" grpId="1" build="allAtOnce"/>
      <p:bldP spid="14" grpId="0" build="allAtOnce"/>
      <p:bldP spid="17" grpId="0" build="allAtOnce"/>
      <p:bldP spid="17" grpId="1" build="allAtOnce"/>
      <p:bldP spid="18"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36218" y="272594"/>
            <a:ext cx="302126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Preaching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516841"/>
            <a:ext cx="8644678" cy="1015663"/>
          </a:xfrm>
          <a:prstGeom prst="rect">
            <a:avLst/>
          </a:prstGeom>
          <a:solidFill>
            <a:schemeClr val="bg1"/>
          </a:solidFill>
        </p:spPr>
        <p:txBody>
          <a:bodyPr wrap="square">
            <a:spAutoFit/>
          </a:bodyPr>
          <a:lstStyle/>
          <a:p>
            <a:r>
              <a:rPr lang="en-US" sz="2000" b="1" dirty="0" smtClean="0"/>
              <a:t>Mark 16:15-16  </a:t>
            </a:r>
            <a:r>
              <a:rPr lang="en-US" sz="2000" dirty="0" smtClean="0"/>
              <a:t>And He said to them, “Go into all the world and preach the gospel to every creature. </a:t>
            </a:r>
            <a:r>
              <a:rPr lang="en-US" sz="2000" b="1" dirty="0" smtClean="0"/>
              <a:t> </a:t>
            </a:r>
            <a:r>
              <a:rPr lang="en-US" sz="2000" dirty="0" smtClean="0"/>
              <a:t>He who believes and is baptized will be saved; but he who does not believe will be condemned.</a:t>
            </a:r>
            <a:endParaRPr lang="en-US" sz="2000" dirty="0"/>
          </a:p>
        </p:txBody>
      </p:sp>
      <p:sp>
        <p:nvSpPr>
          <p:cNvPr id="22" name="Rectangle 21"/>
          <p:cNvSpPr/>
          <p:nvPr/>
        </p:nvSpPr>
        <p:spPr>
          <a:xfrm>
            <a:off x="283785" y="3024947"/>
            <a:ext cx="8644678" cy="707886"/>
          </a:xfrm>
          <a:prstGeom prst="rect">
            <a:avLst/>
          </a:prstGeom>
          <a:solidFill>
            <a:schemeClr val="bg1"/>
          </a:solidFill>
        </p:spPr>
        <p:txBody>
          <a:bodyPr wrap="square">
            <a:spAutoFit/>
          </a:bodyPr>
          <a:lstStyle/>
          <a:p>
            <a:r>
              <a:rPr lang="en-US" sz="2000" b="1" dirty="0" smtClean="0"/>
              <a:t>Acts 10:42  </a:t>
            </a:r>
            <a:r>
              <a:rPr lang="en-US" sz="2000" dirty="0" smtClean="0"/>
              <a:t>And He commanded us to preach to the people, and to testify that it is He who was ordained by God </a:t>
            </a:r>
            <a:r>
              <a:rPr lang="en-US" sz="2000" i="1" dirty="0" smtClean="0"/>
              <a:t>to be</a:t>
            </a:r>
            <a:r>
              <a:rPr lang="en-US" sz="2000" dirty="0" smtClean="0"/>
              <a:t> Judge of the living and the dead.</a:t>
            </a:r>
            <a:endParaRPr lang="en-US" sz="2000" dirty="0"/>
          </a:p>
        </p:txBody>
      </p:sp>
      <p:sp>
        <p:nvSpPr>
          <p:cNvPr id="6" name="Rectangle 5"/>
          <p:cNvSpPr/>
          <p:nvPr/>
        </p:nvSpPr>
        <p:spPr>
          <a:xfrm>
            <a:off x="283785" y="4287214"/>
            <a:ext cx="8644678" cy="2246769"/>
          </a:xfrm>
          <a:prstGeom prst="rect">
            <a:avLst/>
          </a:prstGeom>
          <a:solidFill>
            <a:schemeClr val="bg1"/>
          </a:solidFill>
        </p:spPr>
        <p:txBody>
          <a:bodyPr wrap="square">
            <a:spAutoFit/>
          </a:bodyPr>
          <a:lstStyle/>
          <a:p>
            <a:r>
              <a:rPr lang="en-US" sz="2000" b="1" dirty="0" smtClean="0"/>
              <a:t>2 Tim 4:1-4  </a:t>
            </a:r>
            <a:r>
              <a:rPr lang="en-US" sz="2000" dirty="0" smtClean="0"/>
              <a:t>I charge </a:t>
            </a:r>
            <a:r>
              <a:rPr lang="en-US" sz="2000" i="1" dirty="0" smtClean="0"/>
              <a:t>you</a:t>
            </a:r>
            <a:r>
              <a:rPr lang="en-US" sz="2000" dirty="0" smtClean="0"/>
              <a:t> therefore before God and the Lord Jesus Christ, who will judge the living and the dead at His appearing and His kingdom:</a:t>
            </a:r>
            <a:r>
              <a:rPr lang="en-US" sz="2000" b="1" dirty="0" smtClean="0"/>
              <a:t> </a:t>
            </a:r>
            <a:r>
              <a:rPr lang="en-US" sz="2000" dirty="0" smtClean="0"/>
              <a:t>Preach the word! Be ready in season </a:t>
            </a:r>
            <a:r>
              <a:rPr lang="en-US" sz="2000" i="1" dirty="0" smtClean="0"/>
              <a:t>and</a:t>
            </a:r>
            <a:r>
              <a:rPr lang="en-US" sz="2000" dirty="0" smtClean="0"/>
              <a:t> out of season. Convince, rebuke, exhort, with all longsuffering and teaching. </a:t>
            </a:r>
            <a:r>
              <a:rPr lang="en-US" sz="2000" b="1" dirty="0" smtClean="0"/>
              <a:t> </a:t>
            </a:r>
            <a:r>
              <a:rPr lang="en-US" sz="2000" dirty="0" smtClean="0"/>
              <a:t>For the time will come when they will not endure sound doctrine, but according to their own desires, </a:t>
            </a:r>
            <a:r>
              <a:rPr lang="en-US" sz="2000" i="1" dirty="0" smtClean="0"/>
              <a:t>because</a:t>
            </a:r>
            <a:r>
              <a:rPr lang="en-US" sz="2000" dirty="0" smtClean="0"/>
              <a:t> they have itching ears, they will heap up for themselves teachers; </a:t>
            </a:r>
            <a:r>
              <a:rPr lang="en-US" sz="2000" b="1" dirty="0" smtClean="0"/>
              <a:t> </a:t>
            </a:r>
            <a:r>
              <a:rPr lang="en-US" sz="2000" dirty="0" smtClean="0"/>
              <a:t>and they will turn </a:t>
            </a:r>
            <a:r>
              <a:rPr lang="en-US" sz="2000" i="1" dirty="0" smtClean="0"/>
              <a:t>their</a:t>
            </a:r>
            <a:r>
              <a:rPr lang="en-US" sz="2000" dirty="0" smtClean="0"/>
              <a:t> ears away from the truth, and be turned aside to fables.</a:t>
            </a:r>
            <a:endParaRPr lang="en-US" sz="2000" dirty="0"/>
          </a:p>
        </p:txBody>
      </p:sp>
    </p:spTree>
    <p:extLst>
      <p:ext uri="{BB962C8B-B14F-4D97-AF65-F5344CB8AC3E}">
        <p14:creationId xmlns:p14="http://schemas.microsoft.com/office/powerpoint/2010/main" val="2353123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5025" y="272594"/>
            <a:ext cx="3021267"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Preaching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125418" y="1745467"/>
            <a:ext cx="1564588" cy="923330"/>
          </a:xfrm>
          <a:prstGeom prst="rect">
            <a:avLst/>
          </a:prstGeom>
          <a:noFill/>
        </p:spPr>
        <p:txBody>
          <a:bodyPr wrap="none" rtlCol="0">
            <a:spAutoFit/>
          </a:bodyPr>
          <a:lstStyle/>
          <a:p>
            <a:r>
              <a:rPr lang="en-US" dirty="0" smtClean="0">
                <a:solidFill>
                  <a:srgbClr val="FFFFFF"/>
                </a:solidFill>
              </a:rPr>
              <a:t>Mark 16:15-16</a:t>
            </a:r>
          </a:p>
          <a:p>
            <a:r>
              <a:rPr lang="en-US" dirty="0" smtClean="0">
                <a:solidFill>
                  <a:srgbClr val="FFFFFF"/>
                </a:solidFill>
              </a:rPr>
              <a:t>Acts 10:42</a:t>
            </a:r>
          </a:p>
          <a:p>
            <a:r>
              <a:rPr lang="en-US" dirty="0">
                <a:solidFill>
                  <a:srgbClr val="FFFFFF"/>
                </a:solidFill>
              </a:rPr>
              <a:t>2</a:t>
            </a:r>
            <a:r>
              <a:rPr lang="en-US" dirty="0" smtClean="0">
                <a:solidFill>
                  <a:srgbClr val="FFFFFF"/>
                </a:solidFill>
              </a:rPr>
              <a:t> Tim. 4:1-4</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482470" y="1475784"/>
            <a:ext cx="2078439" cy="369332"/>
          </a:xfrm>
          <a:prstGeom prst="rect">
            <a:avLst/>
          </a:prstGeom>
          <a:noFill/>
        </p:spPr>
        <p:txBody>
          <a:bodyPr wrap="none" rtlCol="0">
            <a:spAutoFit/>
          </a:bodyPr>
          <a:lstStyle/>
          <a:p>
            <a:r>
              <a:rPr lang="en-US" dirty="0" smtClean="0"/>
              <a:t>When, how, where?</a:t>
            </a:r>
          </a:p>
        </p:txBody>
      </p:sp>
      <p:sp>
        <p:nvSpPr>
          <p:cNvPr id="14" name="TextBox 13"/>
          <p:cNvSpPr txBox="1"/>
          <p:nvPr/>
        </p:nvSpPr>
        <p:spPr>
          <a:xfrm>
            <a:off x="4760669" y="1506979"/>
            <a:ext cx="1499103" cy="369332"/>
          </a:xfrm>
          <a:prstGeom prst="rect">
            <a:avLst/>
          </a:prstGeom>
          <a:noFill/>
        </p:spPr>
        <p:txBody>
          <a:bodyPr wrap="none" rtlCol="0">
            <a:spAutoFit/>
          </a:bodyPr>
          <a:lstStyle/>
          <a:p>
            <a:r>
              <a:rPr lang="en-US" dirty="0" smtClean="0"/>
              <a:t>False doctrine</a:t>
            </a:r>
            <a:endParaRPr lang="en-US" dirty="0"/>
          </a:p>
        </p:txBody>
      </p:sp>
      <p:sp>
        <p:nvSpPr>
          <p:cNvPr id="17" name="TextBox 16"/>
          <p:cNvSpPr txBox="1"/>
          <p:nvPr/>
        </p:nvSpPr>
        <p:spPr>
          <a:xfrm>
            <a:off x="4575025" y="1560801"/>
            <a:ext cx="1716298" cy="369332"/>
          </a:xfrm>
          <a:prstGeom prst="rect">
            <a:avLst/>
          </a:prstGeom>
          <a:noFill/>
        </p:spPr>
        <p:txBody>
          <a:bodyPr wrap="none" rtlCol="0">
            <a:spAutoFit/>
          </a:bodyPr>
          <a:lstStyle/>
          <a:p>
            <a:r>
              <a:rPr lang="en-US" dirty="0" smtClean="0"/>
              <a:t>Private or Public</a:t>
            </a:r>
            <a:endParaRPr lang="en-US" dirty="0"/>
          </a:p>
        </p:txBody>
      </p:sp>
      <p:sp>
        <p:nvSpPr>
          <p:cNvPr id="18" name="TextBox 17"/>
          <p:cNvSpPr txBox="1"/>
          <p:nvPr/>
        </p:nvSpPr>
        <p:spPr>
          <a:xfrm>
            <a:off x="4282972" y="1475784"/>
            <a:ext cx="2277937" cy="369332"/>
          </a:xfrm>
          <a:prstGeom prst="rect">
            <a:avLst/>
          </a:prstGeom>
          <a:noFill/>
        </p:spPr>
        <p:txBody>
          <a:bodyPr wrap="none" rtlCol="0">
            <a:spAutoFit/>
          </a:bodyPr>
          <a:lstStyle/>
          <a:p>
            <a:r>
              <a:rPr lang="en-US" dirty="0" smtClean="0"/>
              <a:t>Pulpit, radio, </a:t>
            </a:r>
            <a:r>
              <a:rPr lang="en-US" dirty="0" err="1" smtClean="0"/>
              <a:t>tv</a:t>
            </a:r>
            <a:r>
              <a:rPr lang="en-US" dirty="0" smtClean="0"/>
              <a:t>, tract?</a:t>
            </a:r>
          </a:p>
        </p:txBody>
      </p:sp>
      <p:sp>
        <p:nvSpPr>
          <p:cNvPr id="19" name="TextBox 18"/>
          <p:cNvSpPr txBox="1"/>
          <p:nvPr/>
        </p:nvSpPr>
        <p:spPr>
          <a:xfrm>
            <a:off x="4552151" y="1501767"/>
            <a:ext cx="1934281" cy="369332"/>
          </a:xfrm>
          <a:prstGeom prst="rect">
            <a:avLst/>
          </a:prstGeom>
          <a:noFill/>
        </p:spPr>
        <p:txBody>
          <a:bodyPr wrap="none" rtlCol="0">
            <a:spAutoFit/>
          </a:bodyPr>
          <a:lstStyle/>
          <a:p>
            <a:r>
              <a:rPr lang="en-US" dirty="0" smtClean="0"/>
              <a:t>Missionary Society</a:t>
            </a:r>
            <a:endParaRPr lang="en-US" dirty="0"/>
          </a:p>
        </p:txBody>
      </p:sp>
    </p:spTree>
    <p:extLst>
      <p:ext uri="{BB962C8B-B14F-4D97-AF65-F5344CB8AC3E}">
        <p14:creationId xmlns:p14="http://schemas.microsoft.com/office/powerpoint/2010/main" val="39111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1.47698E-6 0.00023 L -0.14127 0.55425 " pathEditMode="relative" rAng="0" ptsTypes="AA">
                                      <p:cBhvr>
                                        <p:cTn id="11" dur="2000" fill="hold"/>
                                        <p:tgtEl>
                                          <p:spTgt spid="15">
                                            <p:txEl>
                                              <p:pRg st="0" end="0"/>
                                            </p:txEl>
                                          </p:spTgt>
                                        </p:tgtEl>
                                        <p:attrNameLst>
                                          <p:attrName>ppt_x</p:attrName>
                                          <p:attrName>ppt_y</p:attrName>
                                        </p:attrNameLst>
                                      </p:cBhvr>
                                      <p:rCtr x="-7072" y="27689"/>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dissolve">
                                      <p:cBhvr>
                                        <p:cTn id="16" dur="500"/>
                                        <p:tgtEl>
                                          <p:spTgt spid="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2.76281E-6 4.43673E-6 L 0.20921 0.42701 " pathEditMode="relative" rAng="0" ptsTypes="AA">
                                      <p:cBhvr>
                                        <p:cTn id="20" dur="2000" fill="hold"/>
                                        <p:tgtEl>
                                          <p:spTgt spid="14">
                                            <p:txEl>
                                              <p:pRg st="0" end="0"/>
                                            </p:txEl>
                                          </p:spTgt>
                                        </p:tgtEl>
                                        <p:attrNameLst>
                                          <p:attrName>ppt_x</p:attrName>
                                          <p:attrName>ppt_y</p:attrName>
                                        </p:attrNameLst>
                                      </p:cBhvr>
                                      <p:rCtr x="10460" y="21351"/>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dissolve">
                                      <p:cBhvr>
                                        <p:cTn id="25" dur="500"/>
                                        <p:tgtEl>
                                          <p:spTgt spid="1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1" nodeType="clickEffect">
                                  <p:stCondLst>
                                    <p:cond delay="0"/>
                                  </p:stCondLst>
                                  <p:childTnLst>
                                    <p:animMotion origin="layout" path="M 3.37967E-6 0.00023 L -0.14336 0.47907 " pathEditMode="relative" rAng="0" ptsTypes="AA">
                                      <p:cBhvr>
                                        <p:cTn id="29" dur="2000" fill="hold"/>
                                        <p:tgtEl>
                                          <p:spTgt spid="17">
                                            <p:txEl>
                                              <p:pRg st="0" end="0"/>
                                            </p:txEl>
                                          </p:spTgt>
                                        </p:tgtEl>
                                        <p:attrNameLst>
                                          <p:attrName>ppt_x</p:attrName>
                                          <p:attrName>ppt_y</p:attrName>
                                        </p:attrNameLst>
                                      </p:cBhvr>
                                      <p:rCtr x="-7176" y="23942"/>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8">
                                            <p:txEl>
                                              <p:pRg st="0" end="0"/>
                                            </p:txEl>
                                          </p:spTgt>
                                        </p:tgtEl>
                                        <p:attrNameLst>
                                          <p:attrName>style.visibility</p:attrName>
                                        </p:attrNameLst>
                                      </p:cBhvr>
                                      <p:to>
                                        <p:strVal val="visible"/>
                                      </p:to>
                                    </p:set>
                                    <p:animEffect transition="in" filter="dissolve">
                                      <p:cBhvr>
                                        <p:cTn id="34" dur="500"/>
                                        <p:tgtEl>
                                          <p:spTgt spid="1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035 0.00023 L -0.14301 0.41268 " pathEditMode="relative" rAng="0" ptsTypes="AA">
                                      <p:cBhvr>
                                        <p:cTn id="38" dur="2000" fill="hold"/>
                                        <p:tgtEl>
                                          <p:spTgt spid="18">
                                            <p:txEl>
                                              <p:pRg st="0" end="0"/>
                                            </p:txEl>
                                          </p:spTgt>
                                        </p:tgtEl>
                                        <p:attrNameLst>
                                          <p:attrName>ppt_x</p:attrName>
                                          <p:attrName>ppt_y</p:attrName>
                                        </p:attrNameLst>
                                      </p:cBhvr>
                                      <p:rCtr x="-7176" y="20611"/>
                                    </p:animMotion>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dissolve">
                                      <p:cBhvr>
                                        <p:cTn id="43" dur="500"/>
                                        <p:tgtEl>
                                          <p:spTgt spid="1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0.00053 0.11636 L 0.20973 0.54337 " pathEditMode="relative" rAng="0" ptsTypes="AA">
                                      <p:cBhvr>
                                        <p:cTn id="47" dur="2000" fill="hold"/>
                                        <p:tgtEl>
                                          <p:spTgt spid="19">
                                            <p:txEl>
                                              <p:pRg st="0" end="0"/>
                                            </p:txEl>
                                          </p:spTgt>
                                        </p:tgtEl>
                                        <p:attrNameLst>
                                          <p:attrName>ppt_x</p:attrName>
                                          <p:attrName>ppt_y</p:attrName>
                                        </p:attrNameLst>
                                      </p:cBhvr>
                                      <p:rCtr x="10460" y="213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4" grpId="0" build="allAtOnce"/>
      <p:bldP spid="17" grpId="0" build="allAtOnce"/>
      <p:bldP spid="17" grpId="1" build="allAtOnce"/>
      <p:bldP spid="18" grpId="0" build="allAtOnce"/>
      <p:bldP spid="1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35696" y="272594"/>
            <a:ext cx="422231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Drink this Cup</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519548"/>
            <a:ext cx="8644678" cy="2246769"/>
          </a:xfrm>
          <a:prstGeom prst="rect">
            <a:avLst/>
          </a:prstGeom>
          <a:solidFill>
            <a:schemeClr val="bg1"/>
          </a:solidFill>
        </p:spPr>
        <p:txBody>
          <a:bodyPr wrap="square">
            <a:spAutoFit/>
          </a:bodyPr>
          <a:lstStyle/>
          <a:p>
            <a:r>
              <a:rPr lang="en-US" sz="2000" b="1" dirty="0" smtClean="0"/>
              <a:t>Matt. 26:26-30  </a:t>
            </a:r>
            <a:r>
              <a:rPr lang="en-US" sz="2000" dirty="0" smtClean="0"/>
              <a:t>And as they were eating, Jesus took bread, [a]blessed and broke </a:t>
            </a:r>
            <a:r>
              <a:rPr lang="en-US" sz="2000" i="1" dirty="0" smtClean="0"/>
              <a:t>it,</a:t>
            </a:r>
            <a:r>
              <a:rPr lang="en-US" sz="2000" dirty="0" smtClean="0"/>
              <a:t> and gave </a:t>
            </a:r>
            <a:r>
              <a:rPr lang="en-US" sz="2000" i="1" dirty="0" smtClean="0"/>
              <a:t>it</a:t>
            </a:r>
            <a:r>
              <a:rPr lang="en-US" sz="2000" dirty="0" smtClean="0"/>
              <a:t> to the disciples and said, “Take, eat; this is My body.”</a:t>
            </a:r>
          </a:p>
          <a:p>
            <a:r>
              <a:rPr lang="en-US" sz="2000" b="1" dirty="0" smtClean="0"/>
              <a:t> </a:t>
            </a:r>
            <a:r>
              <a:rPr lang="en-US" sz="2000" dirty="0" smtClean="0"/>
              <a:t>Then He took the cup, and gave thanks, and gave </a:t>
            </a:r>
            <a:r>
              <a:rPr lang="en-US" sz="2000" i="1" dirty="0" smtClean="0"/>
              <a:t>it</a:t>
            </a:r>
            <a:r>
              <a:rPr lang="en-US" sz="2000" dirty="0" smtClean="0"/>
              <a:t> to them, saying, “Drink from it, all of you. </a:t>
            </a:r>
            <a:r>
              <a:rPr lang="en-US" sz="2000" b="1" dirty="0" smtClean="0"/>
              <a:t> </a:t>
            </a:r>
            <a:r>
              <a:rPr lang="en-US" sz="2000" dirty="0" smtClean="0"/>
              <a:t>For this is My blood of the [b]new covenant, which is shed for many for the [c]remission of sins. </a:t>
            </a:r>
            <a:r>
              <a:rPr lang="en-US" sz="2000" b="1" dirty="0" smtClean="0"/>
              <a:t> </a:t>
            </a:r>
            <a:r>
              <a:rPr lang="en-US" sz="2000" dirty="0" smtClean="0"/>
              <a:t>But I say to you, I will not drink of this fruit of the vine from now on until that day when I drink it new with you in My Father’s kingdom.”</a:t>
            </a:r>
          </a:p>
          <a:p>
            <a:r>
              <a:rPr lang="en-US" sz="2000" b="1" dirty="0" smtClean="0"/>
              <a:t> </a:t>
            </a:r>
            <a:r>
              <a:rPr lang="en-US" sz="2000" dirty="0" smtClean="0"/>
              <a:t>And when they had sung a hymn, they went out to the Mount of Olives.</a:t>
            </a:r>
            <a:endParaRPr lang="en-US" sz="2000" dirty="0"/>
          </a:p>
        </p:txBody>
      </p:sp>
      <p:sp>
        <p:nvSpPr>
          <p:cNvPr id="22" name="Rectangle 21"/>
          <p:cNvSpPr/>
          <p:nvPr/>
        </p:nvSpPr>
        <p:spPr>
          <a:xfrm>
            <a:off x="283785" y="4121498"/>
            <a:ext cx="8644678" cy="707886"/>
          </a:xfrm>
          <a:prstGeom prst="rect">
            <a:avLst/>
          </a:prstGeom>
          <a:solidFill>
            <a:schemeClr val="bg1"/>
          </a:solidFill>
        </p:spPr>
        <p:txBody>
          <a:bodyPr wrap="square">
            <a:spAutoFit/>
          </a:bodyPr>
          <a:lstStyle/>
          <a:p>
            <a:r>
              <a:rPr lang="en-US" sz="2000" b="1" dirty="0" smtClean="0"/>
              <a:t>Luke 22:18  </a:t>
            </a:r>
            <a:r>
              <a:rPr lang="en-US" sz="2000" dirty="0" smtClean="0"/>
              <a:t>for I say to you,  will not drink of the fruit of the vine until the kingdom of God comes.”</a:t>
            </a:r>
            <a:endParaRPr lang="en-US" sz="2000" dirty="0"/>
          </a:p>
        </p:txBody>
      </p:sp>
      <p:sp>
        <p:nvSpPr>
          <p:cNvPr id="6" name="Rectangle 5"/>
          <p:cNvSpPr/>
          <p:nvPr/>
        </p:nvSpPr>
        <p:spPr>
          <a:xfrm>
            <a:off x="283785" y="5170847"/>
            <a:ext cx="8644678" cy="1323439"/>
          </a:xfrm>
          <a:prstGeom prst="rect">
            <a:avLst/>
          </a:prstGeom>
          <a:solidFill>
            <a:schemeClr val="bg1"/>
          </a:solidFill>
        </p:spPr>
        <p:txBody>
          <a:bodyPr wrap="square">
            <a:spAutoFit/>
          </a:bodyPr>
          <a:lstStyle/>
          <a:p>
            <a:r>
              <a:rPr lang="en-US" sz="2000" b="1" dirty="0" smtClean="0"/>
              <a:t>Acts 20:7   </a:t>
            </a:r>
            <a:r>
              <a:rPr lang="en-US" sz="2000" dirty="0" smtClean="0"/>
              <a:t>Now on the first </a:t>
            </a:r>
            <a:r>
              <a:rPr lang="en-US" sz="2000" i="1" dirty="0" smtClean="0"/>
              <a:t>day</a:t>
            </a:r>
            <a:r>
              <a:rPr lang="en-US" sz="2000" dirty="0" smtClean="0"/>
              <a:t> of the week, when the disciples came together to break bread, Paul, ready to depart the next day, spoke to them and continued his message until midnight.</a:t>
            </a:r>
          </a:p>
          <a:p>
            <a:endParaRPr lang="en-US" sz="2000" dirty="0"/>
          </a:p>
        </p:txBody>
      </p:sp>
    </p:spTree>
    <p:extLst>
      <p:ext uri="{BB962C8B-B14F-4D97-AF65-F5344CB8AC3E}">
        <p14:creationId xmlns:p14="http://schemas.microsoft.com/office/powerpoint/2010/main" val="309667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74503" y="272594"/>
            <a:ext cx="4222317"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Drink this Cup</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008676" y="1770032"/>
            <a:ext cx="1592090" cy="1200329"/>
          </a:xfrm>
          <a:prstGeom prst="rect">
            <a:avLst/>
          </a:prstGeom>
          <a:noFill/>
        </p:spPr>
        <p:txBody>
          <a:bodyPr wrap="none" rtlCol="0">
            <a:spAutoFit/>
          </a:bodyPr>
          <a:lstStyle/>
          <a:p>
            <a:r>
              <a:rPr lang="en-US" dirty="0" smtClean="0">
                <a:solidFill>
                  <a:srgbClr val="FFFFFF"/>
                </a:solidFill>
              </a:rPr>
              <a:t>Matt. 26:26-30</a:t>
            </a:r>
          </a:p>
          <a:p>
            <a:r>
              <a:rPr lang="en-US" dirty="0" smtClean="0">
                <a:solidFill>
                  <a:srgbClr val="FFFFFF"/>
                </a:solidFill>
              </a:rPr>
              <a:t>Luke 22:18</a:t>
            </a:r>
          </a:p>
          <a:p>
            <a:r>
              <a:rPr lang="en-US" dirty="0" smtClean="0">
                <a:solidFill>
                  <a:srgbClr val="FFFFFF"/>
                </a:solidFill>
              </a:rPr>
              <a:t>Acts 20:7</a:t>
            </a:r>
          </a:p>
          <a:p>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482470" y="1475784"/>
            <a:ext cx="2030987" cy="369332"/>
          </a:xfrm>
          <a:prstGeom prst="rect">
            <a:avLst/>
          </a:prstGeom>
          <a:noFill/>
        </p:spPr>
        <p:txBody>
          <a:bodyPr wrap="none" rtlCol="0">
            <a:spAutoFit/>
          </a:bodyPr>
          <a:lstStyle/>
          <a:p>
            <a:r>
              <a:rPr lang="en-US" dirty="0" smtClean="0"/>
              <a:t>Morning or Evening</a:t>
            </a:r>
          </a:p>
        </p:txBody>
      </p:sp>
      <p:sp>
        <p:nvSpPr>
          <p:cNvPr id="14" name="TextBox 13"/>
          <p:cNvSpPr txBox="1"/>
          <p:nvPr/>
        </p:nvSpPr>
        <p:spPr>
          <a:xfrm>
            <a:off x="4613665" y="1485799"/>
            <a:ext cx="1761495" cy="369332"/>
          </a:xfrm>
          <a:prstGeom prst="rect">
            <a:avLst/>
          </a:prstGeom>
          <a:noFill/>
        </p:spPr>
        <p:txBody>
          <a:bodyPr wrap="none" rtlCol="0">
            <a:spAutoFit/>
          </a:bodyPr>
          <a:lstStyle/>
          <a:p>
            <a:r>
              <a:rPr lang="en-US" dirty="0" smtClean="0"/>
              <a:t>Coffee, tea, coke</a:t>
            </a:r>
            <a:endParaRPr lang="en-US" dirty="0"/>
          </a:p>
        </p:txBody>
      </p:sp>
      <p:sp>
        <p:nvSpPr>
          <p:cNvPr id="17" name="TextBox 16"/>
          <p:cNvSpPr txBox="1"/>
          <p:nvPr/>
        </p:nvSpPr>
        <p:spPr>
          <a:xfrm>
            <a:off x="4641832" y="1541150"/>
            <a:ext cx="1793279" cy="369332"/>
          </a:xfrm>
          <a:prstGeom prst="rect">
            <a:avLst/>
          </a:prstGeom>
          <a:noFill/>
        </p:spPr>
        <p:txBody>
          <a:bodyPr wrap="none" rtlCol="0">
            <a:spAutoFit/>
          </a:bodyPr>
          <a:lstStyle/>
          <a:p>
            <a:r>
              <a:rPr lang="en-US" dirty="0" smtClean="0"/>
              <a:t>One cup or many</a:t>
            </a:r>
            <a:endParaRPr lang="en-US" dirty="0"/>
          </a:p>
        </p:txBody>
      </p:sp>
      <p:sp>
        <p:nvSpPr>
          <p:cNvPr id="18" name="TextBox 17"/>
          <p:cNvSpPr txBox="1"/>
          <p:nvPr/>
        </p:nvSpPr>
        <p:spPr>
          <a:xfrm>
            <a:off x="4677140" y="1511373"/>
            <a:ext cx="1623762" cy="369332"/>
          </a:xfrm>
          <a:prstGeom prst="rect">
            <a:avLst/>
          </a:prstGeom>
          <a:noFill/>
        </p:spPr>
        <p:txBody>
          <a:bodyPr wrap="none" rtlCol="0">
            <a:spAutoFit/>
          </a:bodyPr>
          <a:lstStyle/>
          <a:p>
            <a:r>
              <a:rPr lang="en-US" dirty="0" smtClean="0"/>
              <a:t>How it’s served</a:t>
            </a:r>
          </a:p>
        </p:txBody>
      </p:sp>
      <p:sp>
        <p:nvSpPr>
          <p:cNvPr id="19" name="TextBox 18"/>
          <p:cNvSpPr txBox="1"/>
          <p:nvPr/>
        </p:nvSpPr>
        <p:spPr>
          <a:xfrm>
            <a:off x="4887766" y="1476509"/>
            <a:ext cx="1304564" cy="369332"/>
          </a:xfrm>
          <a:prstGeom prst="rect">
            <a:avLst/>
          </a:prstGeom>
          <a:noFill/>
        </p:spPr>
        <p:txBody>
          <a:bodyPr wrap="none" rtlCol="0">
            <a:spAutoFit/>
          </a:bodyPr>
          <a:lstStyle/>
          <a:p>
            <a:r>
              <a:rPr lang="en-US" dirty="0" smtClean="0"/>
              <a:t>Once a Year</a:t>
            </a:r>
            <a:endParaRPr lang="en-US" dirty="0"/>
          </a:p>
        </p:txBody>
      </p:sp>
    </p:spTree>
    <p:extLst>
      <p:ext uri="{BB962C8B-B14F-4D97-AF65-F5344CB8AC3E}">
        <p14:creationId xmlns:p14="http://schemas.microsoft.com/office/powerpoint/2010/main" val="208150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1.47698E-6 0.00023 L -0.14127 0.55425 " pathEditMode="relative" rAng="0" ptsTypes="AA">
                                      <p:cBhvr>
                                        <p:cTn id="11" dur="2000" fill="hold"/>
                                        <p:tgtEl>
                                          <p:spTgt spid="15">
                                            <p:txEl>
                                              <p:pRg st="0" end="0"/>
                                            </p:txEl>
                                          </p:spTgt>
                                        </p:tgtEl>
                                        <p:attrNameLst>
                                          <p:attrName>ppt_x</p:attrName>
                                          <p:attrName>ppt_y</p:attrName>
                                        </p:attrNameLst>
                                      </p:cBhvr>
                                      <p:rCtr x="-7072" y="27689"/>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dissolve">
                                      <p:cBhvr>
                                        <p:cTn id="16" dur="500"/>
                                        <p:tgtEl>
                                          <p:spTgt spid="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2.76281E-6 4.43673E-6 L 0.20921 0.42701 " pathEditMode="relative" rAng="0" ptsTypes="AA">
                                      <p:cBhvr>
                                        <p:cTn id="20" dur="2000" fill="hold"/>
                                        <p:tgtEl>
                                          <p:spTgt spid="14">
                                            <p:txEl>
                                              <p:pRg st="0" end="0"/>
                                            </p:txEl>
                                          </p:spTgt>
                                        </p:tgtEl>
                                        <p:attrNameLst>
                                          <p:attrName>ppt_x</p:attrName>
                                          <p:attrName>ppt_y</p:attrName>
                                        </p:attrNameLst>
                                      </p:cBhvr>
                                      <p:rCtr x="10460" y="21351"/>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dissolve">
                                      <p:cBhvr>
                                        <p:cTn id="25" dur="500"/>
                                        <p:tgtEl>
                                          <p:spTgt spid="1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1" nodeType="clickEffect">
                                  <p:stCondLst>
                                    <p:cond delay="0"/>
                                  </p:stCondLst>
                                  <p:childTnLst>
                                    <p:animMotion origin="layout" path="M 3.37967E-6 0.00023 L -0.14336 0.47907 " pathEditMode="relative" rAng="0" ptsTypes="AA">
                                      <p:cBhvr>
                                        <p:cTn id="29" dur="2000" fill="hold"/>
                                        <p:tgtEl>
                                          <p:spTgt spid="17">
                                            <p:txEl>
                                              <p:pRg st="0" end="0"/>
                                            </p:txEl>
                                          </p:spTgt>
                                        </p:tgtEl>
                                        <p:attrNameLst>
                                          <p:attrName>ppt_x</p:attrName>
                                          <p:attrName>ppt_y</p:attrName>
                                        </p:attrNameLst>
                                      </p:cBhvr>
                                      <p:rCtr x="-7176" y="23942"/>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8">
                                            <p:txEl>
                                              <p:pRg st="0" end="0"/>
                                            </p:txEl>
                                          </p:spTgt>
                                        </p:tgtEl>
                                        <p:attrNameLst>
                                          <p:attrName>style.visibility</p:attrName>
                                        </p:attrNameLst>
                                      </p:cBhvr>
                                      <p:to>
                                        <p:strVal val="visible"/>
                                      </p:to>
                                    </p:set>
                                    <p:animEffect transition="in" filter="dissolve">
                                      <p:cBhvr>
                                        <p:cTn id="34" dur="500"/>
                                        <p:tgtEl>
                                          <p:spTgt spid="1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035 0.00023 L -0.14301 0.41268 " pathEditMode="relative" rAng="0" ptsTypes="AA">
                                      <p:cBhvr>
                                        <p:cTn id="38" dur="2000" fill="hold"/>
                                        <p:tgtEl>
                                          <p:spTgt spid="18">
                                            <p:txEl>
                                              <p:pRg st="0" end="0"/>
                                            </p:txEl>
                                          </p:spTgt>
                                        </p:tgtEl>
                                        <p:attrNameLst>
                                          <p:attrName>ppt_x</p:attrName>
                                          <p:attrName>ppt_y</p:attrName>
                                        </p:attrNameLst>
                                      </p:cBhvr>
                                      <p:rCtr x="-7176" y="20611"/>
                                    </p:animMotion>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dissolve">
                                      <p:cBhvr>
                                        <p:cTn id="43" dur="500"/>
                                        <p:tgtEl>
                                          <p:spTgt spid="1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0.00053 0.11636 L 0.20973 0.54337 " pathEditMode="relative" rAng="0" ptsTypes="AA">
                                      <p:cBhvr>
                                        <p:cTn id="47" dur="2000" fill="hold"/>
                                        <p:tgtEl>
                                          <p:spTgt spid="19">
                                            <p:txEl>
                                              <p:pRg st="0" end="0"/>
                                            </p:txEl>
                                          </p:spTgt>
                                        </p:tgtEl>
                                        <p:attrNameLst>
                                          <p:attrName>ppt_x</p:attrName>
                                          <p:attrName>ppt_y</p:attrName>
                                        </p:attrNameLst>
                                      </p:cBhvr>
                                      <p:rCtr x="10460" y="213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4" grpId="0" build="allAtOnce"/>
      <p:bldP spid="17" grpId="0" build="allAtOnce"/>
      <p:bldP spid="17" grpId="1" build="allAtOnce"/>
      <p:bldP spid="18" grpId="0" build="allAtOnce"/>
      <p:bldP spid="19"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9567" y="272594"/>
            <a:ext cx="541457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Relieve the Needy</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230334"/>
            <a:ext cx="8644678" cy="2246769"/>
          </a:xfrm>
          <a:prstGeom prst="rect">
            <a:avLst/>
          </a:prstGeom>
          <a:solidFill>
            <a:schemeClr val="bg1"/>
          </a:solidFill>
        </p:spPr>
        <p:txBody>
          <a:bodyPr wrap="square">
            <a:spAutoFit/>
          </a:bodyPr>
          <a:lstStyle/>
          <a:p>
            <a:r>
              <a:rPr lang="en-US" sz="2000" b="1" dirty="0" smtClean="0"/>
              <a:t>Acts 4:32-35 </a:t>
            </a:r>
            <a:r>
              <a:rPr lang="en-US" sz="2000" dirty="0" smtClean="0"/>
              <a:t>Now the multitude of those who believed were of one heart and one soul; neither did anyone say that any of the things he possessed was his own, but they had all things in common. </a:t>
            </a:r>
            <a:r>
              <a:rPr lang="en-US" sz="2000" b="1" dirty="0" smtClean="0"/>
              <a:t> </a:t>
            </a:r>
            <a:r>
              <a:rPr lang="en-US" sz="2000" dirty="0" smtClean="0"/>
              <a:t>And with great power the apostles gave witness to the resurrection of the Lord Jesus. And great grace was upon them all. </a:t>
            </a:r>
            <a:r>
              <a:rPr lang="en-US" sz="2000" b="1" dirty="0" smtClean="0"/>
              <a:t> </a:t>
            </a:r>
            <a:r>
              <a:rPr lang="en-US" sz="2000" dirty="0" smtClean="0"/>
              <a:t>Nor was there anyone among them who lacked; for all who were possessors of lands or houses sold them, and brought the proceeds of the things that were sold, </a:t>
            </a:r>
            <a:r>
              <a:rPr lang="en-US" sz="2000" b="1" dirty="0" smtClean="0"/>
              <a:t> </a:t>
            </a:r>
            <a:r>
              <a:rPr lang="en-US" sz="2000" dirty="0" smtClean="0"/>
              <a:t>and laid </a:t>
            </a:r>
            <a:r>
              <a:rPr lang="en-US" sz="2000" i="1" dirty="0" smtClean="0"/>
              <a:t>them</a:t>
            </a:r>
            <a:r>
              <a:rPr lang="en-US" sz="2000" dirty="0" smtClean="0"/>
              <a:t> at the apostles’ feet; and they distributed to each as anyone had need.</a:t>
            </a:r>
            <a:endParaRPr lang="en-US" sz="2000" dirty="0"/>
          </a:p>
        </p:txBody>
      </p:sp>
      <p:sp>
        <p:nvSpPr>
          <p:cNvPr id="22" name="Rectangle 21"/>
          <p:cNvSpPr/>
          <p:nvPr/>
        </p:nvSpPr>
        <p:spPr>
          <a:xfrm>
            <a:off x="283785" y="3863213"/>
            <a:ext cx="8644678" cy="1015663"/>
          </a:xfrm>
          <a:prstGeom prst="rect">
            <a:avLst/>
          </a:prstGeom>
          <a:solidFill>
            <a:schemeClr val="bg1"/>
          </a:solidFill>
        </p:spPr>
        <p:txBody>
          <a:bodyPr wrap="square">
            <a:spAutoFit/>
          </a:bodyPr>
          <a:lstStyle/>
          <a:p>
            <a:r>
              <a:rPr lang="en-US" sz="2000" b="1" dirty="0" smtClean="0"/>
              <a:t>Rom. 15:25-26  </a:t>
            </a:r>
            <a:r>
              <a:rPr lang="en-US" sz="2000" dirty="0" smtClean="0"/>
              <a:t>But now I am going to Jerusalem to [a]minister to the saints. </a:t>
            </a:r>
            <a:r>
              <a:rPr lang="en-US" sz="2000" b="1" dirty="0"/>
              <a:t> </a:t>
            </a:r>
            <a:r>
              <a:rPr lang="en-US" sz="2000" dirty="0" smtClean="0"/>
              <a:t>For it pleased those from Macedonia and Achaia to make a certain contribution for the poor among the saints who are in Jerusalem.</a:t>
            </a:r>
            <a:endParaRPr lang="en-US" sz="2000" dirty="0"/>
          </a:p>
        </p:txBody>
      </p:sp>
      <p:sp>
        <p:nvSpPr>
          <p:cNvPr id="6" name="Rectangle 5"/>
          <p:cNvSpPr/>
          <p:nvPr/>
        </p:nvSpPr>
        <p:spPr>
          <a:xfrm>
            <a:off x="283785" y="5170847"/>
            <a:ext cx="8644678" cy="1323439"/>
          </a:xfrm>
          <a:prstGeom prst="rect">
            <a:avLst/>
          </a:prstGeom>
          <a:solidFill>
            <a:schemeClr val="bg1"/>
          </a:solidFill>
        </p:spPr>
        <p:txBody>
          <a:bodyPr wrap="square">
            <a:spAutoFit/>
          </a:bodyPr>
          <a:lstStyle/>
          <a:p>
            <a:r>
              <a:rPr lang="en-US" sz="2000" b="1" dirty="0" smtClean="0"/>
              <a:t>1 Cor. 16:1-2  </a:t>
            </a:r>
            <a:r>
              <a:rPr lang="en-US" sz="2000" dirty="0" smtClean="0"/>
              <a:t>Now concerning the collection for the saints, as I have given orders to the churches of Galatia, so you must do also: </a:t>
            </a:r>
            <a:r>
              <a:rPr lang="en-US" sz="2000" b="1" dirty="0" smtClean="0"/>
              <a:t> </a:t>
            </a:r>
            <a:r>
              <a:rPr lang="en-US" sz="2000" dirty="0" smtClean="0"/>
              <a:t>On the first </a:t>
            </a:r>
            <a:r>
              <a:rPr lang="en-US" sz="2000" i="1" dirty="0" smtClean="0"/>
              <a:t>day</a:t>
            </a:r>
            <a:r>
              <a:rPr lang="en-US" sz="2000" dirty="0" smtClean="0"/>
              <a:t> of the week let each one of you lay something aside, storing up as he may prosper, that there be no collections when I come.</a:t>
            </a:r>
          </a:p>
        </p:txBody>
      </p:sp>
    </p:spTree>
    <p:extLst>
      <p:ext uri="{BB962C8B-B14F-4D97-AF65-F5344CB8AC3E}">
        <p14:creationId xmlns:p14="http://schemas.microsoft.com/office/powerpoint/2010/main" val="610905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78374" y="272594"/>
            <a:ext cx="541457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Relieve the Needy</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617832" y="396244"/>
            <a:ext cx="4690962" cy="3627677"/>
          </a:xfrm>
          <a:prstGeom prst="rect">
            <a:avLst/>
          </a:prstGeom>
        </p:spPr>
      </p:pic>
      <p:sp>
        <p:nvSpPr>
          <p:cNvPr id="9" name="TextBox 8"/>
          <p:cNvSpPr txBox="1"/>
          <p:nvPr/>
        </p:nvSpPr>
        <p:spPr>
          <a:xfrm>
            <a:off x="658486" y="1770032"/>
            <a:ext cx="1583975" cy="1200329"/>
          </a:xfrm>
          <a:prstGeom prst="rect">
            <a:avLst/>
          </a:prstGeom>
          <a:noFill/>
        </p:spPr>
        <p:txBody>
          <a:bodyPr wrap="none" rtlCol="0">
            <a:spAutoFit/>
          </a:bodyPr>
          <a:lstStyle/>
          <a:p>
            <a:r>
              <a:rPr lang="en-US" dirty="0" smtClean="0">
                <a:solidFill>
                  <a:srgbClr val="FFFFFF"/>
                </a:solidFill>
              </a:rPr>
              <a:t>Acts 4:32-35</a:t>
            </a:r>
          </a:p>
          <a:p>
            <a:r>
              <a:rPr lang="en-US" dirty="0" smtClean="0">
                <a:solidFill>
                  <a:srgbClr val="FFFFFF"/>
                </a:solidFill>
              </a:rPr>
              <a:t>Rom. 15:25-31</a:t>
            </a:r>
          </a:p>
          <a:p>
            <a:r>
              <a:rPr lang="en-US" dirty="0" smtClean="0">
                <a:solidFill>
                  <a:srgbClr val="FFFFFF"/>
                </a:solidFill>
              </a:rPr>
              <a:t>1 Cor. 16:1-2</a:t>
            </a:r>
          </a:p>
          <a:p>
            <a:r>
              <a:rPr lang="en-US" dirty="0" smtClean="0">
                <a:solidFill>
                  <a:srgbClr val="FFFFFF"/>
                </a:solidFill>
              </a:rPr>
              <a:t>2 Cor. 8:4</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4" name="TextBox 13"/>
          <p:cNvSpPr txBox="1"/>
          <p:nvPr/>
        </p:nvSpPr>
        <p:spPr>
          <a:xfrm>
            <a:off x="4740227" y="1585366"/>
            <a:ext cx="1599642" cy="369332"/>
          </a:xfrm>
          <a:prstGeom prst="rect">
            <a:avLst/>
          </a:prstGeom>
          <a:noFill/>
        </p:spPr>
        <p:txBody>
          <a:bodyPr wrap="none" rtlCol="0">
            <a:spAutoFit/>
          </a:bodyPr>
          <a:lstStyle/>
          <a:p>
            <a:r>
              <a:rPr lang="en-US" dirty="0" smtClean="0"/>
              <a:t>Orphan Homes</a:t>
            </a:r>
            <a:endParaRPr lang="en-US" dirty="0"/>
          </a:p>
        </p:txBody>
      </p:sp>
      <p:sp>
        <p:nvSpPr>
          <p:cNvPr id="17" name="TextBox 16"/>
          <p:cNvSpPr txBox="1"/>
          <p:nvPr/>
        </p:nvSpPr>
        <p:spPr>
          <a:xfrm>
            <a:off x="4383045" y="1498556"/>
            <a:ext cx="2314005" cy="369332"/>
          </a:xfrm>
          <a:prstGeom prst="rect">
            <a:avLst/>
          </a:prstGeom>
          <a:noFill/>
        </p:spPr>
        <p:txBody>
          <a:bodyPr wrap="none" rtlCol="0">
            <a:spAutoFit/>
          </a:bodyPr>
          <a:lstStyle/>
          <a:p>
            <a:r>
              <a:rPr lang="en-US" dirty="0" smtClean="0"/>
              <a:t>Money, Food, Clothing</a:t>
            </a:r>
            <a:endParaRPr lang="en-US" dirty="0"/>
          </a:p>
        </p:txBody>
      </p:sp>
      <p:sp>
        <p:nvSpPr>
          <p:cNvPr id="18" name="TextBox 17"/>
          <p:cNvSpPr txBox="1"/>
          <p:nvPr/>
        </p:nvSpPr>
        <p:spPr>
          <a:xfrm>
            <a:off x="7981069" y="1486524"/>
            <a:ext cx="184666" cy="369332"/>
          </a:xfrm>
          <a:prstGeom prst="rect">
            <a:avLst/>
          </a:prstGeom>
          <a:noFill/>
        </p:spPr>
        <p:txBody>
          <a:bodyPr wrap="none" rtlCol="0">
            <a:spAutoFit/>
          </a:bodyPr>
          <a:lstStyle/>
          <a:p>
            <a:endParaRPr lang="en-US" dirty="0" smtClean="0"/>
          </a:p>
        </p:txBody>
      </p:sp>
      <p:sp>
        <p:nvSpPr>
          <p:cNvPr id="19" name="TextBox 18"/>
          <p:cNvSpPr txBox="1"/>
          <p:nvPr/>
        </p:nvSpPr>
        <p:spPr>
          <a:xfrm>
            <a:off x="4549632" y="1549435"/>
            <a:ext cx="1980831" cy="369332"/>
          </a:xfrm>
          <a:prstGeom prst="rect">
            <a:avLst/>
          </a:prstGeom>
          <a:noFill/>
        </p:spPr>
        <p:txBody>
          <a:bodyPr wrap="none" rtlCol="0">
            <a:spAutoFit/>
          </a:bodyPr>
          <a:lstStyle/>
          <a:p>
            <a:r>
              <a:rPr lang="en-US" dirty="0" smtClean="0"/>
              <a:t>Benevolent Society</a:t>
            </a:r>
            <a:endParaRPr lang="en-US" dirty="0"/>
          </a:p>
        </p:txBody>
      </p:sp>
    </p:spTree>
    <p:extLst>
      <p:ext uri="{BB962C8B-B14F-4D97-AF65-F5344CB8AC3E}">
        <p14:creationId xmlns:p14="http://schemas.microsoft.com/office/powerpoint/2010/main" val="3900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2.76281E-6 4.43673E-6 L 0.20921 0.42701 " pathEditMode="relative" rAng="0" ptsTypes="AA">
                                      <p:cBhvr>
                                        <p:cTn id="11" dur="2000" fill="hold"/>
                                        <p:tgtEl>
                                          <p:spTgt spid="14">
                                            <p:txEl>
                                              <p:pRg st="0" end="0"/>
                                            </p:txEl>
                                          </p:spTgt>
                                        </p:tgtEl>
                                        <p:attrNameLst>
                                          <p:attrName>ppt_x</p:attrName>
                                          <p:attrName>ppt_y</p:attrName>
                                        </p:attrNameLst>
                                      </p:cBhvr>
                                      <p:rCtr x="10460" y="21351"/>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dissolve">
                                      <p:cBhvr>
                                        <p:cTn id="16" dur="500"/>
                                        <p:tgtEl>
                                          <p:spTgt spid="1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7967E-6 0.00023 L -0.14336 0.47907 " pathEditMode="relative" rAng="0" ptsTypes="AA">
                                      <p:cBhvr>
                                        <p:cTn id="20" dur="2000" fill="hold"/>
                                        <p:tgtEl>
                                          <p:spTgt spid="17">
                                            <p:txEl>
                                              <p:pRg st="0" end="0"/>
                                            </p:txEl>
                                          </p:spTgt>
                                        </p:tgtEl>
                                        <p:attrNameLst>
                                          <p:attrName>ppt_x</p:attrName>
                                          <p:attrName>ppt_y</p:attrName>
                                        </p:attrNameLst>
                                      </p:cBhvr>
                                      <p:rCtr x="-7176" y="23942"/>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nodePh="1">
                                  <p:stCondLst>
                                    <p:cond delay="0"/>
                                  </p:stCondLst>
                                  <p:endCondLst>
                                    <p:cond evt="begin" delay="0">
                                      <p:tn val="23"/>
                                    </p:cond>
                                  </p:endCondLst>
                                  <p:childTnLst>
                                    <p:set>
                                      <p:cBhvr>
                                        <p:cTn id="24" dur="1" fill="hold">
                                          <p:stCondLst>
                                            <p:cond delay="0"/>
                                          </p:stCondLst>
                                        </p:cTn>
                                        <p:tgtEl>
                                          <p:spTgt spid="18">
                                            <p:txEl>
                                              <p:pRg st="0" end="0"/>
                                            </p:txEl>
                                          </p:spTgt>
                                        </p:tgtEl>
                                        <p:attrNameLst>
                                          <p:attrName>style.visibility</p:attrName>
                                        </p:attrNameLst>
                                      </p:cBhvr>
                                      <p:to>
                                        <p:strVal val="visible"/>
                                      </p:to>
                                    </p:set>
                                    <p:animEffect transition="in" filter="dissolve">
                                      <p:cBhvr>
                                        <p:cTn id="25" dur="500"/>
                                        <p:tgtEl>
                                          <p:spTgt spid="1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nodePh="1">
                                  <p:stCondLst>
                                    <p:cond delay="0"/>
                                  </p:stCondLst>
                                  <p:endCondLst>
                                    <p:cond evt="begin" delay="0">
                                      <p:tn val="28"/>
                                    </p:cond>
                                  </p:endCondLst>
                                  <p:childTnLst>
                                    <p:animMotion origin="layout" path="M 0.00035 0.00023 L -0.14301 0.41268 " pathEditMode="relative" rAng="0" ptsTypes="AA">
                                      <p:cBhvr>
                                        <p:cTn id="29" dur="2000" fill="hold"/>
                                        <p:tgtEl>
                                          <p:spTgt spid="18">
                                            <p:txEl>
                                              <p:pRg st="0" end="0"/>
                                            </p:txEl>
                                          </p:spTgt>
                                        </p:tgtEl>
                                        <p:attrNameLst>
                                          <p:attrName>ppt_x</p:attrName>
                                          <p:attrName>ppt_y</p:attrName>
                                        </p:attrNameLst>
                                      </p:cBhvr>
                                      <p:rCtr x="-7176" y="20611"/>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Effect transition="in" filter="dissolve">
                                      <p:cBhvr>
                                        <p:cTn id="34" dur="500"/>
                                        <p:tgtEl>
                                          <p:spTgt spid="1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0053 0.11636 L 0.20973 0.54337 " pathEditMode="relative" rAng="0" ptsTypes="AA">
                                      <p:cBhvr>
                                        <p:cTn id="38" dur="2000" fill="hold"/>
                                        <p:tgtEl>
                                          <p:spTgt spid="19">
                                            <p:txEl>
                                              <p:pRg st="0" end="0"/>
                                            </p:txEl>
                                          </p:spTgt>
                                        </p:tgtEl>
                                        <p:attrNameLst>
                                          <p:attrName>ppt_x</p:attrName>
                                          <p:attrName>ppt_y</p:attrName>
                                        </p:attrNameLst>
                                      </p:cBhvr>
                                      <p:rCtr x="10460" y="213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p:bldP spid="17" grpId="0" build="allAtOnce"/>
      <p:bldP spid="17" grpId="1" build="allAtOnce"/>
      <p:bldP spid="18" grpId="0" build="allAtOnce"/>
      <p:bldP spid="1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7160" y="14309"/>
            <a:ext cx="187939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584277"/>
            <a:ext cx="8644678" cy="707886"/>
          </a:xfrm>
          <a:prstGeom prst="rect">
            <a:avLst/>
          </a:prstGeom>
          <a:solidFill>
            <a:schemeClr val="bg1"/>
          </a:solidFill>
        </p:spPr>
        <p:txBody>
          <a:bodyPr wrap="square">
            <a:spAutoFit/>
          </a:bodyPr>
          <a:lstStyle/>
          <a:p>
            <a:r>
              <a:rPr lang="en-US" sz="2000" b="1" dirty="0" smtClean="0"/>
              <a:t>Matt. 28:20 </a:t>
            </a:r>
            <a:r>
              <a:rPr lang="en-US" sz="2000" dirty="0" smtClean="0"/>
              <a:t>teaching them to observe all things that I have commanded you; and lo, I am with you always, </a:t>
            </a:r>
            <a:r>
              <a:rPr lang="en-US" sz="2000" i="1" dirty="0" smtClean="0"/>
              <a:t>even</a:t>
            </a:r>
            <a:r>
              <a:rPr lang="en-US" sz="2000" dirty="0" smtClean="0"/>
              <a:t> to the end of the age.” Amen.</a:t>
            </a:r>
            <a:endParaRPr lang="en-US" sz="2000" dirty="0"/>
          </a:p>
        </p:txBody>
      </p:sp>
      <p:sp>
        <p:nvSpPr>
          <p:cNvPr id="22" name="Rectangle 21"/>
          <p:cNvSpPr/>
          <p:nvPr/>
        </p:nvSpPr>
        <p:spPr>
          <a:xfrm>
            <a:off x="283785" y="3337080"/>
            <a:ext cx="8644678" cy="707886"/>
          </a:xfrm>
          <a:prstGeom prst="rect">
            <a:avLst/>
          </a:prstGeom>
          <a:solidFill>
            <a:schemeClr val="bg1"/>
          </a:solidFill>
        </p:spPr>
        <p:txBody>
          <a:bodyPr wrap="square">
            <a:spAutoFit/>
          </a:bodyPr>
          <a:lstStyle/>
          <a:p>
            <a:r>
              <a:rPr lang="en-US" sz="2000" b="1" dirty="0" smtClean="0"/>
              <a:t>2 Tim. 2:2  </a:t>
            </a:r>
            <a:r>
              <a:rPr lang="en-US" sz="2000" dirty="0" smtClean="0"/>
              <a:t>And the things that you have heard from me among many witnesses, commit these to faithful men who will be able to teach others also.</a:t>
            </a:r>
            <a:endParaRPr lang="en-US" sz="2000" dirty="0"/>
          </a:p>
        </p:txBody>
      </p:sp>
      <p:sp>
        <p:nvSpPr>
          <p:cNvPr id="6" name="Rectangle 5"/>
          <p:cNvSpPr/>
          <p:nvPr/>
        </p:nvSpPr>
        <p:spPr>
          <a:xfrm>
            <a:off x="283785" y="4998657"/>
            <a:ext cx="8644678" cy="1323439"/>
          </a:xfrm>
          <a:prstGeom prst="rect">
            <a:avLst/>
          </a:prstGeom>
          <a:solidFill>
            <a:schemeClr val="bg1"/>
          </a:solidFill>
        </p:spPr>
        <p:txBody>
          <a:bodyPr wrap="square">
            <a:spAutoFit/>
          </a:bodyPr>
          <a:lstStyle/>
          <a:p>
            <a:r>
              <a:rPr lang="en-US" sz="2000" b="1" dirty="0" smtClean="0"/>
              <a:t>2 Tim. 4:1-2  </a:t>
            </a:r>
            <a:r>
              <a:rPr lang="en-US" sz="2000" dirty="0" smtClean="0"/>
              <a:t>I charge </a:t>
            </a:r>
            <a:r>
              <a:rPr lang="en-US" sz="2000" i="1" dirty="0" smtClean="0"/>
              <a:t>you</a:t>
            </a:r>
            <a:r>
              <a:rPr lang="en-US" sz="2000" dirty="0" smtClean="0"/>
              <a:t> therefore before God and the Lord Jesus Christ, who will judge the living and the dead at His appearing and His kingdom: </a:t>
            </a:r>
            <a:r>
              <a:rPr lang="en-US" sz="2000" b="1" dirty="0" smtClean="0"/>
              <a:t> </a:t>
            </a:r>
            <a:r>
              <a:rPr lang="en-US" sz="2000" dirty="0" smtClean="0"/>
              <a:t>Preach the word! Be ready in season </a:t>
            </a:r>
            <a:r>
              <a:rPr lang="en-US" sz="2000" i="1" dirty="0" smtClean="0"/>
              <a:t>and</a:t>
            </a:r>
            <a:r>
              <a:rPr lang="en-US" sz="2000" dirty="0" smtClean="0"/>
              <a:t> out of season. Convince, rebuke, exhort, with all longsuffering and teaching.</a:t>
            </a:r>
            <a:endParaRPr lang="en-US" sz="2000" dirty="0"/>
          </a:p>
        </p:txBody>
      </p:sp>
    </p:spTree>
    <p:extLst>
      <p:ext uri="{BB962C8B-B14F-4D97-AF65-F5344CB8AC3E}">
        <p14:creationId xmlns:p14="http://schemas.microsoft.com/office/powerpoint/2010/main" val="1326415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45967" y="272594"/>
            <a:ext cx="187939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617832" y="396244"/>
            <a:ext cx="4690962" cy="3627677"/>
          </a:xfrm>
          <a:prstGeom prst="rect">
            <a:avLst/>
          </a:prstGeom>
        </p:spPr>
      </p:pic>
      <p:sp>
        <p:nvSpPr>
          <p:cNvPr id="9" name="TextBox 8"/>
          <p:cNvSpPr txBox="1"/>
          <p:nvPr/>
        </p:nvSpPr>
        <p:spPr>
          <a:xfrm>
            <a:off x="658486" y="1912919"/>
            <a:ext cx="1707281" cy="646331"/>
          </a:xfrm>
          <a:prstGeom prst="rect">
            <a:avLst/>
          </a:prstGeom>
          <a:noFill/>
        </p:spPr>
        <p:txBody>
          <a:bodyPr wrap="none" rtlCol="0">
            <a:spAutoFit/>
          </a:bodyPr>
          <a:lstStyle/>
          <a:p>
            <a:r>
              <a:rPr lang="en-US" dirty="0" smtClean="0">
                <a:solidFill>
                  <a:srgbClr val="FFFFFF"/>
                </a:solidFill>
              </a:rPr>
              <a:t>Matt. 28:20</a:t>
            </a:r>
          </a:p>
          <a:p>
            <a:r>
              <a:rPr lang="en-US" dirty="0" smtClean="0">
                <a:solidFill>
                  <a:srgbClr val="FFFFFF"/>
                </a:solidFill>
              </a:rPr>
              <a:t>2 Tim. 2:2; 4:1-2</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7" name="TextBox 16"/>
          <p:cNvSpPr txBox="1"/>
          <p:nvPr/>
        </p:nvSpPr>
        <p:spPr>
          <a:xfrm>
            <a:off x="4231956" y="1486524"/>
            <a:ext cx="2616183" cy="369332"/>
          </a:xfrm>
          <a:prstGeom prst="rect">
            <a:avLst/>
          </a:prstGeom>
          <a:noFill/>
        </p:spPr>
        <p:txBody>
          <a:bodyPr wrap="none" rtlCol="0">
            <a:spAutoFit/>
          </a:bodyPr>
          <a:lstStyle/>
          <a:p>
            <a:r>
              <a:rPr lang="en-US" dirty="0" smtClean="0"/>
              <a:t>Time, Place, Size of Group</a:t>
            </a:r>
            <a:endParaRPr lang="en-US" dirty="0"/>
          </a:p>
        </p:txBody>
      </p:sp>
      <p:sp>
        <p:nvSpPr>
          <p:cNvPr id="18" name="TextBox 17"/>
          <p:cNvSpPr txBox="1"/>
          <p:nvPr/>
        </p:nvSpPr>
        <p:spPr>
          <a:xfrm>
            <a:off x="7981069" y="1486524"/>
            <a:ext cx="184666" cy="369332"/>
          </a:xfrm>
          <a:prstGeom prst="rect">
            <a:avLst/>
          </a:prstGeom>
          <a:noFill/>
        </p:spPr>
        <p:txBody>
          <a:bodyPr wrap="none" rtlCol="0">
            <a:spAutoFit/>
          </a:bodyPr>
          <a:lstStyle/>
          <a:p>
            <a:endParaRPr lang="en-US" dirty="0" smtClean="0"/>
          </a:p>
        </p:txBody>
      </p:sp>
      <p:sp>
        <p:nvSpPr>
          <p:cNvPr id="19" name="TextBox 18"/>
          <p:cNvSpPr txBox="1"/>
          <p:nvPr/>
        </p:nvSpPr>
        <p:spPr>
          <a:xfrm>
            <a:off x="4711658" y="1403710"/>
            <a:ext cx="1519842" cy="369332"/>
          </a:xfrm>
          <a:prstGeom prst="rect">
            <a:avLst/>
          </a:prstGeom>
          <a:noFill/>
        </p:spPr>
        <p:txBody>
          <a:bodyPr wrap="none" rtlCol="0">
            <a:spAutoFit/>
          </a:bodyPr>
          <a:lstStyle/>
          <a:p>
            <a:r>
              <a:rPr lang="en-US" dirty="0" smtClean="0"/>
              <a:t>False Doctrine</a:t>
            </a:r>
            <a:endParaRPr lang="en-US" dirty="0"/>
          </a:p>
        </p:txBody>
      </p:sp>
    </p:spTree>
    <p:extLst>
      <p:ext uri="{BB962C8B-B14F-4D97-AF65-F5344CB8AC3E}">
        <p14:creationId xmlns:p14="http://schemas.microsoft.com/office/powerpoint/2010/main" val="109170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dissolv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1" nodeType="clickEffect">
                                  <p:stCondLst>
                                    <p:cond delay="0"/>
                                  </p:stCondLst>
                                  <p:childTnLst>
                                    <p:animMotion origin="layout" path="M 3.37967E-6 0.00023 L -0.14336 0.47907 " pathEditMode="relative" rAng="0" ptsTypes="AA">
                                      <p:cBhvr>
                                        <p:cTn id="11" dur="2000" fill="hold"/>
                                        <p:tgtEl>
                                          <p:spTgt spid="17">
                                            <p:txEl>
                                              <p:pRg st="0" end="0"/>
                                            </p:txEl>
                                          </p:spTgt>
                                        </p:tgtEl>
                                        <p:attrNameLst>
                                          <p:attrName>ppt_x</p:attrName>
                                          <p:attrName>ppt_y</p:attrName>
                                        </p:attrNameLst>
                                      </p:cBhvr>
                                      <p:rCtr x="-7176" y="23942"/>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nodePh="1">
                                  <p:stCondLst>
                                    <p:cond delay="0"/>
                                  </p:stCondLst>
                                  <p:endCondLst>
                                    <p:cond evt="begin" delay="0">
                                      <p:tn val="14"/>
                                    </p:cond>
                                  </p:endCondLst>
                                  <p:childTnLst>
                                    <p:set>
                                      <p:cBhvr>
                                        <p:cTn id="15" dur="1" fill="hold">
                                          <p:stCondLst>
                                            <p:cond delay="0"/>
                                          </p:stCondLst>
                                        </p:cTn>
                                        <p:tgtEl>
                                          <p:spTgt spid="18">
                                            <p:txEl>
                                              <p:pRg st="0" end="0"/>
                                            </p:txEl>
                                          </p:spTgt>
                                        </p:tgtEl>
                                        <p:attrNameLst>
                                          <p:attrName>style.visibility</p:attrName>
                                        </p:attrNameLst>
                                      </p:cBhvr>
                                      <p:to>
                                        <p:strVal val="visible"/>
                                      </p:to>
                                    </p:set>
                                    <p:animEffect transition="in" filter="dissolve">
                                      <p:cBhvr>
                                        <p:cTn id="16" dur="500"/>
                                        <p:tgtEl>
                                          <p:spTgt spid="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nodePh="1">
                                  <p:stCondLst>
                                    <p:cond delay="0"/>
                                  </p:stCondLst>
                                  <p:endCondLst>
                                    <p:cond evt="begin" delay="0">
                                      <p:tn val="19"/>
                                    </p:cond>
                                  </p:endCondLst>
                                  <p:childTnLst>
                                    <p:animMotion origin="layout" path="M 0.00035 0.00023 L -0.14301 0.41268 " pathEditMode="relative" rAng="0" ptsTypes="AA">
                                      <p:cBhvr>
                                        <p:cTn id="20" dur="2000" fill="hold"/>
                                        <p:tgtEl>
                                          <p:spTgt spid="18">
                                            <p:txEl>
                                              <p:pRg st="0" end="0"/>
                                            </p:txEl>
                                          </p:spTgt>
                                        </p:tgtEl>
                                        <p:attrNameLst>
                                          <p:attrName>ppt_x</p:attrName>
                                          <p:attrName>ppt_y</p:attrName>
                                        </p:attrNameLst>
                                      </p:cBhvr>
                                      <p:rCtr x="-7176" y="20611"/>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dissolve">
                                      <p:cBhvr>
                                        <p:cTn id="25" dur="500"/>
                                        <p:tgtEl>
                                          <p:spTgt spid="1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0.00053 0.11636 L 0.20973 0.54337 " pathEditMode="relative" rAng="0" ptsTypes="AA">
                                      <p:cBhvr>
                                        <p:cTn id="29" dur="2000" fill="hold"/>
                                        <p:tgtEl>
                                          <p:spTgt spid="19">
                                            <p:txEl>
                                              <p:pRg st="0" end="0"/>
                                            </p:txEl>
                                          </p:spTgt>
                                        </p:tgtEl>
                                        <p:attrNameLst>
                                          <p:attrName>ppt_x</p:attrName>
                                          <p:attrName>ppt_y</p:attrName>
                                        </p:attrNameLst>
                                      </p:cBhvr>
                                      <p:rCtr x="10460" y="213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P spid="17" grpId="1" build="allAtOnce"/>
      <p:bldP spid="18" grpId="0" build="allAtOnce"/>
      <p:bldP spid="19"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9040" y="14309"/>
            <a:ext cx="5951194"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Support of Preacher</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584277"/>
            <a:ext cx="8644678" cy="707886"/>
          </a:xfrm>
          <a:prstGeom prst="rect">
            <a:avLst/>
          </a:prstGeom>
          <a:solidFill>
            <a:schemeClr val="bg1"/>
          </a:solidFill>
        </p:spPr>
        <p:txBody>
          <a:bodyPr wrap="square">
            <a:spAutoFit/>
          </a:bodyPr>
          <a:lstStyle/>
          <a:p>
            <a:r>
              <a:rPr lang="en-US" sz="2000" b="1" dirty="0" smtClean="0"/>
              <a:t>Gal. 6:6 </a:t>
            </a:r>
            <a:r>
              <a:rPr lang="en-US" sz="2000" dirty="0" smtClean="0"/>
              <a:t>Let him who is taught the word share in all good things with him who teaches.</a:t>
            </a:r>
            <a:endParaRPr lang="en-US" sz="2000" dirty="0"/>
          </a:p>
        </p:txBody>
      </p:sp>
      <p:sp>
        <p:nvSpPr>
          <p:cNvPr id="22" name="Rectangle 21"/>
          <p:cNvSpPr/>
          <p:nvPr/>
        </p:nvSpPr>
        <p:spPr>
          <a:xfrm>
            <a:off x="283785" y="3337080"/>
            <a:ext cx="8644678" cy="400110"/>
          </a:xfrm>
          <a:prstGeom prst="rect">
            <a:avLst/>
          </a:prstGeom>
          <a:solidFill>
            <a:schemeClr val="bg1"/>
          </a:solidFill>
        </p:spPr>
        <p:txBody>
          <a:bodyPr wrap="square">
            <a:spAutoFit/>
          </a:bodyPr>
          <a:lstStyle/>
          <a:p>
            <a:r>
              <a:rPr lang="en-US" sz="2000" b="1" dirty="0" smtClean="0"/>
              <a:t>2 Cor. 11:8  </a:t>
            </a:r>
            <a:r>
              <a:rPr lang="en-US" sz="2000" dirty="0" smtClean="0"/>
              <a:t>I robbed other churches, taking wages </a:t>
            </a:r>
            <a:r>
              <a:rPr lang="en-US" sz="2000" i="1" dirty="0" smtClean="0"/>
              <a:t>from them</a:t>
            </a:r>
            <a:r>
              <a:rPr lang="en-US" sz="2000" dirty="0" smtClean="0"/>
              <a:t> to minister to you.</a:t>
            </a:r>
            <a:r>
              <a:rPr lang="en-US" sz="2000" b="1" dirty="0" smtClean="0"/>
              <a:t>  </a:t>
            </a:r>
            <a:endParaRPr lang="en-US" sz="2000" dirty="0"/>
          </a:p>
        </p:txBody>
      </p:sp>
      <p:sp>
        <p:nvSpPr>
          <p:cNvPr id="6" name="Rectangle 5"/>
          <p:cNvSpPr/>
          <p:nvPr/>
        </p:nvSpPr>
        <p:spPr>
          <a:xfrm>
            <a:off x="283785" y="4761896"/>
            <a:ext cx="8644678" cy="707886"/>
          </a:xfrm>
          <a:prstGeom prst="rect">
            <a:avLst/>
          </a:prstGeom>
          <a:solidFill>
            <a:schemeClr val="bg1"/>
          </a:solidFill>
        </p:spPr>
        <p:txBody>
          <a:bodyPr wrap="square">
            <a:spAutoFit/>
          </a:bodyPr>
          <a:lstStyle/>
          <a:p>
            <a:r>
              <a:rPr lang="en-US" sz="2000" b="1" dirty="0" smtClean="0"/>
              <a:t>1 Cor. 9:14  </a:t>
            </a:r>
            <a:r>
              <a:rPr lang="en-US" sz="2000" dirty="0" smtClean="0"/>
              <a:t>Even so the Lord has commanded that those who preach the gospel should live from the gospel.</a:t>
            </a:r>
            <a:r>
              <a:rPr lang="en-US" sz="2000" b="1" dirty="0" smtClean="0"/>
              <a:t>  </a:t>
            </a:r>
            <a:endParaRPr lang="en-US" sz="2000" dirty="0"/>
          </a:p>
        </p:txBody>
      </p:sp>
      <p:sp>
        <p:nvSpPr>
          <p:cNvPr id="4" name="Rectangle 3"/>
          <p:cNvSpPr/>
          <p:nvPr/>
        </p:nvSpPr>
        <p:spPr>
          <a:xfrm>
            <a:off x="9304114" y="2108886"/>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549803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791"/>
            <a:ext cx="7772400" cy="1003644"/>
          </a:xfrm>
        </p:spPr>
        <p:txBody>
          <a:bodyPr>
            <a:normAutofit/>
          </a:bodyPr>
          <a:lstStyle/>
          <a:p>
            <a:r>
              <a:rPr lang="en-US" sz="4000" dirty="0" smtClean="0">
                <a:solidFill>
                  <a:srgbClr val="FFFFFF"/>
                </a:solidFill>
              </a:rPr>
              <a:t>Expediency </a:t>
            </a:r>
            <a:r>
              <a:rPr lang="mr-IN" sz="4000" dirty="0" smtClean="0">
                <a:solidFill>
                  <a:srgbClr val="FFFFFF"/>
                </a:solidFill>
              </a:rPr>
              <a:t>–</a:t>
            </a:r>
            <a:r>
              <a:rPr lang="en-US" sz="4000" dirty="0" smtClean="0">
                <a:solidFill>
                  <a:srgbClr val="FFFFFF"/>
                </a:solidFill>
              </a:rPr>
              <a:t> Application</a:t>
            </a:r>
            <a:endParaRPr lang="en-US" sz="4000" dirty="0">
              <a:solidFill>
                <a:srgbClr val="FFFFFF"/>
              </a:solidFill>
            </a:endParaRPr>
          </a:p>
        </p:txBody>
      </p:sp>
      <p:sp>
        <p:nvSpPr>
          <p:cNvPr id="3" name="Subtitle 2"/>
          <p:cNvSpPr>
            <a:spLocks noGrp="1"/>
          </p:cNvSpPr>
          <p:nvPr>
            <p:ph type="subTitle" idx="1"/>
          </p:nvPr>
        </p:nvSpPr>
        <p:spPr>
          <a:xfrm>
            <a:off x="685799" y="1553649"/>
            <a:ext cx="7139477" cy="1990590"/>
          </a:xfrm>
        </p:spPr>
        <p:txBody>
          <a:bodyPr>
            <a:normAutofit fontScale="62500" lnSpcReduction="20000"/>
          </a:bodyPr>
          <a:lstStyle/>
          <a:p>
            <a:pPr algn="l"/>
            <a:r>
              <a:rPr lang="en-US" sz="3000" b="1" dirty="0" smtClean="0">
                <a:solidFill>
                  <a:schemeClr val="tx1"/>
                </a:solidFill>
              </a:rPr>
              <a:t>Four things required in order for something to be considered an expediency?</a:t>
            </a:r>
          </a:p>
          <a:p>
            <a:pPr marL="800100" lvl="1" indent="-342900" algn="l">
              <a:buAutoNum type="arabicParenR"/>
            </a:pPr>
            <a:r>
              <a:rPr lang="en-US" sz="3000" dirty="0" smtClean="0">
                <a:solidFill>
                  <a:schemeClr val="tx1"/>
                </a:solidFill>
              </a:rPr>
              <a:t>Must be lawful   (</a:t>
            </a:r>
            <a:r>
              <a:rPr lang="en-US" sz="3000" b="1" dirty="0" smtClean="0">
                <a:solidFill>
                  <a:schemeClr val="tx1"/>
                </a:solidFill>
              </a:rPr>
              <a:t>1 Cor. 6:12; 10:23</a:t>
            </a:r>
            <a:r>
              <a:rPr lang="en-US" sz="3000" dirty="0" smtClean="0">
                <a:solidFill>
                  <a:schemeClr val="tx1"/>
                </a:solidFill>
              </a:rPr>
              <a:t>)</a:t>
            </a:r>
          </a:p>
          <a:p>
            <a:pPr marL="800100" lvl="1" indent="-342900" algn="l">
              <a:buAutoNum type="arabicParenR"/>
            </a:pPr>
            <a:r>
              <a:rPr lang="en-US" sz="3000" dirty="0" smtClean="0">
                <a:solidFill>
                  <a:schemeClr val="tx1"/>
                </a:solidFill>
              </a:rPr>
              <a:t>Must edify   (</a:t>
            </a:r>
            <a:r>
              <a:rPr lang="en-US" sz="3000" b="1" dirty="0" smtClean="0">
                <a:solidFill>
                  <a:schemeClr val="tx1"/>
                </a:solidFill>
              </a:rPr>
              <a:t>1 Cor. 10:23-33</a:t>
            </a:r>
            <a:r>
              <a:rPr lang="en-US" sz="3000" dirty="0" smtClean="0">
                <a:solidFill>
                  <a:schemeClr val="tx1"/>
                </a:solidFill>
              </a:rPr>
              <a:t>)</a:t>
            </a:r>
          </a:p>
          <a:p>
            <a:pPr marL="800100" lvl="1" indent="-342900" algn="l">
              <a:buAutoNum type="arabicParenR"/>
            </a:pPr>
            <a:r>
              <a:rPr lang="en-US" sz="3000" dirty="0" smtClean="0">
                <a:solidFill>
                  <a:schemeClr val="tx1"/>
                </a:solidFill>
              </a:rPr>
              <a:t>Must not offend a brother    (</a:t>
            </a:r>
            <a:r>
              <a:rPr lang="en-US" sz="3000" b="1" dirty="0" smtClean="0">
                <a:solidFill>
                  <a:schemeClr val="tx1"/>
                </a:solidFill>
              </a:rPr>
              <a:t>1 Cor. 10:32; Rom. 14:13-23</a:t>
            </a:r>
            <a:r>
              <a:rPr lang="en-US" sz="3000" dirty="0" smtClean="0">
                <a:solidFill>
                  <a:schemeClr val="tx1"/>
                </a:solidFill>
              </a:rPr>
              <a:t>)</a:t>
            </a:r>
          </a:p>
          <a:p>
            <a:pPr marL="800100" lvl="1" indent="-342900" algn="l">
              <a:buAutoNum type="arabicParenR"/>
            </a:pPr>
            <a:r>
              <a:rPr lang="en-US" sz="3000" dirty="0" smtClean="0">
                <a:solidFill>
                  <a:schemeClr val="tx1"/>
                </a:solidFill>
              </a:rPr>
              <a:t>Can’t be specified</a:t>
            </a:r>
          </a:p>
          <a:p>
            <a:pPr marL="800100" lvl="1" indent="-342900" algn="l">
              <a:buAutoNum type="arabicParenR"/>
            </a:pPr>
            <a:endParaRPr lang="en-US" sz="3000" dirty="0">
              <a:solidFill>
                <a:schemeClr val="tx1"/>
              </a:solidFill>
            </a:endParaRPr>
          </a:p>
          <a:p>
            <a:pPr marL="800100" lvl="1" indent="-342900" algn="l">
              <a:buAutoNum type="arabicParenR"/>
            </a:pPr>
            <a:endParaRPr lang="en-US" sz="3000" dirty="0" smtClean="0">
              <a:solidFill>
                <a:schemeClr val="tx1"/>
              </a:solidFill>
            </a:endParaRPr>
          </a:p>
          <a:p>
            <a:pPr marL="800100" lvl="1" indent="-342900" algn="l">
              <a:buAutoNum type="arabicParenR"/>
            </a:pPr>
            <a:endParaRPr lang="en-US" sz="3000" dirty="0">
              <a:solidFill>
                <a:schemeClr val="tx1"/>
              </a:solidFill>
            </a:endParaRPr>
          </a:p>
          <a:p>
            <a:pPr lvl="1" algn="l"/>
            <a:endParaRPr lang="en-US" sz="3000" dirty="0" smtClean="0">
              <a:solidFill>
                <a:schemeClr val="tx1"/>
              </a:solidFill>
            </a:endParaRPr>
          </a:p>
          <a:p>
            <a:pPr lvl="1" algn="l"/>
            <a:endParaRPr lang="en-US" sz="3000" dirty="0">
              <a:solidFill>
                <a:schemeClr val="tx1"/>
              </a:solidFill>
            </a:endParaRPr>
          </a:p>
          <a:p>
            <a:pPr marL="800100" lvl="1" indent="-342900" algn="l">
              <a:buAutoNum type="arabicParenR"/>
            </a:pPr>
            <a:endParaRPr lang="en-US" sz="3000" dirty="0" smtClean="0">
              <a:solidFill>
                <a:schemeClr val="tx1"/>
              </a:solidFill>
            </a:endParaRPr>
          </a:p>
          <a:p>
            <a:pPr lvl="1" algn="l"/>
            <a:endParaRPr lang="en-US" sz="3000" dirty="0" smtClean="0">
              <a:solidFill>
                <a:schemeClr val="tx1"/>
              </a:solidFill>
            </a:endParaRPr>
          </a:p>
          <a:p>
            <a:pPr algn="l"/>
            <a:endParaRPr lang="en-US" sz="1800" dirty="0">
              <a:solidFill>
                <a:schemeClr val="tx1"/>
              </a:solidFill>
            </a:endParaRPr>
          </a:p>
        </p:txBody>
      </p:sp>
      <p:sp>
        <p:nvSpPr>
          <p:cNvPr id="5" name="Oval 4"/>
          <p:cNvSpPr/>
          <p:nvPr/>
        </p:nvSpPr>
        <p:spPr>
          <a:xfrm>
            <a:off x="1659286" y="3790083"/>
            <a:ext cx="5961141" cy="249940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Why can’t something specified be an expedient?</a:t>
            </a:r>
            <a:endParaRPr lang="en-US" sz="2400" b="1" dirty="0">
              <a:solidFill>
                <a:srgbClr val="000000"/>
              </a:solidFill>
            </a:endParaRPr>
          </a:p>
        </p:txBody>
      </p:sp>
    </p:spTree>
    <p:extLst>
      <p:ext uri="{BB962C8B-B14F-4D97-AF65-F5344CB8AC3E}">
        <p14:creationId xmlns:p14="http://schemas.microsoft.com/office/powerpoint/2010/main" val="250524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4" dur="1000" fill="hold"/>
                                        <p:tgtEl>
                                          <p:spTgt spid="5"/>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36096" y="272594"/>
            <a:ext cx="4456168" cy="707886"/>
          </a:xfrm>
          <a:prstGeom prst="rect">
            <a:avLst/>
          </a:prstGeom>
          <a:noFill/>
        </p:spPr>
        <p:txBody>
          <a:bodyPr wrap="none" lIns="91440" tIns="45720" rIns="91440" bIns="45720">
            <a:spAutoFit/>
          </a:bodyPr>
          <a:lstStyle/>
          <a:p>
            <a:pPr algn="ct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Support of Preacher</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617832" y="396244"/>
            <a:ext cx="4690962" cy="3627677"/>
          </a:xfrm>
          <a:prstGeom prst="rect">
            <a:avLst/>
          </a:prstGeom>
        </p:spPr>
      </p:pic>
      <p:sp>
        <p:nvSpPr>
          <p:cNvPr id="9" name="TextBox 8"/>
          <p:cNvSpPr txBox="1"/>
          <p:nvPr/>
        </p:nvSpPr>
        <p:spPr>
          <a:xfrm>
            <a:off x="658486" y="1912919"/>
            <a:ext cx="1404764" cy="923330"/>
          </a:xfrm>
          <a:prstGeom prst="rect">
            <a:avLst/>
          </a:prstGeom>
          <a:noFill/>
        </p:spPr>
        <p:txBody>
          <a:bodyPr wrap="none" rtlCol="0">
            <a:spAutoFit/>
          </a:bodyPr>
          <a:lstStyle/>
          <a:p>
            <a:r>
              <a:rPr lang="en-US" dirty="0" smtClean="0">
                <a:solidFill>
                  <a:srgbClr val="FFFFFF"/>
                </a:solidFill>
              </a:rPr>
              <a:t>Galatians 6:6</a:t>
            </a:r>
          </a:p>
          <a:p>
            <a:r>
              <a:rPr lang="en-US" dirty="0" smtClean="0">
                <a:solidFill>
                  <a:srgbClr val="FFFFFF"/>
                </a:solidFill>
              </a:rPr>
              <a:t>2 Cor. 11:8</a:t>
            </a:r>
          </a:p>
          <a:p>
            <a:r>
              <a:rPr lang="en-US" dirty="0" smtClean="0">
                <a:solidFill>
                  <a:srgbClr val="FFFFFF"/>
                </a:solidFill>
              </a:rPr>
              <a:t>1 Cor. 9:14</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7" name="TextBox 16"/>
          <p:cNvSpPr txBox="1"/>
          <p:nvPr/>
        </p:nvSpPr>
        <p:spPr>
          <a:xfrm>
            <a:off x="4242192" y="1289801"/>
            <a:ext cx="2407847" cy="646331"/>
          </a:xfrm>
          <a:prstGeom prst="rect">
            <a:avLst/>
          </a:prstGeom>
          <a:noFill/>
        </p:spPr>
        <p:txBody>
          <a:bodyPr wrap="none" rtlCol="0">
            <a:spAutoFit/>
          </a:bodyPr>
          <a:lstStyle/>
          <a:p>
            <a:r>
              <a:rPr lang="en-US" dirty="0" smtClean="0"/>
              <a:t>How it is given </a:t>
            </a:r>
            <a:r>
              <a:rPr lang="mr-IN" dirty="0" smtClean="0"/>
              <a:t>–</a:t>
            </a:r>
            <a:r>
              <a:rPr lang="en-US" dirty="0" smtClean="0"/>
              <a:t> money</a:t>
            </a:r>
          </a:p>
          <a:p>
            <a:r>
              <a:rPr lang="en-US" dirty="0" smtClean="0"/>
              <a:t>House, food, utilities</a:t>
            </a:r>
            <a:endParaRPr lang="en-US" dirty="0"/>
          </a:p>
        </p:txBody>
      </p:sp>
      <p:sp>
        <p:nvSpPr>
          <p:cNvPr id="18" name="TextBox 17"/>
          <p:cNvSpPr txBox="1"/>
          <p:nvPr/>
        </p:nvSpPr>
        <p:spPr>
          <a:xfrm>
            <a:off x="7981069" y="1486524"/>
            <a:ext cx="184666" cy="369332"/>
          </a:xfrm>
          <a:prstGeom prst="rect">
            <a:avLst/>
          </a:prstGeom>
          <a:noFill/>
        </p:spPr>
        <p:txBody>
          <a:bodyPr wrap="none" rtlCol="0">
            <a:spAutoFit/>
          </a:bodyPr>
          <a:lstStyle/>
          <a:p>
            <a:endParaRPr lang="en-US" dirty="0" smtClean="0"/>
          </a:p>
        </p:txBody>
      </p:sp>
      <p:sp>
        <p:nvSpPr>
          <p:cNvPr id="19" name="TextBox 18"/>
          <p:cNvSpPr txBox="1"/>
          <p:nvPr/>
        </p:nvSpPr>
        <p:spPr>
          <a:xfrm>
            <a:off x="4242192" y="1251862"/>
            <a:ext cx="2100305" cy="369332"/>
          </a:xfrm>
          <a:prstGeom prst="rect">
            <a:avLst/>
          </a:prstGeom>
          <a:noFill/>
        </p:spPr>
        <p:txBody>
          <a:bodyPr wrap="none" rtlCol="0">
            <a:spAutoFit/>
          </a:bodyPr>
          <a:lstStyle/>
          <a:p>
            <a:r>
              <a:rPr lang="en-US" dirty="0" smtClean="0"/>
              <a:t>To refuse to support</a:t>
            </a:r>
            <a:endParaRPr lang="en-US" dirty="0"/>
          </a:p>
        </p:txBody>
      </p:sp>
      <p:sp>
        <p:nvSpPr>
          <p:cNvPr id="14" name="TextBox 13"/>
          <p:cNvSpPr txBox="1"/>
          <p:nvPr/>
        </p:nvSpPr>
        <p:spPr>
          <a:xfrm>
            <a:off x="4599695" y="1486524"/>
            <a:ext cx="1166831" cy="369332"/>
          </a:xfrm>
          <a:prstGeom prst="rect">
            <a:avLst/>
          </a:prstGeom>
          <a:noFill/>
        </p:spPr>
        <p:txBody>
          <a:bodyPr wrap="none" rtlCol="0">
            <a:spAutoFit/>
          </a:bodyPr>
          <a:lstStyle/>
          <a:p>
            <a:r>
              <a:rPr lang="en-US" dirty="0" smtClean="0"/>
              <a:t>Frequency</a:t>
            </a:r>
            <a:endParaRPr lang="en-US" dirty="0"/>
          </a:p>
        </p:txBody>
      </p:sp>
    </p:spTree>
    <p:extLst>
      <p:ext uri="{BB962C8B-B14F-4D97-AF65-F5344CB8AC3E}">
        <p14:creationId xmlns:p14="http://schemas.microsoft.com/office/powerpoint/2010/main" val="46804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dissolve">
                                      <p:cBhvr>
                                        <p:cTn id="7" dur="500"/>
                                        <p:tgtEl>
                                          <p:spTgt spid="1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dissolve">
                                      <p:cBhvr>
                                        <p:cTn id="10" dur="500"/>
                                        <p:tgtEl>
                                          <p:spTgt spid="1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3.37967E-6 0.00023 L -0.14336 0.47907 " pathEditMode="relative" rAng="0" ptsTypes="AA">
                                      <p:cBhvr>
                                        <p:cTn id="14" dur="2000" fill="hold"/>
                                        <p:tgtEl>
                                          <p:spTgt spid="17">
                                            <p:txEl>
                                              <p:pRg st="0" end="0"/>
                                            </p:txEl>
                                          </p:spTgt>
                                        </p:tgtEl>
                                        <p:attrNameLst>
                                          <p:attrName>ppt_x</p:attrName>
                                          <p:attrName>ppt_y</p:attrName>
                                        </p:attrNameLst>
                                      </p:cBhvr>
                                      <p:rCtr x="-7176" y="23942"/>
                                    </p:animMotion>
                                  </p:childTnLst>
                                </p:cTn>
                              </p:par>
                              <p:par>
                                <p:cTn id="15" presetID="0" presetClass="path" presetSubtype="0" accel="50000" decel="50000" fill="hold" grpId="1" nodeType="withEffect">
                                  <p:stCondLst>
                                    <p:cond delay="0"/>
                                  </p:stCondLst>
                                  <p:childTnLst>
                                    <p:animMotion origin="layout" path="M 3.37967E-6 0.00023 L -0.14336 0.47907 " pathEditMode="relative" rAng="0" ptsTypes="AA">
                                      <p:cBhvr>
                                        <p:cTn id="16" dur="2000" fill="hold"/>
                                        <p:tgtEl>
                                          <p:spTgt spid="17">
                                            <p:txEl>
                                              <p:pRg st="1" end="1"/>
                                            </p:txEl>
                                          </p:spTgt>
                                        </p:tgtEl>
                                        <p:attrNameLst>
                                          <p:attrName>ppt_x</p:attrName>
                                          <p:attrName>ppt_y</p:attrName>
                                        </p:attrNameLst>
                                      </p:cBhvr>
                                      <p:rCtr x="-7176" y="23942"/>
                                    </p:animMotion>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nodePh="1">
                                  <p:stCondLst>
                                    <p:cond delay="0"/>
                                  </p:stCondLst>
                                  <p:endCondLst>
                                    <p:cond evt="begin" delay="0">
                                      <p:tn val="19"/>
                                    </p:cond>
                                  </p:end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dissolve">
                                      <p:cBhvr>
                                        <p:cTn id="21" dur="500"/>
                                        <p:tgtEl>
                                          <p:spTgt spid="1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nodeType="clickEffect" nodePh="1">
                                  <p:stCondLst>
                                    <p:cond delay="0"/>
                                  </p:stCondLst>
                                  <p:endCondLst>
                                    <p:cond evt="begin" delay="0">
                                      <p:tn val="24"/>
                                    </p:cond>
                                  </p:endCondLst>
                                  <p:childTnLst>
                                    <p:animMotion origin="layout" path="M 0.00035 0.00023 L -0.14301 0.41268 " pathEditMode="relative" rAng="0" ptsTypes="AA">
                                      <p:cBhvr>
                                        <p:cTn id="25" dur="2000" fill="hold"/>
                                        <p:tgtEl>
                                          <p:spTgt spid="18">
                                            <p:txEl>
                                              <p:pRg st="0" end="0"/>
                                            </p:txEl>
                                          </p:spTgt>
                                        </p:tgtEl>
                                        <p:attrNameLst>
                                          <p:attrName>ppt_x</p:attrName>
                                          <p:attrName>ppt_y</p:attrName>
                                        </p:attrNameLst>
                                      </p:cBhvr>
                                      <p:rCtr x="-7176" y="20611"/>
                                    </p:animMotion>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xEl>
                                              <p:pRg st="0" end="0"/>
                                            </p:txEl>
                                          </p:spTgt>
                                        </p:tgtEl>
                                        <p:attrNameLst>
                                          <p:attrName>style.visibility</p:attrName>
                                        </p:attrNameLst>
                                      </p:cBhvr>
                                      <p:to>
                                        <p:strVal val="visible"/>
                                      </p:to>
                                    </p:set>
                                    <p:animEffect transition="in" filter="dissolve">
                                      <p:cBhvr>
                                        <p:cTn id="30" dur="500"/>
                                        <p:tgtEl>
                                          <p:spTgt spid="1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053 0.11636 L 0.20973 0.54337 " pathEditMode="relative" rAng="0" ptsTypes="AA">
                                      <p:cBhvr>
                                        <p:cTn id="34" dur="2000" fill="hold"/>
                                        <p:tgtEl>
                                          <p:spTgt spid="19">
                                            <p:txEl>
                                              <p:pRg st="0" end="0"/>
                                            </p:txEl>
                                          </p:spTgt>
                                        </p:tgtEl>
                                        <p:attrNameLst>
                                          <p:attrName>ppt_x</p:attrName>
                                          <p:attrName>ppt_y</p:attrName>
                                        </p:attrNameLst>
                                      </p:cBhvr>
                                      <p:rCtr x="10460" y="21351"/>
                                    </p:animMotion>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Effect transition="in" filter="dissolve">
                                      <p:cBhvr>
                                        <p:cTn id="39" dur="500"/>
                                        <p:tgtEl>
                                          <p:spTgt spid="1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0" presetClass="path" presetSubtype="0" accel="50000" decel="50000" fill="hold" grpId="1" nodeType="clickEffect">
                                  <p:stCondLst>
                                    <p:cond delay="0"/>
                                  </p:stCondLst>
                                  <p:childTnLst>
                                    <p:animMotion origin="layout" path="M 2.29366E-6 1.79505E-6 L -0.10304 0.41291 " pathEditMode="relative" rAng="0" ptsTypes="AA">
                                      <p:cBhvr>
                                        <p:cTn id="43" dur="2000" fill="hold"/>
                                        <p:tgtEl>
                                          <p:spTgt spid="14">
                                            <p:txEl>
                                              <p:pRg st="0" end="0"/>
                                            </p:txEl>
                                          </p:spTgt>
                                        </p:tgtEl>
                                        <p:attrNameLst>
                                          <p:attrName>ppt_x</p:attrName>
                                          <p:attrName>ppt_y</p:attrName>
                                        </p:attrNameLst>
                                      </p:cBhvr>
                                      <p:rCtr x="-5161" y="206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P spid="17" grpId="1" build="allAtOnce"/>
      <p:bldP spid="18" grpId="0" build="allAtOnce"/>
      <p:bldP spid="19" grpId="0" build="allAtOnce"/>
      <p:bldP spid="14" grpId="0" build="allAtOnce"/>
      <p:bldP spid="14" grpI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5360" y="14309"/>
            <a:ext cx="6118569"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Jurisdiction of Elders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093223"/>
            <a:ext cx="8644678" cy="1015663"/>
          </a:xfrm>
          <a:prstGeom prst="rect">
            <a:avLst/>
          </a:prstGeom>
          <a:solidFill>
            <a:schemeClr val="bg1"/>
          </a:solidFill>
        </p:spPr>
        <p:txBody>
          <a:bodyPr wrap="square">
            <a:spAutoFit/>
          </a:bodyPr>
          <a:lstStyle/>
          <a:p>
            <a:r>
              <a:rPr lang="en-US" sz="2000" b="1" dirty="0" smtClean="0"/>
              <a:t>Acts 20:28 </a:t>
            </a:r>
            <a:r>
              <a:rPr lang="en-US" sz="2000" dirty="0" smtClean="0"/>
              <a:t>Therefore take heed to yourselves and to all the flock, among which the Holy Spirit has made you overseers, to shepherd the church of God which He purchased with His own blood.</a:t>
            </a:r>
          </a:p>
        </p:txBody>
      </p:sp>
      <p:sp>
        <p:nvSpPr>
          <p:cNvPr id="22" name="Rectangle 21"/>
          <p:cNvSpPr/>
          <p:nvPr/>
        </p:nvSpPr>
        <p:spPr>
          <a:xfrm>
            <a:off x="283785" y="2629194"/>
            <a:ext cx="8644678" cy="707886"/>
          </a:xfrm>
          <a:prstGeom prst="rect">
            <a:avLst/>
          </a:prstGeom>
          <a:solidFill>
            <a:schemeClr val="bg1"/>
          </a:solidFill>
        </p:spPr>
        <p:txBody>
          <a:bodyPr wrap="square">
            <a:spAutoFit/>
          </a:bodyPr>
          <a:lstStyle/>
          <a:p>
            <a:r>
              <a:rPr lang="en-US" sz="2000" b="1" dirty="0" smtClean="0"/>
              <a:t>Acts 14:23  </a:t>
            </a:r>
            <a:r>
              <a:rPr lang="en-US" sz="2000" dirty="0" smtClean="0"/>
              <a:t>So when they had appointed elders in every church, and prayed with fasting, they commended them to the Lord in whom they had believed.</a:t>
            </a:r>
            <a:r>
              <a:rPr lang="en-US" sz="2000" b="1" dirty="0" smtClean="0"/>
              <a:t>  </a:t>
            </a:r>
            <a:endParaRPr lang="en-US" sz="2000" dirty="0"/>
          </a:p>
        </p:txBody>
      </p:sp>
      <p:sp>
        <p:nvSpPr>
          <p:cNvPr id="6" name="Rectangle 5"/>
          <p:cNvSpPr/>
          <p:nvPr/>
        </p:nvSpPr>
        <p:spPr>
          <a:xfrm>
            <a:off x="283785" y="3930899"/>
            <a:ext cx="8644678" cy="2246769"/>
          </a:xfrm>
          <a:prstGeom prst="rect">
            <a:avLst/>
          </a:prstGeom>
          <a:solidFill>
            <a:schemeClr val="bg1"/>
          </a:solidFill>
        </p:spPr>
        <p:txBody>
          <a:bodyPr wrap="square">
            <a:spAutoFit/>
          </a:bodyPr>
          <a:lstStyle/>
          <a:p>
            <a:r>
              <a:rPr lang="en-US" sz="2000" b="1" dirty="0" smtClean="0"/>
              <a:t>1 Peter 5:1-4  </a:t>
            </a:r>
            <a:r>
              <a:rPr lang="en-US" sz="2000" dirty="0" smtClean="0"/>
              <a:t>The elders who are among you I exhort, I who am a fellow elder and a witness of the sufferings of Christ, and also a partaker of the glory that will be revealed: </a:t>
            </a:r>
            <a:r>
              <a:rPr lang="en-US" sz="2000" b="1" dirty="0" smtClean="0"/>
              <a:t> </a:t>
            </a:r>
            <a:r>
              <a:rPr lang="en-US" sz="2000" dirty="0" smtClean="0"/>
              <a:t>Shepherd the flock of God which is among you, serving as overseers, not by compulsion but willingly, not for dishonest gain but eagerly; </a:t>
            </a:r>
            <a:r>
              <a:rPr lang="en-US" sz="2000" b="1" dirty="0" smtClean="0"/>
              <a:t> </a:t>
            </a:r>
            <a:r>
              <a:rPr lang="en-US" sz="2000" dirty="0" smtClean="0"/>
              <a:t>nor as being lords over those entrusted to you, but being examples to the flock; </a:t>
            </a:r>
            <a:r>
              <a:rPr lang="en-US" sz="2000" b="1" dirty="0" smtClean="0"/>
              <a:t> </a:t>
            </a:r>
            <a:r>
              <a:rPr lang="en-US" sz="2000" dirty="0" smtClean="0"/>
              <a:t>and when the Chief Shepherd appears, you will receive the crown of glory that does not fade away.</a:t>
            </a:r>
            <a:endParaRPr lang="en-US" sz="2000" dirty="0"/>
          </a:p>
        </p:txBody>
      </p:sp>
      <p:sp>
        <p:nvSpPr>
          <p:cNvPr id="4" name="Rectangle 3"/>
          <p:cNvSpPr/>
          <p:nvPr/>
        </p:nvSpPr>
        <p:spPr>
          <a:xfrm>
            <a:off x="9304114" y="2108886"/>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85928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74108" y="272594"/>
            <a:ext cx="4580150" cy="707886"/>
          </a:xfrm>
          <a:prstGeom prst="rect">
            <a:avLst/>
          </a:prstGeom>
          <a:noFill/>
        </p:spPr>
        <p:txBody>
          <a:bodyPr wrap="none" lIns="91440" tIns="45720" rIns="91440" bIns="45720">
            <a:spAutoFit/>
          </a:bodyPr>
          <a:lstStyle/>
          <a:p>
            <a:pPr algn="ct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Jurisdiction of Elders</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617832" y="396244"/>
            <a:ext cx="4690962" cy="3627677"/>
          </a:xfrm>
          <a:prstGeom prst="rect">
            <a:avLst/>
          </a:prstGeom>
        </p:spPr>
      </p:pic>
      <p:sp>
        <p:nvSpPr>
          <p:cNvPr id="9" name="TextBox 8"/>
          <p:cNvSpPr txBox="1"/>
          <p:nvPr/>
        </p:nvSpPr>
        <p:spPr>
          <a:xfrm>
            <a:off x="658486" y="1912919"/>
            <a:ext cx="1809059" cy="646331"/>
          </a:xfrm>
          <a:prstGeom prst="rect">
            <a:avLst/>
          </a:prstGeom>
          <a:noFill/>
        </p:spPr>
        <p:txBody>
          <a:bodyPr wrap="none" rtlCol="0">
            <a:spAutoFit/>
          </a:bodyPr>
          <a:lstStyle/>
          <a:p>
            <a:r>
              <a:rPr lang="en-US" dirty="0" smtClean="0">
                <a:solidFill>
                  <a:srgbClr val="FFFFFF"/>
                </a:solidFill>
              </a:rPr>
              <a:t>Acts 20:28; 14:23</a:t>
            </a:r>
          </a:p>
          <a:p>
            <a:r>
              <a:rPr lang="en-US" dirty="0" smtClean="0">
                <a:solidFill>
                  <a:srgbClr val="FFFFFF"/>
                </a:solidFill>
              </a:rPr>
              <a:t>1 Peter 5:1-4</a:t>
            </a: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7" name="TextBox 16"/>
          <p:cNvSpPr txBox="1"/>
          <p:nvPr/>
        </p:nvSpPr>
        <p:spPr>
          <a:xfrm>
            <a:off x="4171724" y="1280833"/>
            <a:ext cx="2736647" cy="646331"/>
          </a:xfrm>
          <a:prstGeom prst="rect">
            <a:avLst/>
          </a:prstGeom>
          <a:noFill/>
        </p:spPr>
        <p:txBody>
          <a:bodyPr wrap="none" rtlCol="0">
            <a:spAutoFit/>
          </a:bodyPr>
          <a:lstStyle/>
          <a:p>
            <a:r>
              <a:rPr lang="en-US" dirty="0" smtClean="0"/>
              <a:t>The number and frequency</a:t>
            </a:r>
          </a:p>
          <a:p>
            <a:r>
              <a:rPr lang="en-US" dirty="0" smtClean="0"/>
              <a:t>Of meetings.	</a:t>
            </a:r>
            <a:endParaRPr lang="en-US" dirty="0"/>
          </a:p>
        </p:txBody>
      </p:sp>
      <p:sp>
        <p:nvSpPr>
          <p:cNvPr id="18" name="TextBox 17"/>
          <p:cNvSpPr txBox="1"/>
          <p:nvPr/>
        </p:nvSpPr>
        <p:spPr>
          <a:xfrm>
            <a:off x="7981069" y="1486524"/>
            <a:ext cx="184666" cy="369332"/>
          </a:xfrm>
          <a:prstGeom prst="rect">
            <a:avLst/>
          </a:prstGeom>
          <a:noFill/>
        </p:spPr>
        <p:txBody>
          <a:bodyPr wrap="none" rtlCol="0">
            <a:spAutoFit/>
          </a:bodyPr>
          <a:lstStyle/>
          <a:p>
            <a:endParaRPr lang="en-US" dirty="0" smtClean="0"/>
          </a:p>
        </p:txBody>
      </p:sp>
      <p:sp>
        <p:nvSpPr>
          <p:cNvPr id="19" name="TextBox 18"/>
          <p:cNvSpPr txBox="1"/>
          <p:nvPr/>
        </p:nvSpPr>
        <p:spPr>
          <a:xfrm>
            <a:off x="4431940" y="1301858"/>
            <a:ext cx="1108108" cy="369332"/>
          </a:xfrm>
          <a:prstGeom prst="rect">
            <a:avLst/>
          </a:prstGeom>
          <a:noFill/>
        </p:spPr>
        <p:txBody>
          <a:bodyPr wrap="none" rtlCol="0">
            <a:spAutoFit/>
          </a:bodyPr>
          <a:lstStyle/>
          <a:p>
            <a:r>
              <a:rPr lang="en-US" dirty="0" smtClean="0"/>
              <a:t>One Elder</a:t>
            </a:r>
            <a:endParaRPr lang="en-US" dirty="0"/>
          </a:p>
        </p:txBody>
      </p:sp>
      <p:sp>
        <p:nvSpPr>
          <p:cNvPr id="14" name="TextBox 13"/>
          <p:cNvSpPr txBox="1"/>
          <p:nvPr/>
        </p:nvSpPr>
        <p:spPr>
          <a:xfrm>
            <a:off x="4316682" y="1194136"/>
            <a:ext cx="2614217" cy="584776"/>
          </a:xfrm>
          <a:prstGeom prst="rect">
            <a:avLst/>
          </a:prstGeom>
          <a:noFill/>
        </p:spPr>
        <p:txBody>
          <a:bodyPr wrap="none" rtlCol="0">
            <a:spAutoFit/>
          </a:bodyPr>
          <a:lstStyle/>
          <a:p>
            <a:r>
              <a:rPr lang="en-US" sz="1600" dirty="0" smtClean="0"/>
              <a:t>Assume oversight of multiple</a:t>
            </a:r>
          </a:p>
          <a:p>
            <a:r>
              <a:rPr lang="en-US" sz="1600" dirty="0" smtClean="0"/>
              <a:t>Local congregations</a:t>
            </a:r>
            <a:endParaRPr lang="en-US" sz="1600" dirty="0"/>
          </a:p>
        </p:txBody>
      </p:sp>
    </p:spTree>
    <p:extLst>
      <p:ext uri="{BB962C8B-B14F-4D97-AF65-F5344CB8AC3E}">
        <p14:creationId xmlns:p14="http://schemas.microsoft.com/office/powerpoint/2010/main" val="19833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dissolve">
                                      <p:cBhvr>
                                        <p:cTn id="7" dur="500"/>
                                        <p:tgtEl>
                                          <p:spTgt spid="1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dissolve">
                                      <p:cBhvr>
                                        <p:cTn id="10" dur="500"/>
                                        <p:tgtEl>
                                          <p:spTgt spid="1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3.37967E-6 0.00023 L -0.14336 0.47907 " pathEditMode="relative" rAng="0" ptsTypes="AA">
                                      <p:cBhvr>
                                        <p:cTn id="14" dur="2000" fill="hold"/>
                                        <p:tgtEl>
                                          <p:spTgt spid="17">
                                            <p:txEl>
                                              <p:pRg st="0" end="0"/>
                                            </p:txEl>
                                          </p:spTgt>
                                        </p:tgtEl>
                                        <p:attrNameLst>
                                          <p:attrName>ppt_x</p:attrName>
                                          <p:attrName>ppt_y</p:attrName>
                                        </p:attrNameLst>
                                      </p:cBhvr>
                                      <p:rCtr x="-7176" y="23942"/>
                                    </p:animMotion>
                                  </p:childTnLst>
                                </p:cTn>
                              </p:par>
                              <p:par>
                                <p:cTn id="15" presetID="0" presetClass="path" presetSubtype="0" accel="50000" decel="50000" fill="hold" grpId="1" nodeType="withEffect">
                                  <p:stCondLst>
                                    <p:cond delay="0"/>
                                  </p:stCondLst>
                                  <p:childTnLst>
                                    <p:animMotion origin="layout" path="M 3.37967E-6 0.00023 L -0.14336 0.47907 " pathEditMode="relative" rAng="0" ptsTypes="AA">
                                      <p:cBhvr>
                                        <p:cTn id="16" dur="2000" fill="hold"/>
                                        <p:tgtEl>
                                          <p:spTgt spid="17">
                                            <p:txEl>
                                              <p:pRg st="1" end="1"/>
                                            </p:txEl>
                                          </p:spTgt>
                                        </p:tgtEl>
                                        <p:attrNameLst>
                                          <p:attrName>ppt_x</p:attrName>
                                          <p:attrName>ppt_y</p:attrName>
                                        </p:attrNameLst>
                                      </p:cBhvr>
                                      <p:rCtr x="-7176" y="23942"/>
                                    </p:animMotion>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nodePh="1">
                                  <p:stCondLst>
                                    <p:cond delay="0"/>
                                  </p:stCondLst>
                                  <p:endCondLst>
                                    <p:cond evt="begin" delay="0">
                                      <p:tn val="19"/>
                                    </p:cond>
                                  </p:end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dissolve">
                                      <p:cBhvr>
                                        <p:cTn id="21" dur="500"/>
                                        <p:tgtEl>
                                          <p:spTgt spid="1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nodeType="clickEffect" nodePh="1">
                                  <p:stCondLst>
                                    <p:cond delay="0"/>
                                  </p:stCondLst>
                                  <p:endCondLst>
                                    <p:cond evt="begin" delay="0">
                                      <p:tn val="24"/>
                                    </p:cond>
                                  </p:endCondLst>
                                  <p:childTnLst>
                                    <p:animMotion origin="layout" path="M -0.37863 -0.04974 L -0.52198 0.36271 " pathEditMode="relative" rAng="0" ptsTypes="AA">
                                      <p:cBhvr>
                                        <p:cTn id="25" dur="2000" fill="hold"/>
                                        <p:tgtEl>
                                          <p:spTgt spid="18">
                                            <p:txEl>
                                              <p:pRg st="0" end="0"/>
                                            </p:txEl>
                                          </p:spTgt>
                                        </p:tgtEl>
                                        <p:attrNameLst>
                                          <p:attrName>ppt_x</p:attrName>
                                          <p:attrName>ppt_y</p:attrName>
                                        </p:attrNameLst>
                                      </p:cBhvr>
                                      <p:rCtr x="-7176" y="20611"/>
                                    </p:animMotion>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xEl>
                                              <p:pRg st="0" end="0"/>
                                            </p:txEl>
                                          </p:spTgt>
                                        </p:tgtEl>
                                        <p:attrNameLst>
                                          <p:attrName>style.visibility</p:attrName>
                                        </p:attrNameLst>
                                      </p:cBhvr>
                                      <p:to>
                                        <p:strVal val="visible"/>
                                      </p:to>
                                    </p:set>
                                    <p:animEffect transition="in" filter="dissolve">
                                      <p:cBhvr>
                                        <p:cTn id="30" dur="500"/>
                                        <p:tgtEl>
                                          <p:spTgt spid="1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174 0.11612 L 0.20087 0.43511 " pathEditMode="relative" rAng="0" ptsTypes="AA">
                                      <p:cBhvr>
                                        <p:cTn id="34" dur="2000" fill="hold"/>
                                        <p:tgtEl>
                                          <p:spTgt spid="19">
                                            <p:txEl>
                                              <p:pRg st="0" end="0"/>
                                            </p:txEl>
                                          </p:spTgt>
                                        </p:tgtEl>
                                        <p:attrNameLst>
                                          <p:attrName>ppt_x</p:attrName>
                                          <p:attrName>ppt_y</p:attrName>
                                        </p:attrNameLst>
                                      </p:cBhvr>
                                      <p:rCtr x="10130" y="15938"/>
                                    </p:animMotion>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Effect transition="in" filter="dissolve">
                                      <p:cBhvr>
                                        <p:cTn id="39" dur="500"/>
                                        <p:tgtEl>
                                          <p:spTgt spid="14">
                                            <p:txEl>
                                              <p:pRg st="0" end="0"/>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4">
                                            <p:txEl>
                                              <p:pRg st="1" end="1"/>
                                            </p:txEl>
                                          </p:spTgt>
                                        </p:tgtEl>
                                        <p:attrNameLst>
                                          <p:attrName>style.visibility</p:attrName>
                                        </p:attrNameLst>
                                      </p:cBhvr>
                                      <p:to>
                                        <p:strVal val="visible"/>
                                      </p:to>
                                    </p:set>
                                    <p:animEffect transition="in" filter="dissolve">
                                      <p:cBhvr>
                                        <p:cTn id="42" dur="500"/>
                                        <p:tgtEl>
                                          <p:spTgt spid="1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0.03979 0.03979 L 0.18523 0.53412 " pathEditMode="relative" rAng="0" ptsTypes="AA">
                                      <p:cBhvr>
                                        <p:cTn id="46" dur="2000" fill="hold"/>
                                        <p:tgtEl>
                                          <p:spTgt spid="14">
                                            <p:txEl>
                                              <p:pRg st="0" end="0"/>
                                            </p:txEl>
                                          </p:spTgt>
                                        </p:tgtEl>
                                        <p:attrNameLst>
                                          <p:attrName>ppt_x</p:attrName>
                                          <p:attrName>ppt_y</p:attrName>
                                        </p:attrNameLst>
                                      </p:cBhvr>
                                      <p:rCtr x="11242" y="24705"/>
                                    </p:animMotion>
                                  </p:childTnLst>
                                </p:cTn>
                              </p:par>
                              <p:par>
                                <p:cTn id="47" presetID="0" presetClass="path" presetSubtype="0" accel="50000" decel="50000" fill="hold" nodeType="withEffect">
                                  <p:stCondLst>
                                    <p:cond delay="0"/>
                                  </p:stCondLst>
                                  <p:childTnLst>
                                    <p:animMotion origin="layout" path="M 0.00226 0.09854 L 0.20921 0.55794 " pathEditMode="relative" rAng="0" ptsTypes="AA">
                                      <p:cBhvr>
                                        <p:cTn id="48" dur="2000" fill="hold"/>
                                        <p:tgtEl>
                                          <p:spTgt spid="14">
                                            <p:txEl>
                                              <p:pRg st="1" end="1"/>
                                            </p:txEl>
                                          </p:spTgt>
                                        </p:tgtEl>
                                        <p:attrNameLst>
                                          <p:attrName>ppt_x</p:attrName>
                                          <p:attrName>ppt_y</p:attrName>
                                        </p:attrNameLst>
                                      </p:cBhvr>
                                      <p:rCtr x="10339" y="229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P spid="17" grpId="1" build="allAtOnce"/>
      <p:bldP spid="18" grpId="0" build="allAtOnce"/>
      <p:bldP spid="19" grpId="0" build="allAtOnce"/>
      <p:bldP spid="14"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81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7322" y="272594"/>
            <a:ext cx="295905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Assemble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689250"/>
            <a:ext cx="8644678" cy="1015663"/>
          </a:xfrm>
          <a:prstGeom prst="rect">
            <a:avLst/>
          </a:prstGeom>
          <a:solidFill>
            <a:schemeClr val="bg1"/>
          </a:solidFill>
        </p:spPr>
        <p:txBody>
          <a:bodyPr wrap="square">
            <a:spAutoFit/>
          </a:bodyPr>
          <a:lstStyle/>
          <a:p>
            <a:r>
              <a:rPr lang="en-US" sz="2000" b="1" dirty="0" smtClean="0"/>
              <a:t>Heb. 10:25 </a:t>
            </a:r>
            <a:r>
              <a:rPr lang="en-US" sz="2000" dirty="0" smtClean="0"/>
              <a:t>not </a:t>
            </a:r>
            <a:r>
              <a:rPr lang="en-US" sz="2000" dirty="0"/>
              <a:t>forsaking the assembling of ourselves together, as </a:t>
            </a:r>
            <a:r>
              <a:rPr lang="en-US" sz="2000" i="1" dirty="0"/>
              <a:t>is</a:t>
            </a:r>
            <a:r>
              <a:rPr lang="en-US" sz="2000" dirty="0"/>
              <a:t> the manner of some, but exhorting </a:t>
            </a:r>
            <a:r>
              <a:rPr lang="en-US" sz="2000" i="1" dirty="0"/>
              <a:t>one another,</a:t>
            </a:r>
            <a:r>
              <a:rPr lang="en-US" sz="2000" dirty="0"/>
              <a:t> and so much the more as you see the Day approaching.</a:t>
            </a:r>
          </a:p>
        </p:txBody>
      </p:sp>
      <p:sp>
        <p:nvSpPr>
          <p:cNvPr id="22" name="Rectangle 21"/>
          <p:cNvSpPr/>
          <p:nvPr/>
        </p:nvSpPr>
        <p:spPr>
          <a:xfrm>
            <a:off x="283785" y="3416196"/>
            <a:ext cx="8644678" cy="1015663"/>
          </a:xfrm>
          <a:prstGeom prst="rect">
            <a:avLst/>
          </a:prstGeom>
          <a:solidFill>
            <a:schemeClr val="bg1"/>
          </a:solidFill>
        </p:spPr>
        <p:txBody>
          <a:bodyPr wrap="square">
            <a:spAutoFit/>
          </a:bodyPr>
          <a:lstStyle/>
          <a:p>
            <a:r>
              <a:rPr lang="en-US" sz="2000" b="1" dirty="0" smtClean="0"/>
              <a:t>Acts 20:7  </a:t>
            </a:r>
            <a:r>
              <a:rPr lang="en-US" sz="2000" dirty="0" smtClean="0"/>
              <a:t>Now on the first </a:t>
            </a:r>
            <a:r>
              <a:rPr lang="en-US" sz="2000" i="1" dirty="0" smtClean="0"/>
              <a:t>day</a:t>
            </a:r>
            <a:r>
              <a:rPr lang="en-US" sz="2000" dirty="0" smtClean="0"/>
              <a:t> of the week, when the disciples came together to break bread, Paul, ready to depart the next day, spoke to them and continued his message until midnight.</a:t>
            </a:r>
            <a:endParaRPr lang="en-US" sz="2000" dirty="0"/>
          </a:p>
        </p:txBody>
      </p:sp>
    </p:spTree>
    <p:extLst>
      <p:ext uri="{BB962C8B-B14F-4D97-AF65-F5344CB8AC3E}">
        <p14:creationId xmlns:p14="http://schemas.microsoft.com/office/powerpoint/2010/main" val="2752754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06124" y="272594"/>
            <a:ext cx="295905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Assemble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125418" y="2030630"/>
            <a:ext cx="1597162" cy="646331"/>
          </a:xfrm>
          <a:prstGeom prst="rect">
            <a:avLst/>
          </a:prstGeom>
          <a:noFill/>
        </p:spPr>
        <p:txBody>
          <a:bodyPr wrap="none" rtlCol="0">
            <a:spAutoFit/>
          </a:bodyPr>
          <a:lstStyle/>
          <a:p>
            <a:r>
              <a:rPr lang="en-US" dirty="0" smtClean="0">
                <a:solidFill>
                  <a:srgbClr val="FFFFFF"/>
                </a:solidFill>
              </a:rPr>
              <a:t>Hebrews 10:25</a:t>
            </a:r>
          </a:p>
          <a:p>
            <a:r>
              <a:rPr lang="en-US" dirty="0" smtClean="0">
                <a:solidFill>
                  <a:srgbClr val="FFFFFF"/>
                </a:solidFill>
              </a:rPr>
              <a:t>Acts 20:7</a:t>
            </a: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320709" y="1661298"/>
            <a:ext cx="2847805" cy="369332"/>
          </a:xfrm>
          <a:prstGeom prst="rect">
            <a:avLst/>
          </a:prstGeom>
          <a:noFill/>
        </p:spPr>
        <p:txBody>
          <a:bodyPr wrap="none" rtlCol="0">
            <a:spAutoFit/>
          </a:bodyPr>
          <a:lstStyle/>
          <a:p>
            <a:r>
              <a:rPr lang="en-US" dirty="0" smtClean="0"/>
              <a:t>Place </a:t>
            </a:r>
            <a:r>
              <a:rPr lang="mr-IN" dirty="0" smtClean="0"/>
              <a:t>–</a:t>
            </a:r>
            <a:r>
              <a:rPr lang="en-US" dirty="0" smtClean="0"/>
              <a:t> rent, own, buy, build</a:t>
            </a:r>
            <a:endParaRPr lang="en-US" dirty="0"/>
          </a:p>
        </p:txBody>
      </p:sp>
      <p:sp>
        <p:nvSpPr>
          <p:cNvPr id="16" name="TextBox 15"/>
          <p:cNvSpPr txBox="1"/>
          <p:nvPr/>
        </p:nvSpPr>
        <p:spPr>
          <a:xfrm>
            <a:off x="4907997" y="1661298"/>
            <a:ext cx="1776936" cy="369332"/>
          </a:xfrm>
          <a:prstGeom prst="rect">
            <a:avLst/>
          </a:prstGeom>
          <a:noFill/>
        </p:spPr>
        <p:txBody>
          <a:bodyPr wrap="none" rtlCol="0">
            <a:spAutoFit/>
          </a:bodyPr>
          <a:lstStyle/>
          <a:p>
            <a:r>
              <a:rPr lang="en-US" dirty="0" smtClean="0"/>
              <a:t>Length of service</a:t>
            </a:r>
            <a:endParaRPr lang="en-US" dirty="0"/>
          </a:p>
        </p:txBody>
      </p:sp>
      <p:sp>
        <p:nvSpPr>
          <p:cNvPr id="19" name="TextBox 18"/>
          <p:cNvSpPr txBox="1"/>
          <p:nvPr/>
        </p:nvSpPr>
        <p:spPr>
          <a:xfrm>
            <a:off x="4696833" y="1686633"/>
            <a:ext cx="1686429" cy="369332"/>
          </a:xfrm>
          <a:prstGeom prst="rect">
            <a:avLst/>
          </a:prstGeom>
          <a:noFill/>
        </p:spPr>
        <p:txBody>
          <a:bodyPr wrap="none" rtlCol="0">
            <a:spAutoFit/>
          </a:bodyPr>
          <a:lstStyle/>
          <a:p>
            <a:r>
              <a:rPr lang="en-US" dirty="0" smtClean="0"/>
              <a:t>Order of service</a:t>
            </a:r>
            <a:endParaRPr lang="en-US" dirty="0"/>
          </a:p>
        </p:txBody>
      </p:sp>
    </p:spTree>
    <p:extLst>
      <p:ext uri="{BB962C8B-B14F-4D97-AF65-F5344CB8AC3E}">
        <p14:creationId xmlns:p14="http://schemas.microsoft.com/office/powerpoint/2010/main" val="26877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0.02553 0.00208 L -0.18047 0.48912 " pathEditMode="relative" rAng="0" ptsTypes="AA">
                                      <p:cBhvr>
                                        <p:cTn id="11" dur="2000" fill="hold"/>
                                        <p:tgtEl>
                                          <p:spTgt spid="15">
                                            <p:txEl>
                                              <p:pRg st="0" end="0"/>
                                            </p:txEl>
                                          </p:spTgt>
                                        </p:tgtEl>
                                        <p:attrNameLst>
                                          <p:attrName>ppt_x</p:attrName>
                                          <p:attrName>ppt_y</p:attrName>
                                        </p:attrNameLst>
                                      </p:cBhvr>
                                      <p:rCtr x="-7747" y="24341"/>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dissolve">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0521 -0.06595 L -0.16015 0.4211 " pathEditMode="relative" rAng="0" ptsTypes="AA">
                                      <p:cBhvr>
                                        <p:cTn id="20" dur="2000" fill="hold"/>
                                        <p:tgtEl>
                                          <p:spTgt spid="16">
                                            <p:txEl>
                                              <p:pRg st="0" end="0"/>
                                            </p:txEl>
                                          </p:spTgt>
                                        </p:tgtEl>
                                        <p:attrNameLst>
                                          <p:attrName>ppt_x</p:attrName>
                                          <p:attrName>ppt_y</p:attrName>
                                        </p:attrNameLst>
                                      </p:cBhvr>
                                      <p:rCtr x="-7747" y="24341"/>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dissolve">
                                      <p:cBhvr>
                                        <p:cTn id="25" dur="500"/>
                                        <p:tgtEl>
                                          <p:spTgt spid="1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2.73675E-6 -3.12283E-7 L -0.09244 0.31992 " pathEditMode="relative" rAng="0" ptsTypes="AA">
                                      <p:cBhvr>
                                        <p:cTn id="29" dur="2000" fill="hold"/>
                                        <p:tgtEl>
                                          <p:spTgt spid="19">
                                            <p:txEl>
                                              <p:pRg st="0" end="0"/>
                                            </p:txEl>
                                          </p:spTgt>
                                        </p:tgtEl>
                                        <p:attrNameLst>
                                          <p:attrName>ppt_x</p:attrName>
                                          <p:attrName>ppt_y</p:attrName>
                                        </p:attrNameLst>
                                      </p:cBhvr>
                                      <p:rCtr x="-4622" y="159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P spid="1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86690" y="272594"/>
            <a:ext cx="232031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Baptize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689250"/>
            <a:ext cx="8644678" cy="707886"/>
          </a:xfrm>
          <a:prstGeom prst="rect">
            <a:avLst/>
          </a:prstGeom>
          <a:solidFill>
            <a:schemeClr val="bg1"/>
          </a:solidFill>
        </p:spPr>
        <p:txBody>
          <a:bodyPr wrap="square">
            <a:spAutoFit/>
          </a:bodyPr>
          <a:lstStyle/>
          <a:p>
            <a:r>
              <a:rPr lang="en-US" sz="2000" b="1" dirty="0" smtClean="0"/>
              <a:t>Matt. 28:19  </a:t>
            </a:r>
            <a:r>
              <a:rPr lang="en-US" sz="2000" dirty="0" smtClean="0"/>
              <a:t>Go therefore and make disciples of all the nations, baptizing them in the name of the Father and of the Son and of the Holy Spirit,</a:t>
            </a:r>
          </a:p>
        </p:txBody>
      </p:sp>
      <p:sp>
        <p:nvSpPr>
          <p:cNvPr id="22" name="Rectangle 21"/>
          <p:cNvSpPr/>
          <p:nvPr/>
        </p:nvSpPr>
        <p:spPr>
          <a:xfrm>
            <a:off x="283785" y="3469622"/>
            <a:ext cx="8644678" cy="707886"/>
          </a:xfrm>
          <a:prstGeom prst="rect">
            <a:avLst/>
          </a:prstGeom>
          <a:solidFill>
            <a:schemeClr val="bg1"/>
          </a:solidFill>
        </p:spPr>
        <p:txBody>
          <a:bodyPr wrap="square">
            <a:spAutoFit/>
          </a:bodyPr>
          <a:lstStyle/>
          <a:p>
            <a:r>
              <a:rPr lang="en-US" sz="2000" b="1" dirty="0" smtClean="0"/>
              <a:t>Mark 16:16  </a:t>
            </a:r>
            <a:r>
              <a:rPr lang="en-US" sz="2000" dirty="0" smtClean="0"/>
              <a:t>He who believes and is baptized will be saved; but he who does not believe will be condemned.</a:t>
            </a:r>
            <a:endParaRPr lang="en-US" sz="2000" dirty="0"/>
          </a:p>
        </p:txBody>
      </p:sp>
      <p:sp>
        <p:nvSpPr>
          <p:cNvPr id="6" name="Rectangle 5"/>
          <p:cNvSpPr/>
          <p:nvPr/>
        </p:nvSpPr>
        <p:spPr>
          <a:xfrm>
            <a:off x="283785" y="5105116"/>
            <a:ext cx="8644678" cy="1015663"/>
          </a:xfrm>
          <a:prstGeom prst="rect">
            <a:avLst/>
          </a:prstGeom>
          <a:solidFill>
            <a:schemeClr val="bg1"/>
          </a:solidFill>
        </p:spPr>
        <p:txBody>
          <a:bodyPr wrap="square">
            <a:spAutoFit/>
          </a:bodyPr>
          <a:lstStyle/>
          <a:p>
            <a:r>
              <a:rPr lang="en-US" sz="2000" b="1" dirty="0" smtClean="0"/>
              <a:t>Acts 2:38  </a:t>
            </a:r>
            <a:r>
              <a:rPr lang="en-US" sz="2000" dirty="0" smtClean="0"/>
              <a:t>Then Peter said to them, “Repent, and let every one of you be baptized in the name of Jesus Christ for the remission of sins; and you shall receive the gift of the Holy Spirit.</a:t>
            </a:r>
            <a:endParaRPr lang="en-US" sz="2000" dirty="0"/>
          </a:p>
        </p:txBody>
      </p:sp>
    </p:spTree>
    <p:extLst>
      <p:ext uri="{BB962C8B-B14F-4D97-AF65-F5344CB8AC3E}">
        <p14:creationId xmlns:p14="http://schemas.microsoft.com/office/powerpoint/2010/main" val="2609328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25492" y="272594"/>
            <a:ext cx="232031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Baptize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125418" y="1745467"/>
            <a:ext cx="1287432" cy="923330"/>
          </a:xfrm>
          <a:prstGeom prst="rect">
            <a:avLst/>
          </a:prstGeom>
          <a:noFill/>
        </p:spPr>
        <p:txBody>
          <a:bodyPr wrap="none" rtlCol="0">
            <a:spAutoFit/>
          </a:bodyPr>
          <a:lstStyle/>
          <a:p>
            <a:r>
              <a:rPr lang="en-US" dirty="0" smtClean="0">
                <a:solidFill>
                  <a:srgbClr val="FFFFFF"/>
                </a:solidFill>
              </a:rPr>
              <a:t>Matt. 28:19</a:t>
            </a:r>
          </a:p>
          <a:p>
            <a:r>
              <a:rPr lang="en-US" dirty="0" smtClean="0">
                <a:solidFill>
                  <a:srgbClr val="FFFFFF"/>
                </a:solidFill>
              </a:rPr>
              <a:t>Mark 16:16</a:t>
            </a:r>
          </a:p>
          <a:p>
            <a:r>
              <a:rPr lang="en-US" dirty="0" smtClean="0">
                <a:solidFill>
                  <a:srgbClr val="FFFFFF"/>
                </a:solidFill>
              </a:rPr>
              <a:t>Acts 2:38</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118304" y="1482485"/>
            <a:ext cx="2408569" cy="369332"/>
          </a:xfrm>
          <a:prstGeom prst="rect">
            <a:avLst/>
          </a:prstGeom>
          <a:noFill/>
        </p:spPr>
        <p:txBody>
          <a:bodyPr wrap="none" rtlCol="0">
            <a:spAutoFit/>
          </a:bodyPr>
          <a:lstStyle/>
          <a:p>
            <a:r>
              <a:rPr lang="en-US" dirty="0" smtClean="0"/>
              <a:t>Where? </a:t>
            </a:r>
            <a:r>
              <a:rPr lang="en-US" dirty="0" err="1" smtClean="0"/>
              <a:t>Baptistry</a:t>
            </a:r>
            <a:r>
              <a:rPr lang="en-US" dirty="0" smtClean="0"/>
              <a:t>, River</a:t>
            </a:r>
            <a:endParaRPr lang="en-US" dirty="0"/>
          </a:p>
        </p:txBody>
      </p:sp>
      <p:sp>
        <p:nvSpPr>
          <p:cNvPr id="16" name="TextBox 15"/>
          <p:cNvSpPr txBox="1"/>
          <p:nvPr/>
        </p:nvSpPr>
        <p:spPr>
          <a:xfrm>
            <a:off x="4535938" y="1372057"/>
            <a:ext cx="2008219" cy="369332"/>
          </a:xfrm>
          <a:prstGeom prst="rect">
            <a:avLst/>
          </a:prstGeom>
          <a:noFill/>
        </p:spPr>
        <p:txBody>
          <a:bodyPr wrap="none" rtlCol="0">
            <a:spAutoFit/>
          </a:bodyPr>
          <a:lstStyle/>
          <a:p>
            <a:r>
              <a:rPr lang="en-US" dirty="0" smtClean="0"/>
              <a:t>Sprinkling - Pouring</a:t>
            </a:r>
            <a:endParaRPr lang="en-US" dirty="0"/>
          </a:p>
        </p:txBody>
      </p:sp>
      <p:sp>
        <p:nvSpPr>
          <p:cNvPr id="14" name="TextBox 13"/>
          <p:cNvSpPr txBox="1"/>
          <p:nvPr/>
        </p:nvSpPr>
        <p:spPr>
          <a:xfrm>
            <a:off x="4358623" y="1482485"/>
            <a:ext cx="2198038" cy="369332"/>
          </a:xfrm>
          <a:prstGeom prst="rect">
            <a:avLst/>
          </a:prstGeom>
          <a:noFill/>
        </p:spPr>
        <p:txBody>
          <a:bodyPr wrap="none" rtlCol="0">
            <a:spAutoFit/>
          </a:bodyPr>
          <a:lstStyle/>
          <a:p>
            <a:r>
              <a:rPr lang="en-US" dirty="0" smtClean="0"/>
              <a:t>Babies or unbelievers</a:t>
            </a:r>
            <a:endParaRPr lang="en-US" dirty="0"/>
          </a:p>
        </p:txBody>
      </p:sp>
      <p:sp>
        <p:nvSpPr>
          <p:cNvPr id="17" name="TextBox 16"/>
          <p:cNvSpPr txBox="1"/>
          <p:nvPr/>
        </p:nvSpPr>
        <p:spPr>
          <a:xfrm>
            <a:off x="4059333" y="1566384"/>
            <a:ext cx="2961430" cy="307777"/>
          </a:xfrm>
          <a:prstGeom prst="rect">
            <a:avLst/>
          </a:prstGeom>
          <a:noFill/>
        </p:spPr>
        <p:txBody>
          <a:bodyPr wrap="none" rtlCol="0">
            <a:spAutoFit/>
          </a:bodyPr>
          <a:lstStyle/>
          <a:p>
            <a:r>
              <a:rPr lang="en-US" sz="1400" dirty="0" smtClean="0"/>
              <a:t>Water </a:t>
            </a:r>
            <a:r>
              <a:rPr lang="mr-IN" sz="1400" dirty="0" smtClean="0"/>
              <a:t>–</a:t>
            </a:r>
            <a:r>
              <a:rPr lang="en-US" sz="1400" dirty="0" smtClean="0"/>
              <a:t> cold or warm?   Fresh or salt?</a:t>
            </a:r>
            <a:endParaRPr lang="en-US" sz="1400" dirty="0"/>
          </a:p>
        </p:txBody>
      </p:sp>
    </p:spTree>
    <p:extLst>
      <p:ext uri="{BB962C8B-B14F-4D97-AF65-F5344CB8AC3E}">
        <p14:creationId xmlns:p14="http://schemas.microsoft.com/office/powerpoint/2010/main" val="393739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03997E-6 4.43673E-6 L -0.10252 0.4631 " pathEditMode="relative" rAng="0" ptsTypes="AA">
                                      <p:cBhvr>
                                        <p:cTn id="11" dur="2000" fill="hold"/>
                                        <p:tgtEl>
                                          <p:spTgt spid="15">
                                            <p:txEl>
                                              <p:pRg st="0" end="0"/>
                                            </p:txEl>
                                          </p:spTgt>
                                        </p:tgtEl>
                                        <p:attrNameLst>
                                          <p:attrName>ppt_x</p:attrName>
                                          <p:attrName>ppt_y</p:attrName>
                                        </p:attrNameLst>
                                      </p:cBhvr>
                                      <p:rCtr x="-5126" y="23155"/>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dissolve">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7967E-6 -1.40412E-6 L 0.20017 0.52325 " pathEditMode="relative" rAng="0" ptsTypes="AA">
                                      <p:cBhvr>
                                        <p:cTn id="20" dur="2000" fill="hold"/>
                                        <p:tgtEl>
                                          <p:spTgt spid="16">
                                            <p:txEl>
                                              <p:pRg st="0" end="0"/>
                                            </p:txEl>
                                          </p:spTgt>
                                        </p:tgtEl>
                                        <p:attrNameLst>
                                          <p:attrName>ppt_x</p:attrName>
                                          <p:attrName>ppt_y</p:attrName>
                                        </p:attrNameLst>
                                      </p:cBhvr>
                                      <p:rCtr x="10009" y="26162"/>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dissolve">
                                      <p:cBhvr>
                                        <p:cTn id="25" dur="500"/>
                                        <p:tgtEl>
                                          <p:spTgt spid="1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2.76281E-6 4.43673E-6 L 0.20921 0.42701 " pathEditMode="relative" rAng="0" ptsTypes="AA">
                                      <p:cBhvr>
                                        <p:cTn id="29" dur="2000" fill="hold"/>
                                        <p:tgtEl>
                                          <p:spTgt spid="14">
                                            <p:txEl>
                                              <p:pRg st="0" end="0"/>
                                            </p:txEl>
                                          </p:spTgt>
                                        </p:tgtEl>
                                        <p:attrNameLst>
                                          <p:attrName>ppt_x</p:attrName>
                                          <p:attrName>ppt_y</p:attrName>
                                        </p:attrNameLst>
                                      </p:cBhvr>
                                      <p:rCtr x="10460" y="21351"/>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Effect transition="in" filter="dissolve">
                                      <p:cBhvr>
                                        <p:cTn id="34" dur="500"/>
                                        <p:tgtEl>
                                          <p:spTgt spid="1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4.66551E-6 -0.00023 L -0.15413 0.49942 " pathEditMode="relative" rAng="0" ptsTypes="AA">
                                      <p:cBhvr>
                                        <p:cTn id="38" dur="2000" fill="hold"/>
                                        <p:tgtEl>
                                          <p:spTgt spid="17">
                                            <p:txEl>
                                              <p:pRg st="0" end="0"/>
                                            </p:txEl>
                                          </p:spTgt>
                                        </p:tgtEl>
                                        <p:attrNameLst>
                                          <p:attrName>ppt_x</p:attrName>
                                          <p:attrName>ppt_y</p:attrName>
                                        </p:attrNameLst>
                                      </p:cBhvr>
                                      <p:rCtr x="-7715" y="249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P spid="16" grpId="1" build="allAtOnce"/>
      <p:bldP spid="14" grpId="0" build="allAtOnce"/>
      <p:bldP spid="17" grpId="0" build="allAtOnce"/>
      <p:bldP spid="17"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55852" y="272594"/>
            <a:ext cx="1381996"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689250"/>
            <a:ext cx="8644678" cy="707886"/>
          </a:xfrm>
          <a:prstGeom prst="rect">
            <a:avLst/>
          </a:prstGeom>
          <a:solidFill>
            <a:schemeClr val="bg1"/>
          </a:solidFill>
        </p:spPr>
        <p:txBody>
          <a:bodyPr wrap="square">
            <a:spAutoFit/>
          </a:bodyPr>
          <a:lstStyle/>
          <a:p>
            <a:r>
              <a:rPr lang="en-US" sz="2000" b="1" dirty="0" err="1" smtClean="0"/>
              <a:t>Eph</a:t>
            </a:r>
            <a:r>
              <a:rPr lang="en-US" sz="2000" b="1" dirty="0" smtClean="0"/>
              <a:t> 5:19  </a:t>
            </a:r>
            <a:r>
              <a:rPr lang="en-US" sz="2000" dirty="0" smtClean="0"/>
              <a:t>speaking to one another in psalms and hymns</a:t>
            </a:r>
          </a:p>
          <a:p>
            <a:r>
              <a:rPr lang="en-US" sz="2000" dirty="0" smtClean="0"/>
              <a:t>and spiritual songs, singing and making melody in your heart to the Lord,</a:t>
            </a:r>
          </a:p>
        </p:txBody>
      </p:sp>
      <p:sp>
        <p:nvSpPr>
          <p:cNvPr id="22" name="Rectangle 21"/>
          <p:cNvSpPr/>
          <p:nvPr/>
        </p:nvSpPr>
        <p:spPr>
          <a:xfrm>
            <a:off x="283785" y="3469622"/>
            <a:ext cx="8644678" cy="1015663"/>
          </a:xfrm>
          <a:prstGeom prst="rect">
            <a:avLst/>
          </a:prstGeom>
          <a:solidFill>
            <a:schemeClr val="bg1"/>
          </a:solidFill>
        </p:spPr>
        <p:txBody>
          <a:bodyPr wrap="square">
            <a:spAutoFit/>
          </a:bodyPr>
          <a:lstStyle/>
          <a:p>
            <a:r>
              <a:rPr lang="en-US" sz="2000" b="1" dirty="0" smtClean="0"/>
              <a:t>Col 3:16  </a:t>
            </a:r>
            <a:r>
              <a:rPr lang="en-US" sz="2000" dirty="0" smtClean="0"/>
              <a:t>Let the word of Christ dwell in you richly in all wisdom, teaching and admonishing one another in psalms and hymns and spiritual songs, singing with grace in your hearts to the Lord.</a:t>
            </a:r>
            <a:endParaRPr lang="en-US" sz="2000" dirty="0"/>
          </a:p>
        </p:txBody>
      </p:sp>
    </p:spTree>
    <p:extLst>
      <p:ext uri="{BB962C8B-B14F-4D97-AF65-F5344CB8AC3E}">
        <p14:creationId xmlns:p14="http://schemas.microsoft.com/office/powerpoint/2010/main" val="1511531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4653" y="272594"/>
            <a:ext cx="13819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p:cNvPicPr>
            <a:picLocks noChangeAspect="1"/>
          </p:cNvPicPr>
          <p:nvPr/>
        </p:nvPicPr>
        <p:blipFill>
          <a:blip r:embed="rId3"/>
          <a:stretch>
            <a:fillRect/>
          </a:stretch>
        </p:blipFill>
        <p:spPr>
          <a:xfrm rot="20409173">
            <a:off x="-259467" y="396245"/>
            <a:ext cx="4690962" cy="3627677"/>
          </a:xfrm>
          <a:prstGeom prst="rect">
            <a:avLst/>
          </a:prstGeom>
        </p:spPr>
      </p:pic>
      <p:sp>
        <p:nvSpPr>
          <p:cNvPr id="9" name="TextBox 8"/>
          <p:cNvSpPr txBox="1"/>
          <p:nvPr/>
        </p:nvSpPr>
        <p:spPr>
          <a:xfrm>
            <a:off x="1125418" y="1745467"/>
            <a:ext cx="1624776" cy="646331"/>
          </a:xfrm>
          <a:prstGeom prst="rect">
            <a:avLst/>
          </a:prstGeom>
          <a:noFill/>
        </p:spPr>
        <p:txBody>
          <a:bodyPr wrap="none" rtlCol="0">
            <a:spAutoFit/>
          </a:bodyPr>
          <a:lstStyle/>
          <a:p>
            <a:r>
              <a:rPr lang="en-US" dirty="0" smtClean="0">
                <a:solidFill>
                  <a:srgbClr val="FFFFFF"/>
                </a:solidFill>
              </a:rPr>
              <a:t>Ephesians 5:19</a:t>
            </a:r>
          </a:p>
          <a:p>
            <a:r>
              <a:rPr lang="en-US" dirty="0" smtClean="0">
                <a:solidFill>
                  <a:srgbClr val="FFFFFF"/>
                </a:solidFill>
              </a:rPr>
              <a:t>Colossians 3:16</a:t>
            </a:r>
            <a:endParaRPr lang="en-US" dirty="0">
              <a:solidFill>
                <a:srgbClr val="FFFFFF"/>
              </a:solidFill>
            </a:endParaRPr>
          </a:p>
        </p:txBody>
      </p:sp>
      <p:sp>
        <p:nvSpPr>
          <p:cNvPr id="10" name="Can 9"/>
          <p:cNvSpPr/>
          <p:nvPr/>
        </p:nvSpPr>
        <p:spPr>
          <a:xfrm>
            <a:off x="2722580"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874927" y="3781207"/>
            <a:ext cx="2817468" cy="229208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10120" y="5420010"/>
            <a:ext cx="1677062" cy="523220"/>
          </a:xfrm>
          <a:prstGeom prst="rect">
            <a:avLst/>
          </a:prstGeom>
          <a:noFill/>
        </p:spPr>
        <p:txBody>
          <a:bodyPr wrap="none" lIns="91440" tIns="45720" rIns="91440" bIns="45720">
            <a:spAutoFit/>
          </a:bodyPr>
          <a:lstStyle/>
          <a:p>
            <a:pPr algn="ctr"/>
            <a:r>
              <a:rPr lang="en-US"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Expedient</a:t>
            </a:r>
            <a:endParaRPr lang="en-US"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p:nvPr/>
        </p:nvSpPr>
        <p:spPr>
          <a:xfrm>
            <a:off x="6259772" y="5420010"/>
            <a:ext cx="2126253" cy="523220"/>
          </a:xfrm>
          <a:prstGeom prst="rect">
            <a:avLst/>
          </a:prstGeom>
          <a:noFill/>
        </p:spPr>
        <p:txBody>
          <a:bodyPr wrap="none" lIns="91440" tIns="45720" rIns="91440" bIns="45720">
            <a:spAutoFit/>
          </a:bodyPr>
          <a:lstStyle/>
          <a:p>
            <a:pPr algn="ct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 Authority</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5" name="TextBox 14"/>
          <p:cNvSpPr txBox="1"/>
          <p:nvPr/>
        </p:nvSpPr>
        <p:spPr>
          <a:xfrm>
            <a:off x="4326906" y="1556723"/>
            <a:ext cx="1787669" cy="369332"/>
          </a:xfrm>
          <a:prstGeom prst="rect">
            <a:avLst/>
          </a:prstGeom>
          <a:noFill/>
        </p:spPr>
        <p:txBody>
          <a:bodyPr wrap="none" rtlCol="0">
            <a:spAutoFit/>
          </a:bodyPr>
          <a:lstStyle/>
          <a:p>
            <a:r>
              <a:rPr lang="en-US" dirty="0" smtClean="0"/>
              <a:t>Number of songs</a:t>
            </a:r>
          </a:p>
        </p:txBody>
      </p:sp>
      <p:sp>
        <p:nvSpPr>
          <p:cNvPr id="16" name="TextBox 15"/>
          <p:cNvSpPr txBox="1"/>
          <p:nvPr/>
        </p:nvSpPr>
        <p:spPr>
          <a:xfrm>
            <a:off x="4535938" y="1372057"/>
            <a:ext cx="684803" cy="369332"/>
          </a:xfrm>
          <a:prstGeom prst="rect">
            <a:avLst/>
          </a:prstGeom>
          <a:noFill/>
        </p:spPr>
        <p:txBody>
          <a:bodyPr wrap="none" rtlCol="0">
            <a:spAutoFit/>
          </a:bodyPr>
          <a:lstStyle/>
          <a:p>
            <a:r>
              <a:rPr lang="en-US" dirty="0" smtClean="0"/>
              <a:t>Choir</a:t>
            </a:r>
            <a:endParaRPr lang="en-US" dirty="0"/>
          </a:p>
        </p:txBody>
      </p:sp>
      <p:sp>
        <p:nvSpPr>
          <p:cNvPr id="14" name="TextBox 13"/>
          <p:cNvSpPr txBox="1"/>
          <p:nvPr/>
        </p:nvSpPr>
        <p:spPr>
          <a:xfrm>
            <a:off x="4131929" y="1476632"/>
            <a:ext cx="2177624" cy="369332"/>
          </a:xfrm>
          <a:prstGeom prst="rect">
            <a:avLst/>
          </a:prstGeom>
          <a:noFill/>
        </p:spPr>
        <p:txBody>
          <a:bodyPr wrap="none" rtlCol="0">
            <a:spAutoFit/>
          </a:bodyPr>
          <a:lstStyle/>
          <a:p>
            <a:r>
              <a:rPr lang="en-US" dirty="0" smtClean="0"/>
              <a:t>Instruments of Music</a:t>
            </a:r>
            <a:endParaRPr lang="en-US" dirty="0"/>
          </a:p>
        </p:txBody>
      </p:sp>
      <p:sp>
        <p:nvSpPr>
          <p:cNvPr id="17" name="TextBox 16"/>
          <p:cNvSpPr txBox="1"/>
          <p:nvPr/>
        </p:nvSpPr>
        <p:spPr>
          <a:xfrm>
            <a:off x="4435773" y="1439263"/>
            <a:ext cx="1569936" cy="307777"/>
          </a:xfrm>
          <a:prstGeom prst="rect">
            <a:avLst/>
          </a:prstGeom>
          <a:noFill/>
        </p:spPr>
        <p:txBody>
          <a:bodyPr wrap="none" rtlCol="0">
            <a:spAutoFit/>
          </a:bodyPr>
          <a:lstStyle/>
          <a:p>
            <a:r>
              <a:rPr lang="en-US" sz="1400" dirty="0" smtClean="0"/>
              <a:t>Books or Memory?</a:t>
            </a:r>
            <a:endParaRPr lang="en-US" sz="1400" dirty="0"/>
          </a:p>
        </p:txBody>
      </p:sp>
      <p:sp>
        <p:nvSpPr>
          <p:cNvPr id="18" name="TextBox 17"/>
          <p:cNvSpPr txBox="1"/>
          <p:nvPr/>
        </p:nvSpPr>
        <p:spPr>
          <a:xfrm>
            <a:off x="4355131" y="1829271"/>
            <a:ext cx="1264101" cy="369332"/>
          </a:xfrm>
          <a:prstGeom prst="rect">
            <a:avLst/>
          </a:prstGeom>
          <a:noFill/>
        </p:spPr>
        <p:txBody>
          <a:bodyPr wrap="none" rtlCol="0">
            <a:spAutoFit/>
          </a:bodyPr>
          <a:lstStyle/>
          <a:p>
            <a:r>
              <a:rPr lang="en-US" dirty="0" smtClean="0"/>
              <a:t>Sit or Stand</a:t>
            </a:r>
          </a:p>
        </p:txBody>
      </p:sp>
    </p:spTree>
    <p:extLst>
      <p:ext uri="{BB962C8B-B14F-4D97-AF65-F5344CB8AC3E}">
        <p14:creationId xmlns:p14="http://schemas.microsoft.com/office/powerpoint/2010/main" val="34574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69157E-7 0.00023 L -0.17446 0.53227 " pathEditMode="relative" rAng="0" ptsTypes="AA">
                                      <p:cBhvr>
                                        <p:cTn id="11" dur="2000" fill="hold"/>
                                        <p:tgtEl>
                                          <p:spTgt spid="15">
                                            <p:txEl>
                                              <p:pRg st="0" end="0"/>
                                            </p:txEl>
                                          </p:spTgt>
                                        </p:tgtEl>
                                        <p:attrNameLst>
                                          <p:attrName>ppt_x</p:attrName>
                                          <p:attrName>ppt_y</p:attrName>
                                        </p:attrNameLst>
                                      </p:cBhvr>
                                      <p:rCtr x="-8723" y="26602"/>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dissolve">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7967E-6 -1.40412E-6 L 0.20017 0.52325 " pathEditMode="relative" rAng="0" ptsTypes="AA">
                                      <p:cBhvr>
                                        <p:cTn id="20" dur="2000" fill="hold"/>
                                        <p:tgtEl>
                                          <p:spTgt spid="16">
                                            <p:txEl>
                                              <p:pRg st="0" end="0"/>
                                            </p:txEl>
                                          </p:spTgt>
                                        </p:tgtEl>
                                        <p:attrNameLst>
                                          <p:attrName>ppt_x</p:attrName>
                                          <p:attrName>ppt_y</p:attrName>
                                        </p:attrNameLst>
                                      </p:cBhvr>
                                      <p:rCtr x="10009" y="26162"/>
                                    </p:animMotion>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dissolve">
                                      <p:cBhvr>
                                        <p:cTn id="25" dur="500"/>
                                        <p:tgtEl>
                                          <p:spTgt spid="1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2.76281E-6 4.43673E-6 L 0.20921 0.42701 " pathEditMode="relative" rAng="0" ptsTypes="AA">
                                      <p:cBhvr>
                                        <p:cTn id="29" dur="2000" fill="hold"/>
                                        <p:tgtEl>
                                          <p:spTgt spid="14">
                                            <p:txEl>
                                              <p:pRg st="0" end="0"/>
                                            </p:txEl>
                                          </p:spTgt>
                                        </p:tgtEl>
                                        <p:attrNameLst>
                                          <p:attrName>ppt_x</p:attrName>
                                          <p:attrName>ppt_y</p:attrName>
                                        </p:attrNameLst>
                                      </p:cBhvr>
                                      <p:rCtr x="10460" y="21351"/>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Effect transition="in" filter="dissolve">
                                      <p:cBhvr>
                                        <p:cTn id="34" dur="500"/>
                                        <p:tgtEl>
                                          <p:spTgt spid="1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4.2311E-6 -3.67569E-6 L -0.14335 0.46704 " pathEditMode="relative" rAng="0" ptsTypes="AA">
                                      <p:cBhvr>
                                        <p:cTn id="38" dur="2000" fill="hold"/>
                                        <p:tgtEl>
                                          <p:spTgt spid="17">
                                            <p:txEl>
                                              <p:pRg st="0" end="0"/>
                                            </p:txEl>
                                          </p:spTgt>
                                        </p:tgtEl>
                                        <p:attrNameLst>
                                          <p:attrName>ppt_x</p:attrName>
                                          <p:attrName>ppt_y</p:attrName>
                                        </p:attrNameLst>
                                      </p:cBhvr>
                                      <p:rCtr x="-7176" y="23340"/>
                                    </p:animMotion>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animEffect transition="in" filter="dissolve">
                                      <p:cBhvr>
                                        <p:cTn id="43" dur="500"/>
                                        <p:tgtEl>
                                          <p:spTgt spid="18">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1.3119E-6 0.00023 L -0.09783 0.34767 " pathEditMode="relative" rAng="0" ptsTypes="AA">
                                      <p:cBhvr>
                                        <p:cTn id="47" dur="2000" fill="hold"/>
                                        <p:tgtEl>
                                          <p:spTgt spid="18">
                                            <p:txEl>
                                              <p:pRg st="0" end="0"/>
                                            </p:txEl>
                                          </p:spTgt>
                                        </p:tgtEl>
                                        <p:attrNameLst>
                                          <p:attrName>ppt_x</p:attrName>
                                          <p:attrName>ppt_y</p:attrName>
                                        </p:attrNameLst>
                                      </p:cBhvr>
                                      <p:rCtr x="-4900" y="173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P spid="16" grpId="1" build="allAtOnce"/>
      <p:bldP spid="14" grpId="0" build="allAtOnce"/>
      <p:bldP spid="17" grpId="0" build="allAtOnce"/>
      <p:bldP spid="17" grpId="1" build="allAtOnce"/>
      <p:bldP spid="1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2514" y="272594"/>
            <a:ext cx="384868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Contribution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Rectangle 19"/>
          <p:cNvSpPr/>
          <p:nvPr/>
        </p:nvSpPr>
        <p:spPr>
          <a:xfrm>
            <a:off x="283785" y="1689250"/>
            <a:ext cx="8644678" cy="1323439"/>
          </a:xfrm>
          <a:prstGeom prst="rect">
            <a:avLst/>
          </a:prstGeom>
          <a:solidFill>
            <a:schemeClr val="bg1"/>
          </a:solidFill>
        </p:spPr>
        <p:txBody>
          <a:bodyPr wrap="square">
            <a:spAutoFit/>
          </a:bodyPr>
          <a:lstStyle/>
          <a:p>
            <a:r>
              <a:rPr lang="en-US" sz="2000" b="1" dirty="0" smtClean="0"/>
              <a:t>1 Cor. 16:1-2  </a:t>
            </a:r>
            <a:r>
              <a:rPr lang="en-US" sz="2000" dirty="0" smtClean="0"/>
              <a:t>Now concerning the collection for the saints, as I have given orders to the churches of Galatia, so you must do also: </a:t>
            </a:r>
            <a:r>
              <a:rPr lang="en-US" sz="2000" b="1" dirty="0" smtClean="0"/>
              <a:t>2 </a:t>
            </a:r>
            <a:r>
              <a:rPr lang="en-US" sz="2000" dirty="0" smtClean="0"/>
              <a:t>On the first </a:t>
            </a:r>
            <a:r>
              <a:rPr lang="en-US" sz="2000" i="1" dirty="0" smtClean="0"/>
              <a:t>day</a:t>
            </a:r>
            <a:r>
              <a:rPr lang="en-US" sz="2000" dirty="0" smtClean="0"/>
              <a:t> of the week let each one of you lay something aside, storing up as he may prosper, that there be no collections when I come.</a:t>
            </a:r>
            <a:endParaRPr lang="en-US" sz="2000" dirty="0"/>
          </a:p>
        </p:txBody>
      </p:sp>
      <p:sp>
        <p:nvSpPr>
          <p:cNvPr id="22" name="Rectangle 21"/>
          <p:cNvSpPr/>
          <p:nvPr/>
        </p:nvSpPr>
        <p:spPr>
          <a:xfrm>
            <a:off x="283785" y="3792478"/>
            <a:ext cx="8644678" cy="1631216"/>
          </a:xfrm>
          <a:prstGeom prst="rect">
            <a:avLst/>
          </a:prstGeom>
          <a:solidFill>
            <a:schemeClr val="bg1"/>
          </a:solidFill>
        </p:spPr>
        <p:txBody>
          <a:bodyPr wrap="square">
            <a:spAutoFit/>
          </a:bodyPr>
          <a:lstStyle/>
          <a:p>
            <a:r>
              <a:rPr lang="en-US" sz="2000" b="1" dirty="0" smtClean="0"/>
              <a:t>2 Cor. 9:6-7   </a:t>
            </a:r>
            <a:r>
              <a:rPr lang="en-US" sz="2000" dirty="0" smtClean="0"/>
              <a:t>But this </a:t>
            </a:r>
            <a:r>
              <a:rPr lang="en-US" sz="2000" i="1" dirty="0" smtClean="0"/>
              <a:t>I say:</a:t>
            </a:r>
            <a:r>
              <a:rPr lang="en-US" sz="2000" dirty="0" smtClean="0"/>
              <a:t> He who sows sparingly will also reap sparingly, and he who sows bountifully will also reap bountifully. </a:t>
            </a:r>
            <a:r>
              <a:rPr lang="en-US" sz="2000" i="1" dirty="0" smtClean="0"/>
              <a:t>So let</a:t>
            </a:r>
            <a:r>
              <a:rPr lang="en-US" sz="2000" dirty="0" smtClean="0"/>
              <a:t> each one </a:t>
            </a:r>
            <a:r>
              <a:rPr lang="en-US" sz="2000" i="1" dirty="0" smtClean="0"/>
              <a:t>give</a:t>
            </a:r>
            <a:r>
              <a:rPr lang="en-US" sz="2000" dirty="0" smtClean="0"/>
              <a:t> as he purposes in his heart, not grudgingly or of [c]necessity; for God loves a cheerful giver.</a:t>
            </a:r>
          </a:p>
          <a:p>
            <a:r>
              <a:rPr lang="en-US" sz="2000" b="1" dirty="0" smtClean="0"/>
              <a:t>  </a:t>
            </a:r>
            <a:endParaRPr lang="en-US" sz="2000" dirty="0"/>
          </a:p>
        </p:txBody>
      </p:sp>
    </p:spTree>
    <p:extLst>
      <p:ext uri="{BB962C8B-B14F-4D97-AF65-F5344CB8AC3E}">
        <p14:creationId xmlns:p14="http://schemas.microsoft.com/office/powerpoint/2010/main" val="3196090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1252</Words>
  <Application>Microsoft Office PowerPoint</Application>
  <PresentationFormat>On-screen Show (4:3)</PresentationFormat>
  <Paragraphs>174</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Expediency –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Expediency – Lawful and Unlawful</dc:title>
  <dc:creator>Rodney Smith</dc:creator>
  <cp:lastModifiedBy>Danville Church</cp:lastModifiedBy>
  <cp:revision>37</cp:revision>
  <cp:lastPrinted>2018-05-30T21:45:41Z</cp:lastPrinted>
  <dcterms:created xsi:type="dcterms:W3CDTF">2018-05-29T22:02:15Z</dcterms:created>
  <dcterms:modified xsi:type="dcterms:W3CDTF">2018-05-30T23:49:46Z</dcterms:modified>
</cp:coreProperties>
</file>