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7" r:id="rId2"/>
  </p:sldMasterIdLst>
  <p:notesMasterIdLst>
    <p:notesMasterId r:id="rId13"/>
  </p:notesMasterIdLst>
  <p:sldIdLst>
    <p:sldId id="277" r:id="rId3"/>
    <p:sldId id="278" r:id="rId4"/>
    <p:sldId id="279" r:id="rId5"/>
    <p:sldId id="280" r:id="rId6"/>
    <p:sldId id="281" r:id="rId7"/>
    <p:sldId id="282" r:id="rId8"/>
    <p:sldId id="284" r:id="rId9"/>
    <p:sldId id="285" r:id="rId10"/>
    <p:sldId id="286" r:id="rId11"/>
    <p:sldId id="27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823"/>
    <a:srgbClr val="000066"/>
    <a:srgbClr val="79A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5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72" y="-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8737F-D8AD-4F56-885F-8035C6593887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939E5-580B-4517-9E11-645BA279A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64C76-4F7E-41F6-8B21-5B8D625496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7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64C76-4F7E-41F6-8B21-5B8D625496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7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64C76-4F7E-41F6-8B21-5B8D625496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7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7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76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8795" y="4293194"/>
            <a:ext cx="7723845" cy="299126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21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8795" y="4293194"/>
            <a:ext cx="7723845" cy="299126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98794" y="731520"/>
            <a:ext cx="7561285" cy="2277634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82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986299"/>
            <a:ext cx="8367359" cy="353490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07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986299"/>
            <a:ext cx="8367359" cy="353490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76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980766" y="4512235"/>
            <a:ext cx="2965822" cy="522940"/>
          </a:xfrm>
        </p:spPr>
        <p:txBody>
          <a:bodyPr anchor="ctr"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986299"/>
            <a:ext cx="8367359" cy="353490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35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3294" y="254000"/>
            <a:ext cx="8193741" cy="4521532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0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2671" y="4047194"/>
            <a:ext cx="5352166" cy="28411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7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2671" y="4047194"/>
            <a:ext cx="5352166" cy="28411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956385" y="3087926"/>
            <a:ext cx="4438452" cy="752755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4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42974"/>
            <a:ext cx="8211824" cy="343857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1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42974"/>
            <a:ext cx="8211824" cy="343857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5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42974"/>
            <a:ext cx="8211824" cy="343857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125940" y="493337"/>
            <a:ext cx="2538099" cy="49222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0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7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56AA-7F68-4946-BD79-BAA184B8D38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1100-E29E-4AA5-97FA-FB319B0BE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7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BC99D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A8001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A8001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A8001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A8001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A8001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07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5A8D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2D5A8D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2D5A8D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D5A8D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D5A8D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D5A8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0224"/>
            <a:ext cx="7772400" cy="1102519"/>
          </a:xfrm>
        </p:spPr>
        <p:txBody>
          <a:bodyPr/>
          <a:lstStyle/>
          <a:p>
            <a:endParaRPr lang="en-US" sz="340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7054"/>
            <a:ext cx="6400800" cy="131445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217170" y="1628203"/>
            <a:ext cx="8743950" cy="387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i="1" dirty="0" smtClean="0">
                <a:solidFill>
                  <a:srgbClr val="FFFF00"/>
                </a:solidFill>
              </a:rPr>
              <a:t>Roughly 60 Old Testament references</a:t>
            </a:r>
            <a:endParaRPr lang="en-US" sz="3400" b="1" i="1" dirty="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2608" y="801747"/>
            <a:ext cx="8311896" cy="564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D5A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tx1"/>
                </a:solidFill>
                <a:latin typeface="Rockwell Extra Bold" panose="02060903040505020403" pitchFamily="18" charset="0"/>
              </a:rPr>
              <a:t>NEBUCHADNEZZAR</a:t>
            </a:r>
            <a:endParaRPr lang="en-US" sz="5400" dirty="0">
              <a:solidFill>
                <a:schemeClr val="tx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658368" y="2185505"/>
            <a:ext cx="7735824" cy="387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i="1" dirty="0" smtClean="0">
                <a:solidFill>
                  <a:srgbClr val="FFFF00"/>
                </a:solidFill>
              </a:rPr>
              <a:t>8 of the 39 Old Testament books</a:t>
            </a:r>
            <a:endParaRPr lang="en-US" sz="3400" b="1" i="1" dirty="0">
              <a:solidFill>
                <a:srgbClr val="FFFF00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75488" y="2787055"/>
            <a:ext cx="7918704" cy="10491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b="1" i="1" dirty="0" smtClean="0">
                <a:solidFill>
                  <a:srgbClr val="FFFF00"/>
                </a:solidFill>
              </a:rPr>
              <a:t>Greatest King Ever? </a:t>
            </a:r>
          </a:p>
          <a:p>
            <a:pPr>
              <a:spcBef>
                <a:spcPts val="0"/>
              </a:spcBef>
            </a:pPr>
            <a:r>
              <a:rPr lang="en-US" sz="3600" b="1" i="1" dirty="0" smtClean="0">
                <a:solidFill>
                  <a:srgbClr val="FFFF00"/>
                </a:solidFill>
              </a:rPr>
              <a:t>Accomplishments?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29768" y="3958990"/>
            <a:ext cx="8296656" cy="387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i="1" dirty="0" smtClean="0">
                <a:solidFill>
                  <a:schemeClr val="tx1"/>
                </a:solidFill>
              </a:rPr>
              <a:t>His unique relationship with the history of God’s covenant people!</a:t>
            </a:r>
            <a:endParaRPr lang="en-US" sz="3400" b="1" i="1" dirty="0">
              <a:solidFill>
                <a:schemeClr val="tx1"/>
              </a:solidFill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2982468" y="156891"/>
            <a:ext cx="3304032" cy="387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 smtClean="0">
                <a:solidFill>
                  <a:srgbClr val="FFFF00"/>
                </a:solidFill>
              </a:rPr>
              <a:t>634 - 562 B.C.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10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 uiExpand="1" build="p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12 Mont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31" y="546446"/>
            <a:ext cx="5531994" cy="414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4715256" y="1673352"/>
            <a:ext cx="1786128" cy="777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000066"/>
                </a:solidFill>
                <a:latin typeface="GeoSlab703 XBd BT" panose="02060804020205020404" pitchFamily="18" charset="0"/>
              </a:rPr>
              <a:t>???</a:t>
            </a:r>
            <a:endParaRPr lang="en-US" sz="5400" b="1" dirty="0">
              <a:solidFill>
                <a:srgbClr val="000066"/>
              </a:solidFill>
              <a:latin typeface="GeoSlab703 XBd BT" panose="02060804020205020404" pitchFamily="18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708904" y="664464"/>
            <a:ext cx="1524000" cy="777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  <a:latin typeface="Franklin Gothic Heavy" panose="020B0903020102020204" pitchFamily="34" charset="0"/>
              </a:rPr>
              <a:t>r</a:t>
            </a:r>
            <a:r>
              <a:rPr lang="en-US" sz="3600" b="1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ight now!</a:t>
            </a:r>
            <a:endParaRPr lang="en-US" sz="3600" b="1" dirty="0">
              <a:solidFill>
                <a:schemeClr val="tx1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1568589" y="358559"/>
            <a:ext cx="6001795" cy="620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5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GeoSlab703 XBd BT" panose="02060804020205020404" pitchFamily="18" charset="0"/>
              </a:rPr>
              <a:t>Look At What …</a:t>
            </a:r>
            <a:r>
              <a:rPr lang="en-US" sz="5400" b="1" dirty="0" smtClean="0">
                <a:solidFill>
                  <a:srgbClr val="FFFF00"/>
                </a:solidFill>
                <a:latin typeface="GeoSlab703 XBd BT" panose="02060804020205020404" pitchFamily="18" charset="0"/>
              </a:rPr>
              <a:t>I Did! </a:t>
            </a:r>
          </a:p>
        </p:txBody>
      </p:sp>
      <p:pic>
        <p:nvPicPr>
          <p:cNvPr id="6" name="Picture 2" descr="Lion of Babyl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72" y="1258175"/>
            <a:ext cx="4113982" cy="168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1474821" y="3320699"/>
            <a:ext cx="6266943" cy="1589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sz="24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“Is this not Babylon the great, which I myself have built…by the might of my power and for the glory of my majesty?” </a:t>
            </a:r>
            <a:r>
              <a:rPr lang="en-U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-- Daniel 4:30</a:t>
            </a:r>
            <a:endParaRPr lang="en-US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2" descr="Image result for Ishtar Gat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70" y="1112987"/>
            <a:ext cx="4113984" cy="220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1063261" y="3118243"/>
            <a:ext cx="6868635" cy="2062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4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While </a:t>
            </a:r>
            <a:r>
              <a:rPr lang="en-US" sz="24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the word was in the king’s mouth mouth, a voice came from heaven    saying, “King Nebuchadnezzar… sovereignty has been removed </a:t>
            </a:r>
            <a:r>
              <a:rPr lang="en-US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           from you!”  </a:t>
            </a:r>
            <a:r>
              <a:rPr lang="en-U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-- Daniel 4:31</a:t>
            </a:r>
            <a:endParaRPr lang="en-US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7" grpId="1" build="allAtOnce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mage result for 12 Month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40" y="1456659"/>
            <a:ext cx="5775863" cy="337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4868493" y="2256270"/>
            <a:ext cx="1930793" cy="6571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000066"/>
                </a:solidFill>
                <a:latin typeface="GeoSlab703 XBd BT" panose="02060804020205020404" pitchFamily="18" charset="0"/>
              </a:rPr>
              <a:t>4:29</a:t>
            </a:r>
            <a:endParaRPr lang="en-US" sz="5400" b="1" dirty="0">
              <a:solidFill>
                <a:srgbClr val="000066"/>
              </a:solidFill>
              <a:latin typeface="GeoSlab703 XBd BT" panose="02060804020205020404" pitchFamily="18" charset="0"/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 rot="20781541">
            <a:off x="-16519" y="587527"/>
            <a:ext cx="4830007" cy="764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4000" b="1" i="1" dirty="0" smtClean="0">
                <a:solidFill>
                  <a:schemeClr val="tx1"/>
                </a:solidFill>
              </a:rPr>
              <a:t>What He Forgot!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656908" y="327752"/>
            <a:ext cx="2369820" cy="582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rgbClr val="FFFF00"/>
                </a:solidFill>
                <a:latin typeface="GeoSlab703 XBd BT" panose="02060804020205020404" pitchFamily="18" charset="0"/>
              </a:rPr>
              <a:t>4:1-28</a:t>
            </a:r>
            <a:endParaRPr lang="en-US" sz="4800" dirty="0">
              <a:solidFill>
                <a:srgbClr val="FFFF00"/>
              </a:solidFill>
              <a:latin typeface="GeoSlab703 XBd BT" panose="02060804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22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1571102" y="312771"/>
            <a:ext cx="6001795" cy="620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5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GeoSlab703 XBd BT" panose="02060804020205020404" pitchFamily="18" charset="0"/>
              </a:rPr>
              <a:t>Look At What …</a:t>
            </a:r>
            <a:r>
              <a:rPr lang="en-US" sz="4800" b="1" dirty="0" smtClean="0">
                <a:solidFill>
                  <a:srgbClr val="FFFF00"/>
                </a:solidFill>
                <a:latin typeface="GeoSlab703 XBd BT" panose="02060804020205020404" pitchFamily="18" charset="0"/>
              </a:rPr>
              <a:t>I Did! </a:t>
            </a:r>
            <a:endParaRPr lang="en-US" sz="5400" b="1" dirty="0" smtClean="0">
              <a:solidFill>
                <a:srgbClr val="FFFF00"/>
              </a:solidFill>
              <a:latin typeface="GeoSlab703 XBd BT" panose="02060804020205020404" pitchFamily="18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473948" y="3137267"/>
            <a:ext cx="6183630" cy="1953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What Nebuchadnezzar &amp; most others  struggle to appreciate… </a:t>
            </a: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en-US" sz="32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Who Is Really In Control!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  <a:r>
              <a:rPr lang="en-US" sz="28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-- Daniel 4:31-37</a:t>
            </a:r>
            <a:endParaRPr lang="en-US" sz="28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2" descr="Image result for Ishtar Ga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96" y="1131594"/>
            <a:ext cx="4182080" cy="20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6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3166952" y="111331"/>
            <a:ext cx="2810095" cy="782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500"/>
              </a:lnSpc>
              <a:spcBef>
                <a:spcPts val="0"/>
              </a:spcBef>
            </a:pPr>
            <a:r>
              <a:rPr lang="en-US" sz="48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2</a:t>
            </a:r>
            <a:r>
              <a:rPr lang="en-US" sz="40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Lessons</a:t>
            </a:r>
            <a:endParaRPr lang="en-US" sz="7200" b="1" i="1" dirty="0" smtClean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1379309" y="809244"/>
            <a:ext cx="6698780" cy="1577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0"/>
              </a:spcBef>
            </a:pPr>
            <a:r>
              <a:rPr lang="en-US" sz="32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God’s Activities &amp; Purposes Are Accomplished In His Time</a:t>
            </a:r>
            <a:endParaRPr lang="en-US" sz="28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1778471" y="2470910"/>
            <a:ext cx="3574456" cy="1495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0"/>
              </a:spcBef>
            </a:pPr>
            <a:r>
              <a:rPr lang="en-US" sz="32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How Quickly We Are Prone To Forget!</a:t>
            </a:r>
            <a:endParaRPr lang="en-US" sz="28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Picture 2" descr="Image result for 12 Month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27" y="2169137"/>
            <a:ext cx="2080795" cy="192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064074" y="4274290"/>
            <a:ext cx="3329250" cy="6936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3064074" y="4348070"/>
            <a:ext cx="3329250" cy="577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sz="2800" b="1" i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t</a:t>
            </a:r>
            <a:r>
              <a:rPr lang="en-US" sz="2800" b="1" i="1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ime can erode knowledge &amp; faith</a:t>
            </a:r>
            <a:endParaRPr lang="en-US" sz="2400" b="1" i="1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280410" y="802386"/>
            <a:ext cx="2615184" cy="6858"/>
          </a:xfrm>
          <a:prstGeom prst="line">
            <a:avLst/>
          </a:prstGeom>
          <a:ln w="57150">
            <a:solidFill>
              <a:srgbClr val="81B8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2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4029724" y="2130747"/>
            <a:ext cx="4015819" cy="260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48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Anchoring</a:t>
            </a:r>
          </a:p>
          <a:p>
            <a:pPr>
              <a:spcBef>
                <a:spcPts val="600"/>
              </a:spcBef>
            </a:pPr>
            <a:r>
              <a:rPr lang="en-US" sz="48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Assessing</a:t>
            </a:r>
          </a:p>
          <a:p>
            <a:pPr>
              <a:spcBef>
                <a:spcPts val="600"/>
              </a:spcBef>
            </a:pPr>
            <a:r>
              <a:rPr lang="en-US" sz="48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Appealing</a:t>
            </a:r>
          </a:p>
          <a:p>
            <a:pPr>
              <a:spcBef>
                <a:spcPts val="600"/>
              </a:spcBef>
            </a:pPr>
            <a:r>
              <a:rPr lang="en-US" sz="48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Attuning</a:t>
            </a:r>
            <a:endParaRPr lang="en-US" sz="4800" dirty="0">
              <a:solidFill>
                <a:srgbClr val="FFFF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5" name="Picture 2" descr="Image result for 12 Month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30" y="2275367"/>
            <a:ext cx="2509901" cy="230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3"/>
          <p:cNvSpPr txBox="1">
            <a:spLocks/>
          </p:cNvSpPr>
          <p:nvPr/>
        </p:nvSpPr>
        <p:spPr>
          <a:xfrm>
            <a:off x="2889399" y="363133"/>
            <a:ext cx="6057900" cy="592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81B823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42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4 Keys To Successful Changes Over Time</a:t>
            </a:r>
            <a:endParaRPr lang="en-US" sz="4200" dirty="0">
              <a:solidFill>
                <a:schemeClr val="tx1"/>
              </a:solidFill>
              <a:latin typeface="Franklin Gothic Heavy" panose="020B09030201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14390" y="1599540"/>
            <a:ext cx="3302913" cy="5303"/>
          </a:xfrm>
          <a:prstGeom prst="line">
            <a:avLst/>
          </a:prstGeom>
          <a:ln w="76200">
            <a:solidFill>
              <a:srgbClr val="81B8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490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9458" y="4652705"/>
            <a:ext cx="8867899" cy="299126"/>
          </a:xfrm>
        </p:spPr>
        <p:txBody>
          <a:bodyPr>
            <a:noAutofit/>
          </a:bodyPr>
          <a:lstStyle/>
          <a:p>
            <a:r>
              <a:rPr lang="en-US" sz="2600" b="1" i="1" dirty="0" smtClean="0">
                <a:solidFill>
                  <a:srgbClr val="FFFF00"/>
                </a:solidFill>
              </a:rPr>
              <a:t>How to Regard the Fleeting Moments of </a:t>
            </a:r>
            <a:r>
              <a:rPr lang="en-US" sz="2600" b="1" i="1" dirty="0">
                <a:solidFill>
                  <a:srgbClr val="FFFF00"/>
                </a:solidFill>
              </a:rPr>
              <a:t>o</a:t>
            </a:r>
            <a:r>
              <a:rPr lang="en-US" sz="2600" b="1" i="1" dirty="0" smtClean="0">
                <a:solidFill>
                  <a:srgbClr val="FFFF00"/>
                </a:solidFill>
              </a:rPr>
              <a:t>ur Lives</a:t>
            </a:r>
            <a:endParaRPr lang="en-US" sz="2600" b="1" i="1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432" y="386463"/>
            <a:ext cx="7561285" cy="2277634"/>
          </a:xfrm>
        </p:spPr>
        <p:txBody>
          <a:bodyPr>
            <a:noAutofit/>
          </a:bodyPr>
          <a:lstStyle/>
          <a:p>
            <a:r>
              <a:rPr lang="en-US" sz="6000" b="1" i="1" dirty="0" smtClean="0">
                <a:solidFill>
                  <a:schemeClr val="bg1"/>
                </a:solidFill>
              </a:rPr>
              <a:t>When The Crowds Stop Cheering</a:t>
            </a:r>
            <a:endParaRPr lang="en-US" sz="60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0793" y="3456533"/>
            <a:ext cx="4693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 b="1"/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Matthew 7: 24-27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8" y="4401350"/>
            <a:ext cx="8940148" cy="522940"/>
          </a:xfrm>
        </p:spPr>
        <p:txBody>
          <a:bodyPr/>
          <a:lstStyle/>
          <a:p>
            <a:r>
              <a:rPr lang="en-US" sz="3600" b="1" i="1" dirty="0" smtClean="0">
                <a:solidFill>
                  <a:srgbClr val="FFFF00"/>
                </a:solidFill>
              </a:rPr>
              <a:t>When The Crowd Stops Cheering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1256" y="241539"/>
            <a:ext cx="8367359" cy="42269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FFFF"/>
                </a:solidFill>
                <a:latin typeface="BritannicEFBold" panose="00000400000000000000" pitchFamily="2" charset="0"/>
              </a:rPr>
              <a:t>Enjoy The Moments of Your Life</a:t>
            </a:r>
            <a:endParaRPr lang="en-US" sz="4000" dirty="0">
              <a:solidFill>
                <a:srgbClr val="00FFFF"/>
              </a:solidFill>
              <a:latin typeface="BritannicEFBold" panose="00000400000000000000" pitchFamily="2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70276" y="1481503"/>
            <a:ext cx="7289319" cy="422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FFFF"/>
                </a:solidFill>
                <a:latin typeface="BritannicEFBold" panose="00000400000000000000" pitchFamily="2" charset="0"/>
              </a:rPr>
              <a:t>The Crowd That’s Still Cheering</a:t>
            </a:r>
            <a:endParaRPr lang="en-US" sz="4000" dirty="0">
              <a:solidFill>
                <a:srgbClr val="FFFFFF"/>
              </a:solidFill>
              <a:latin typeface="BritannicEFBold" panose="000004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90845" y="2634964"/>
            <a:ext cx="7648180" cy="422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prstClr val="black"/>
                </a:solidFill>
                <a:latin typeface="BritannicEFBold" panose="00000400000000000000" pitchFamily="2" charset="0"/>
              </a:rPr>
              <a:t>The Crowd That Cheers Eternally</a:t>
            </a:r>
            <a:endParaRPr lang="en-US" sz="4000" dirty="0">
              <a:solidFill>
                <a:prstClr val="black"/>
              </a:solidFill>
              <a:latin typeface="BritannicEFBold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08" y="0"/>
            <a:ext cx="9094592" cy="359984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485" y="695953"/>
            <a:ext cx="3033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 b="1"/>
            </a:lvl1pPr>
          </a:lstStyle>
          <a:p>
            <a:r>
              <a:rPr lang="en-US" sz="3600" b="0" dirty="0" smtClean="0">
                <a:solidFill>
                  <a:srgbClr val="FFFF00"/>
                </a:solidFill>
                <a:latin typeface="DomCasual BT" panose="03060902030302020204" pitchFamily="66" charset="0"/>
              </a:rPr>
              <a:t>Ecclesiastes 9:7-13</a:t>
            </a:r>
            <a:endParaRPr lang="en-US" sz="3600" b="0" dirty="0">
              <a:solidFill>
                <a:srgbClr val="FFFF00"/>
              </a:solidFill>
              <a:latin typeface="DomCasual BT" panose="030609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1067" y="695953"/>
            <a:ext cx="2911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 b="1"/>
            </a:lvl1pPr>
          </a:lstStyle>
          <a:p>
            <a:r>
              <a:rPr lang="en-US" sz="3600" b="0" dirty="0" smtClean="0">
                <a:solidFill>
                  <a:srgbClr val="FFFF00"/>
                </a:solidFill>
                <a:latin typeface="DomCasual BT" panose="03060902030302020204" pitchFamily="66" charset="0"/>
              </a:rPr>
              <a:t>Philippians 4:8-13</a:t>
            </a:r>
            <a:endParaRPr lang="en-US" sz="3600" b="0" dirty="0">
              <a:solidFill>
                <a:srgbClr val="FFFF00"/>
              </a:solidFill>
              <a:latin typeface="DomCasual BT" panose="030609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3176" y="1849974"/>
            <a:ext cx="2282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 b="1"/>
            </a:lvl1pPr>
          </a:lstStyle>
          <a:p>
            <a:r>
              <a:rPr lang="en-US" b="0" dirty="0" smtClean="0">
                <a:solidFill>
                  <a:srgbClr val="FFFF00"/>
                </a:solidFill>
                <a:latin typeface="DomCasual BT" panose="03060902030302020204" pitchFamily="66" charset="0"/>
              </a:rPr>
              <a:t>Hebrews 12:1</a:t>
            </a:r>
            <a:endParaRPr lang="en-US" b="0" dirty="0">
              <a:solidFill>
                <a:srgbClr val="FFFF00"/>
              </a:solidFill>
              <a:latin typeface="DomCasual BT" panose="030609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8809" y="2961406"/>
            <a:ext cx="3052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 b="1"/>
            </a:lvl1pPr>
          </a:lstStyle>
          <a:p>
            <a:r>
              <a:rPr lang="en-US" b="0" dirty="0" smtClean="0">
                <a:solidFill>
                  <a:srgbClr val="FFFF00"/>
                </a:solidFill>
                <a:latin typeface="DomCasual BT" panose="03060902030302020204" pitchFamily="66" charset="0"/>
              </a:rPr>
              <a:t>Revelation 7:9-17</a:t>
            </a:r>
            <a:endParaRPr lang="en-US" b="0" dirty="0">
              <a:solidFill>
                <a:srgbClr val="FFFF00"/>
              </a:solidFill>
              <a:latin typeface="DomCasual BT" panose="030609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2996" y="695953"/>
            <a:ext cx="2191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 b="1"/>
            </a:lvl1pPr>
          </a:lstStyle>
          <a:p>
            <a:r>
              <a:rPr lang="en-US" sz="3600" b="0" dirty="0" smtClean="0">
                <a:solidFill>
                  <a:srgbClr val="FFFF00"/>
                </a:solidFill>
                <a:latin typeface="DomCasual BT" panose="03060902030302020204" pitchFamily="66" charset="0"/>
              </a:rPr>
              <a:t>Psalm 62:5-8</a:t>
            </a:r>
            <a:endParaRPr lang="en-US" sz="3600" b="0" dirty="0">
              <a:solidFill>
                <a:srgbClr val="FFFF00"/>
              </a:solidFill>
              <a:latin typeface="DomCasual BT" panose="0306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8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71600" y="1052430"/>
            <a:ext cx="6400800" cy="2311872"/>
          </a:xfrm>
          <a:prstGeom prst="roundRect">
            <a:avLst/>
          </a:prstGeom>
          <a:solidFill>
            <a:srgbClr val="00006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68083" y="1042805"/>
            <a:ext cx="6581955" cy="2298454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Which awards really matter?  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Which crowds really matter?  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Why are you here?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Why am I up here?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360428" y="237858"/>
            <a:ext cx="4136066" cy="422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prstClr val="black"/>
                </a:solidFill>
                <a:latin typeface="BritannicEFBold" panose="00000400000000000000" pitchFamily="2" charset="0"/>
              </a:rPr>
              <a:t>James 1:12</a:t>
            </a:r>
            <a:endParaRPr lang="en-US" sz="4800" dirty="0">
              <a:solidFill>
                <a:prstClr val="black"/>
              </a:solidFill>
              <a:latin typeface="BritannicEFBold" panose="00000400000000000000" pitchFamily="2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0" y="3859731"/>
            <a:ext cx="8999620" cy="136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rgbClr val="FFFF00"/>
                </a:solidFill>
              </a:rPr>
              <a:t>Will you ultimately be numbered among the blessed &amp; exalted throng at God’s throne?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dvAuto="1500"/>
      <p:bldP spid="4" grpId="0"/>
      <p:bldP spid="5" grpId="0" build="p" advAuto="1500"/>
    </p:bldLst>
  </p:timing>
</p:sld>
</file>

<file path=ppt/theme/theme1.xml><?xml version="1.0" encoding="utf-8"?>
<a:theme xmlns:a="http://schemas.openxmlformats.org/drawingml/2006/main" name="2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1213</TotalTime>
  <Words>260</Words>
  <Application>Microsoft Office PowerPoint</Application>
  <PresentationFormat>On-screen Show (16:9)</PresentationFormat>
  <Paragraphs>49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2_Default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The Crowds Stop Cheering</vt:lpstr>
      <vt:lpstr>When The Crowd Stops Cheering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Danville Church</cp:lastModifiedBy>
  <cp:revision>56</cp:revision>
  <dcterms:created xsi:type="dcterms:W3CDTF">2014-03-26T14:03:34Z</dcterms:created>
  <dcterms:modified xsi:type="dcterms:W3CDTF">2018-04-26T22:50:51Z</dcterms:modified>
</cp:coreProperties>
</file>