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sldIdLst>
    <p:sldId id="256" r:id="rId3"/>
    <p:sldId id="257" r:id="rId4"/>
    <p:sldId id="397" r:id="rId5"/>
    <p:sldId id="317" r:id="rId6"/>
    <p:sldId id="387" r:id="rId7"/>
    <p:sldId id="345" r:id="rId8"/>
    <p:sldId id="368" r:id="rId9"/>
    <p:sldId id="412" r:id="rId10"/>
    <p:sldId id="384" r:id="rId11"/>
    <p:sldId id="404" r:id="rId12"/>
    <p:sldId id="405" r:id="rId13"/>
    <p:sldId id="406" r:id="rId14"/>
    <p:sldId id="398" r:id="rId15"/>
    <p:sldId id="344" r:id="rId16"/>
    <p:sldId id="409" r:id="rId17"/>
    <p:sldId id="307" r:id="rId18"/>
    <p:sldId id="407" r:id="rId19"/>
    <p:sldId id="396" r:id="rId20"/>
    <p:sldId id="391" r:id="rId21"/>
    <p:sldId id="399" r:id="rId22"/>
    <p:sldId id="410" r:id="rId23"/>
    <p:sldId id="400" r:id="rId24"/>
    <p:sldId id="401" r:id="rId25"/>
    <p:sldId id="402" r:id="rId26"/>
    <p:sldId id="403" r:id="rId27"/>
    <p:sldId id="411"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2E2E2"/>
    <a:srgbClr val="99B0CB"/>
    <a:srgbClr val="FFFC10"/>
    <a:srgbClr val="4472C4"/>
    <a:srgbClr val="FFFFFF"/>
    <a:srgbClr val="0432FF"/>
    <a:srgbClr val="E14300"/>
    <a:srgbClr val="8E5C02"/>
    <a:srgbClr val="D6C2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7"/>
    <p:restoredTop sz="86405"/>
  </p:normalViewPr>
  <p:slideViewPr>
    <p:cSldViewPr snapToGrid="0" snapToObjects="1" showGuides="1">
      <p:cViewPr>
        <p:scale>
          <a:sx n="90" d="100"/>
          <a:sy n="90" d="100"/>
        </p:scale>
        <p:origin x="808" y="6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63AD11-CC62-2740-88EB-F4CE9F824D76}" type="datetimeFigureOut">
              <a:rPr lang="en-US" smtClean="0"/>
              <a:t>12/31/17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209987426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3AD11-CC62-2740-88EB-F4CE9F824D76}" type="datetimeFigureOut">
              <a:rPr lang="en-US" smtClean="0"/>
              <a:t>12/31/17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52398879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3AD11-CC62-2740-88EB-F4CE9F824D76}" type="datetimeFigureOut">
              <a:rPr lang="en-US" smtClean="0"/>
              <a:t>12/31/17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199667444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63AD11-CC62-2740-88EB-F4CE9F824D76}" type="datetimeFigureOut">
              <a:rPr lang="en-US" smtClean="0"/>
              <a:t>12/31/17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8405002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63AD11-CC62-2740-88EB-F4CE9F824D76}" type="datetimeFigureOut">
              <a:rPr lang="en-US" smtClean="0"/>
              <a:t>12/31/17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14027178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63AD11-CC62-2740-88EB-F4CE9F824D76}" type="datetimeFigureOut">
              <a:rPr lang="en-US" smtClean="0"/>
              <a:t>12/31/17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175831292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63AD11-CC62-2740-88EB-F4CE9F824D76}" type="datetimeFigureOut">
              <a:rPr lang="en-US" smtClean="0"/>
              <a:t>12/31/17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44293133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63AD11-CC62-2740-88EB-F4CE9F824D76}" type="datetimeFigureOut">
              <a:rPr lang="en-US" smtClean="0"/>
              <a:t>12/31/17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11686436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3AD11-CC62-2740-88EB-F4CE9F824D76}" type="datetimeFigureOut">
              <a:rPr lang="en-US" smtClean="0"/>
              <a:t>12/31/17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50839008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3AD11-CC62-2740-88EB-F4CE9F824D76}" type="datetimeFigureOut">
              <a:rPr lang="en-US" smtClean="0"/>
              <a:t>12/31/17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18222612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63AD11-CC62-2740-88EB-F4CE9F824D76}" type="datetimeFigureOut">
              <a:rPr lang="en-US" smtClean="0"/>
              <a:t>12/31/17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252CA-3CF8-2C46-9CF9-76932B92CDA3}" type="slidenum">
              <a:rPr lang="en-US" smtClean="0"/>
              <a:t>‹#›</a:t>
            </a:fld>
            <a:endParaRPr lang="en-US"/>
          </a:p>
        </p:txBody>
      </p:sp>
    </p:spTree>
    <p:extLst>
      <p:ext uri="{BB962C8B-B14F-4D97-AF65-F5344CB8AC3E}">
        <p14:creationId xmlns:p14="http://schemas.microsoft.com/office/powerpoint/2010/main" val="148053888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3AD11-CC62-2740-88EB-F4CE9F824D76}" type="datetimeFigureOut">
              <a:rPr lang="en-US" smtClean="0"/>
              <a:t>12/31/17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252CA-3CF8-2C46-9CF9-76932B92CDA3}" type="slidenum">
              <a:rPr lang="en-US" smtClean="0"/>
              <a:t>‹#›</a:t>
            </a:fld>
            <a:endParaRPr lang="en-US"/>
          </a:p>
        </p:txBody>
      </p:sp>
    </p:spTree>
    <p:extLst>
      <p:ext uri="{BB962C8B-B14F-4D97-AF65-F5344CB8AC3E}">
        <p14:creationId xmlns:p14="http://schemas.microsoft.com/office/powerpoint/2010/main" val="1862546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E1EB5-1658-4121-A8FD-629C4F1EA4C8}" type="datetimeFigureOut">
              <a:rPr lang="en-US" smtClean="0">
                <a:solidFill>
                  <a:prstClr val="black">
                    <a:tint val="75000"/>
                  </a:prstClr>
                </a:solidFill>
              </a:rPr>
              <a:pPr/>
              <a:t>12/31/17</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1A188-E1BB-46E9-A08B-02717AC92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4429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9.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gif"/><Relationship Id="rId7" Type="http://schemas.openxmlformats.org/officeDocument/2006/relationships/image" Target="../media/image25.png"/><Relationship Id="rId1" Type="http://schemas.openxmlformats.org/officeDocument/2006/relationships/slideLayout" Target="../slideLayouts/slideLayout18.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g"/><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jpeg"/><Relationship Id="rId6" Type="http://schemas.microsoft.com/office/2007/relationships/hdphoto" Target="../media/hdphoto1.wdp"/><Relationship Id="rId7"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91228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42889" y="3629025"/>
            <a:ext cx="11744324" cy="1200329"/>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For we through the Spirit eagerly wait for the </a:t>
            </a:r>
            <a:r>
              <a:rPr lang="en-US" sz="2400" b="1" u="sng" dirty="0">
                <a:solidFill>
                  <a:schemeClr val="bg1"/>
                </a:solidFill>
                <a:latin typeface="Arial" charset="0"/>
                <a:ea typeface="Arial" charset="0"/>
                <a:cs typeface="Arial" charset="0"/>
              </a:rPr>
              <a:t>hope</a:t>
            </a:r>
            <a:r>
              <a:rPr lang="en-US" sz="2400" b="1" dirty="0">
                <a:solidFill>
                  <a:schemeClr val="bg1"/>
                </a:solidFill>
                <a:latin typeface="Arial" charset="0"/>
                <a:ea typeface="Arial" charset="0"/>
                <a:cs typeface="Arial" charset="0"/>
              </a:rPr>
              <a:t> of righteousness by </a:t>
            </a:r>
            <a:r>
              <a:rPr lang="en-US" sz="2400" b="1" u="sng" dirty="0" smtClean="0">
                <a:solidFill>
                  <a:schemeClr val="bg1"/>
                </a:solidFill>
                <a:latin typeface="Arial" charset="0"/>
                <a:ea typeface="Arial" charset="0"/>
                <a:cs typeface="Arial" charset="0"/>
              </a:rPr>
              <a:t>faith</a:t>
            </a:r>
            <a:r>
              <a:rPr lang="en-US" sz="2400" b="1" dirty="0" smtClean="0">
                <a:solidFill>
                  <a:schemeClr val="bg1"/>
                </a:solidFill>
                <a:latin typeface="Arial" charset="0"/>
                <a:ea typeface="Arial" charset="0"/>
                <a:cs typeface="Arial" charset="0"/>
              </a:rPr>
              <a:t>. For </a:t>
            </a:r>
            <a:r>
              <a:rPr lang="en-US" sz="2400" b="1" dirty="0">
                <a:solidFill>
                  <a:schemeClr val="bg1"/>
                </a:solidFill>
                <a:latin typeface="Arial" charset="0"/>
                <a:ea typeface="Arial" charset="0"/>
                <a:cs typeface="Arial" charset="0"/>
              </a:rPr>
              <a:t>in Christ Jesus neither circumcision nor uncircumcision avails anything, but </a:t>
            </a:r>
            <a:r>
              <a:rPr lang="en-US" sz="2400" b="1" u="sng" dirty="0">
                <a:solidFill>
                  <a:schemeClr val="bg1"/>
                </a:solidFill>
                <a:latin typeface="Arial" charset="0"/>
                <a:ea typeface="Arial" charset="0"/>
                <a:cs typeface="Arial" charset="0"/>
              </a:rPr>
              <a:t>faith</a:t>
            </a:r>
            <a:r>
              <a:rPr lang="en-US" sz="2400" b="1" dirty="0">
                <a:solidFill>
                  <a:schemeClr val="bg1"/>
                </a:solidFill>
                <a:latin typeface="Arial" charset="0"/>
                <a:ea typeface="Arial" charset="0"/>
                <a:cs typeface="Arial" charset="0"/>
              </a:rPr>
              <a:t> working through </a:t>
            </a:r>
            <a:r>
              <a:rPr lang="en-US" sz="2400" b="1" u="sng" dirty="0">
                <a:solidFill>
                  <a:schemeClr val="bg1"/>
                </a:solidFill>
                <a:latin typeface="Arial" charset="0"/>
                <a:ea typeface="Arial" charset="0"/>
                <a:cs typeface="Arial" charset="0"/>
              </a:rPr>
              <a:t>love</a:t>
            </a:r>
            <a:r>
              <a:rPr lang="en-US" sz="2400" b="1" dirty="0">
                <a:solidFill>
                  <a:schemeClr val="bg1"/>
                </a:solidFill>
                <a:latin typeface="Arial" charset="0"/>
                <a:ea typeface="Arial" charset="0"/>
                <a:cs typeface="Arial"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400" y="0"/>
            <a:ext cx="5827776" cy="1517904"/>
          </a:xfrm>
          <a:prstGeom prst="rect">
            <a:avLst/>
          </a:prstGeom>
        </p:spPr>
      </p:pic>
    </p:spTree>
    <p:extLst>
      <p:ext uri="{BB962C8B-B14F-4D97-AF65-F5344CB8AC3E}">
        <p14:creationId xmlns:p14="http://schemas.microsoft.com/office/powerpoint/2010/main" val="138596927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42889" y="3629025"/>
            <a:ext cx="11744324" cy="1200329"/>
          </a:xfrm>
          <a:prstGeom prst="rect">
            <a:avLst/>
          </a:prstGeom>
          <a:noFill/>
        </p:spPr>
        <p:txBody>
          <a:bodyPr wrap="square" rtlCol="0">
            <a:spAutoFit/>
          </a:bodyPr>
          <a:lstStyle/>
          <a:p>
            <a:r>
              <a:rPr lang="en-US" sz="2400" b="1" dirty="0" smtClean="0">
                <a:solidFill>
                  <a:schemeClr val="bg1"/>
                </a:solidFill>
                <a:latin typeface="Arial" charset="0"/>
                <a:ea typeface="Arial" charset="0"/>
                <a:cs typeface="Arial" charset="0"/>
              </a:rPr>
              <a:t>. . . since </a:t>
            </a:r>
            <a:r>
              <a:rPr lang="en-US" sz="2400" b="1" dirty="0">
                <a:solidFill>
                  <a:schemeClr val="bg1"/>
                </a:solidFill>
                <a:latin typeface="Arial" charset="0"/>
                <a:ea typeface="Arial" charset="0"/>
                <a:cs typeface="Arial" charset="0"/>
              </a:rPr>
              <a:t>we heard of your </a:t>
            </a:r>
            <a:r>
              <a:rPr lang="en-US" sz="2400" b="1" u="sng" dirty="0">
                <a:solidFill>
                  <a:schemeClr val="bg1"/>
                </a:solidFill>
                <a:latin typeface="Arial" charset="0"/>
                <a:ea typeface="Arial" charset="0"/>
                <a:cs typeface="Arial" charset="0"/>
              </a:rPr>
              <a:t>faith</a:t>
            </a:r>
            <a:r>
              <a:rPr lang="en-US" sz="2400" b="1" dirty="0">
                <a:solidFill>
                  <a:schemeClr val="bg1"/>
                </a:solidFill>
                <a:latin typeface="Arial" charset="0"/>
                <a:ea typeface="Arial" charset="0"/>
                <a:cs typeface="Arial" charset="0"/>
              </a:rPr>
              <a:t> in Christ Jesus and of your </a:t>
            </a:r>
            <a:r>
              <a:rPr lang="en-US" sz="2400" b="1" u="sng" dirty="0">
                <a:solidFill>
                  <a:schemeClr val="bg1"/>
                </a:solidFill>
                <a:latin typeface="Arial" charset="0"/>
                <a:ea typeface="Arial" charset="0"/>
                <a:cs typeface="Arial" charset="0"/>
              </a:rPr>
              <a:t>love</a:t>
            </a:r>
            <a:r>
              <a:rPr lang="en-US" sz="2400" b="1" dirty="0">
                <a:solidFill>
                  <a:schemeClr val="bg1"/>
                </a:solidFill>
                <a:latin typeface="Arial" charset="0"/>
                <a:ea typeface="Arial" charset="0"/>
                <a:cs typeface="Arial" charset="0"/>
              </a:rPr>
              <a:t> for all the saints; </a:t>
            </a:r>
            <a:r>
              <a:rPr lang="en-US" sz="2400" b="1" dirty="0" smtClean="0">
                <a:solidFill>
                  <a:schemeClr val="bg1"/>
                </a:solidFill>
                <a:latin typeface="Arial" charset="0"/>
                <a:ea typeface="Arial" charset="0"/>
                <a:cs typeface="Arial" charset="0"/>
              </a:rPr>
              <a:t>because </a:t>
            </a:r>
            <a:r>
              <a:rPr lang="en-US" sz="2400" b="1" dirty="0">
                <a:solidFill>
                  <a:schemeClr val="bg1"/>
                </a:solidFill>
                <a:latin typeface="Arial" charset="0"/>
                <a:ea typeface="Arial" charset="0"/>
                <a:cs typeface="Arial" charset="0"/>
              </a:rPr>
              <a:t>of the </a:t>
            </a:r>
            <a:r>
              <a:rPr lang="en-US" sz="2400" b="1" u="sng" dirty="0">
                <a:solidFill>
                  <a:schemeClr val="bg1"/>
                </a:solidFill>
                <a:latin typeface="Arial" charset="0"/>
                <a:ea typeface="Arial" charset="0"/>
                <a:cs typeface="Arial" charset="0"/>
              </a:rPr>
              <a:t>hope</a:t>
            </a:r>
            <a:r>
              <a:rPr lang="en-US" sz="2400" b="1" dirty="0">
                <a:solidFill>
                  <a:schemeClr val="bg1"/>
                </a:solidFill>
                <a:latin typeface="Arial" charset="0"/>
                <a:ea typeface="Arial" charset="0"/>
                <a:cs typeface="Arial" charset="0"/>
              </a:rPr>
              <a:t> which is laid up for you in heaven, of which you heard before in the word of the truth of the gospel,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882" y="0"/>
            <a:ext cx="5888736" cy="1517904"/>
          </a:xfrm>
          <a:prstGeom prst="rect">
            <a:avLst/>
          </a:prstGeom>
        </p:spPr>
      </p:pic>
    </p:spTree>
    <p:extLst>
      <p:ext uri="{BB962C8B-B14F-4D97-AF65-F5344CB8AC3E}">
        <p14:creationId xmlns:p14="http://schemas.microsoft.com/office/powerpoint/2010/main" val="109687904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42889" y="3629025"/>
            <a:ext cx="11744324" cy="830997"/>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But let us who are of the day be sober, putting on the breastplate of </a:t>
            </a:r>
            <a:r>
              <a:rPr lang="en-US" sz="2400" b="1" u="sng" dirty="0">
                <a:solidFill>
                  <a:schemeClr val="bg1"/>
                </a:solidFill>
                <a:latin typeface="Arial" charset="0"/>
                <a:ea typeface="Arial" charset="0"/>
                <a:cs typeface="Arial" charset="0"/>
              </a:rPr>
              <a:t>faith</a:t>
            </a:r>
            <a:r>
              <a:rPr lang="en-US" sz="2400" b="1" dirty="0">
                <a:solidFill>
                  <a:schemeClr val="bg1"/>
                </a:solidFill>
                <a:latin typeface="Arial" charset="0"/>
                <a:ea typeface="Arial" charset="0"/>
                <a:cs typeface="Arial" charset="0"/>
              </a:rPr>
              <a:t> and </a:t>
            </a:r>
            <a:r>
              <a:rPr lang="en-US" sz="2400" b="1" u="sng" dirty="0">
                <a:solidFill>
                  <a:schemeClr val="bg1"/>
                </a:solidFill>
                <a:latin typeface="Arial" charset="0"/>
                <a:ea typeface="Arial" charset="0"/>
                <a:cs typeface="Arial" charset="0"/>
              </a:rPr>
              <a:t>love</a:t>
            </a:r>
            <a:r>
              <a:rPr lang="en-US" sz="2400" b="1" dirty="0">
                <a:solidFill>
                  <a:schemeClr val="bg1"/>
                </a:solidFill>
                <a:latin typeface="Arial" charset="0"/>
                <a:ea typeface="Arial" charset="0"/>
                <a:cs typeface="Arial" charset="0"/>
              </a:rPr>
              <a:t>, and as a helmet the </a:t>
            </a:r>
            <a:r>
              <a:rPr lang="en-US" sz="2400" b="1" u="sng" dirty="0">
                <a:solidFill>
                  <a:schemeClr val="bg1"/>
                </a:solidFill>
                <a:latin typeface="Arial" charset="0"/>
                <a:ea typeface="Arial" charset="0"/>
                <a:cs typeface="Arial" charset="0"/>
              </a:rPr>
              <a:t>hope</a:t>
            </a:r>
            <a:r>
              <a:rPr lang="en-US" sz="2400" b="1" dirty="0">
                <a:solidFill>
                  <a:schemeClr val="bg1"/>
                </a:solidFill>
                <a:latin typeface="Arial" charset="0"/>
                <a:ea typeface="Arial" charset="0"/>
                <a:cs typeface="Arial" charset="0"/>
              </a:rPr>
              <a:t> of salvation.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188" y="9506"/>
            <a:ext cx="6918960" cy="1517904"/>
          </a:xfrm>
          <a:prstGeom prst="rect">
            <a:avLst/>
          </a:prstGeom>
        </p:spPr>
      </p:pic>
    </p:spTree>
    <p:extLst>
      <p:ext uri="{BB962C8B-B14F-4D97-AF65-F5344CB8AC3E}">
        <p14:creationId xmlns:p14="http://schemas.microsoft.com/office/powerpoint/2010/main" val="21694874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3" name="TextBox 2"/>
          <p:cNvSpPr txBox="1"/>
          <p:nvPr/>
        </p:nvSpPr>
        <p:spPr>
          <a:xfrm>
            <a:off x="28576" y="3028950"/>
            <a:ext cx="4071938" cy="3416320"/>
          </a:xfrm>
          <a:prstGeom prst="rect">
            <a:avLst/>
          </a:prstGeom>
          <a:noFill/>
          <a:ln>
            <a:solidFill>
              <a:schemeClr val="bg1"/>
            </a:solidFill>
          </a:ln>
        </p:spPr>
        <p:txBody>
          <a:bodyPr wrap="square" rtlCol="0">
            <a:spAutoFit/>
          </a:bodyPr>
          <a:lstStyle/>
          <a:p>
            <a:pPr algn="ctr"/>
            <a:r>
              <a:rPr lang="en-US" sz="2400" b="1" dirty="0">
                <a:solidFill>
                  <a:schemeClr val="bg1"/>
                </a:solidFill>
                <a:latin typeface="Arial" charset="0"/>
                <a:ea typeface="Arial" charset="0"/>
                <a:cs typeface="Arial" charset="0"/>
              </a:rPr>
              <a:t>But without </a:t>
            </a:r>
            <a:r>
              <a:rPr lang="en-US" sz="2400" b="1" u="sng" dirty="0">
                <a:solidFill>
                  <a:schemeClr val="bg1"/>
                </a:solidFill>
                <a:latin typeface="Arial" charset="0"/>
                <a:ea typeface="Arial" charset="0"/>
                <a:cs typeface="Arial" charset="0"/>
              </a:rPr>
              <a:t>faith</a:t>
            </a:r>
            <a:r>
              <a:rPr lang="en-US" sz="2400" b="1" dirty="0">
                <a:solidFill>
                  <a:schemeClr val="bg1"/>
                </a:solidFill>
                <a:latin typeface="Arial" charset="0"/>
                <a:ea typeface="Arial" charset="0"/>
                <a:cs typeface="Arial" charset="0"/>
              </a:rPr>
              <a:t> it is impossible to </a:t>
            </a:r>
            <a:r>
              <a:rPr lang="en-US" sz="2400" b="1" u="sng" dirty="0">
                <a:solidFill>
                  <a:schemeClr val="bg1"/>
                </a:solidFill>
                <a:latin typeface="Arial" charset="0"/>
                <a:ea typeface="Arial" charset="0"/>
                <a:cs typeface="Arial" charset="0"/>
              </a:rPr>
              <a:t>please Him</a:t>
            </a:r>
            <a:r>
              <a:rPr lang="en-US" sz="2400" b="1" dirty="0">
                <a:solidFill>
                  <a:schemeClr val="bg1"/>
                </a:solidFill>
                <a:latin typeface="Arial" charset="0"/>
                <a:ea typeface="Arial" charset="0"/>
                <a:cs typeface="Arial" charset="0"/>
              </a:rPr>
              <a:t>, for he who comes to God must believe that He is, and that He is a rewarder of those who diligently </a:t>
            </a:r>
            <a:r>
              <a:rPr lang="en-US" sz="2400" b="1" u="sng" dirty="0">
                <a:solidFill>
                  <a:schemeClr val="bg1"/>
                </a:solidFill>
                <a:latin typeface="Arial" charset="0"/>
                <a:ea typeface="Arial" charset="0"/>
                <a:cs typeface="Arial" charset="0"/>
              </a:rPr>
              <a:t>seek Him</a:t>
            </a:r>
            <a:r>
              <a:rPr lang="en-US" sz="2400" b="1" dirty="0" smtClean="0">
                <a:solidFill>
                  <a:schemeClr val="bg1"/>
                </a:solidFill>
                <a:latin typeface="Arial" charset="0"/>
                <a:ea typeface="Arial" charset="0"/>
                <a:cs typeface="Arial" charset="0"/>
              </a:rPr>
              <a:t>.</a:t>
            </a:r>
          </a:p>
          <a:p>
            <a:pPr algn="ctr"/>
            <a:endParaRPr lang="en-US" sz="2400" b="1" dirty="0" smtClean="0">
              <a:solidFill>
                <a:schemeClr val="bg1"/>
              </a:solidFill>
              <a:latin typeface="Arial" charset="0"/>
              <a:ea typeface="Arial" charset="0"/>
              <a:cs typeface="Arial" charset="0"/>
            </a:endParaRPr>
          </a:p>
          <a:p>
            <a:pPr algn="ctr"/>
            <a:r>
              <a:rPr lang="en-US" sz="2400" b="1" dirty="0" smtClean="0">
                <a:solidFill>
                  <a:schemeClr val="bg1"/>
                </a:solidFill>
                <a:latin typeface="Arial" charset="0"/>
                <a:ea typeface="Arial" charset="0"/>
                <a:cs typeface="Arial" charset="0"/>
              </a:rPr>
              <a:t>Hebrews 11:6</a:t>
            </a:r>
            <a:endParaRPr lang="en-US" sz="2400" b="1" dirty="0">
              <a:solidFill>
                <a:schemeClr val="bg1"/>
              </a:solidFill>
              <a:latin typeface="Arial" charset="0"/>
              <a:ea typeface="Arial" charset="0"/>
              <a:cs typeface="Arial" charset="0"/>
            </a:endParaRPr>
          </a:p>
        </p:txBody>
      </p:sp>
      <p:sp>
        <p:nvSpPr>
          <p:cNvPr id="4" name="TextBox 3"/>
          <p:cNvSpPr txBox="1"/>
          <p:nvPr/>
        </p:nvSpPr>
        <p:spPr>
          <a:xfrm>
            <a:off x="8058153" y="3028950"/>
            <a:ext cx="4071938" cy="3416320"/>
          </a:xfrm>
          <a:prstGeom prst="rect">
            <a:avLst/>
          </a:prstGeom>
          <a:noFill/>
          <a:ln>
            <a:solidFill>
              <a:schemeClr val="bg1"/>
            </a:solidFill>
          </a:ln>
        </p:spPr>
        <p:txBody>
          <a:bodyPr wrap="square" rtlCol="0">
            <a:spAutoFit/>
          </a:bodyPr>
          <a:lstStyle/>
          <a:p>
            <a:pPr algn="ctr"/>
            <a:r>
              <a:rPr lang="en-US" sz="2400" b="1" dirty="0">
                <a:solidFill>
                  <a:schemeClr val="bg1"/>
                </a:solidFill>
                <a:latin typeface="Arial" charset="0"/>
                <a:ea typeface="Arial" charset="0"/>
                <a:cs typeface="Arial" charset="0"/>
              </a:rPr>
              <a:t>Jesus answered and said to him, i</a:t>
            </a:r>
            <a:r>
              <a:rPr lang="en-US" sz="2400" b="1" dirty="0" smtClean="0">
                <a:solidFill>
                  <a:schemeClr val="bg1"/>
                </a:solidFill>
                <a:latin typeface="Arial" charset="0"/>
                <a:ea typeface="Arial" charset="0"/>
                <a:cs typeface="Arial" charset="0"/>
              </a:rPr>
              <a:t>f </a:t>
            </a:r>
            <a:r>
              <a:rPr lang="en-US" sz="2400" b="1" dirty="0">
                <a:solidFill>
                  <a:schemeClr val="bg1"/>
                </a:solidFill>
                <a:latin typeface="Arial" charset="0"/>
                <a:ea typeface="Arial" charset="0"/>
                <a:cs typeface="Arial" charset="0"/>
              </a:rPr>
              <a:t>anyone </a:t>
            </a:r>
            <a:r>
              <a:rPr lang="en-US" sz="2400" b="1" u="sng" dirty="0">
                <a:solidFill>
                  <a:schemeClr val="bg1"/>
                </a:solidFill>
                <a:latin typeface="Arial" charset="0"/>
                <a:ea typeface="Arial" charset="0"/>
                <a:cs typeface="Arial" charset="0"/>
              </a:rPr>
              <a:t>loves Me</a:t>
            </a:r>
            <a:r>
              <a:rPr lang="en-US" sz="2400" b="1" dirty="0">
                <a:solidFill>
                  <a:schemeClr val="bg1"/>
                </a:solidFill>
                <a:latin typeface="Arial" charset="0"/>
                <a:ea typeface="Arial" charset="0"/>
                <a:cs typeface="Arial" charset="0"/>
              </a:rPr>
              <a:t>, </a:t>
            </a:r>
            <a:r>
              <a:rPr lang="en-US" sz="2400" b="1" u="sng" dirty="0">
                <a:solidFill>
                  <a:schemeClr val="bg1"/>
                </a:solidFill>
                <a:latin typeface="Arial" charset="0"/>
                <a:ea typeface="Arial" charset="0"/>
                <a:cs typeface="Arial" charset="0"/>
              </a:rPr>
              <a:t>he will keep My word</a:t>
            </a:r>
            <a:r>
              <a:rPr lang="en-US" sz="2400" b="1" dirty="0">
                <a:solidFill>
                  <a:schemeClr val="bg1"/>
                </a:solidFill>
                <a:latin typeface="Arial" charset="0"/>
                <a:ea typeface="Arial" charset="0"/>
                <a:cs typeface="Arial" charset="0"/>
              </a:rPr>
              <a:t>; and My Father will love him, and We will come to him and </a:t>
            </a:r>
            <a:r>
              <a:rPr lang="en-US" sz="2400" b="1" u="sng" dirty="0">
                <a:solidFill>
                  <a:schemeClr val="bg1"/>
                </a:solidFill>
                <a:latin typeface="Arial" charset="0"/>
                <a:ea typeface="Arial" charset="0"/>
                <a:cs typeface="Arial" charset="0"/>
              </a:rPr>
              <a:t>make Our home with him</a:t>
            </a:r>
            <a:r>
              <a:rPr lang="en-US" sz="2400" b="1" dirty="0" smtClean="0">
                <a:solidFill>
                  <a:schemeClr val="bg1"/>
                </a:solidFill>
                <a:latin typeface="Arial" charset="0"/>
                <a:ea typeface="Arial" charset="0"/>
                <a:cs typeface="Arial" charset="0"/>
              </a:rPr>
              <a:t>.</a:t>
            </a:r>
          </a:p>
          <a:p>
            <a:pPr algn="ctr"/>
            <a:endParaRPr lang="en-US" sz="2400" b="1" dirty="0" smtClean="0">
              <a:solidFill>
                <a:schemeClr val="bg1"/>
              </a:solidFill>
              <a:latin typeface="Arial" charset="0"/>
              <a:ea typeface="Arial" charset="0"/>
              <a:cs typeface="Arial" charset="0"/>
            </a:endParaRPr>
          </a:p>
          <a:p>
            <a:pPr algn="ctr"/>
            <a:r>
              <a:rPr lang="en-US" sz="2400" b="1" dirty="0" smtClean="0">
                <a:solidFill>
                  <a:schemeClr val="bg1"/>
                </a:solidFill>
                <a:latin typeface="Arial" charset="0"/>
                <a:ea typeface="Arial" charset="0"/>
                <a:cs typeface="Arial" charset="0"/>
              </a:rPr>
              <a:t>John 14:23</a:t>
            </a:r>
            <a:endParaRPr lang="en-US" sz="2400" b="1" dirty="0">
              <a:solidFill>
                <a:schemeClr val="bg1"/>
              </a:solidFill>
              <a:latin typeface="Arial" charset="0"/>
              <a:ea typeface="Arial" charset="0"/>
              <a:cs typeface="Arial" charset="0"/>
            </a:endParaRPr>
          </a:p>
        </p:txBody>
      </p:sp>
      <p:sp>
        <p:nvSpPr>
          <p:cNvPr id="5" name="TextBox 4"/>
          <p:cNvSpPr txBox="1"/>
          <p:nvPr/>
        </p:nvSpPr>
        <p:spPr>
          <a:xfrm>
            <a:off x="4100514" y="3028950"/>
            <a:ext cx="3957639" cy="3416320"/>
          </a:xfrm>
          <a:prstGeom prst="rect">
            <a:avLst/>
          </a:prstGeom>
          <a:noFill/>
          <a:ln>
            <a:solidFill>
              <a:schemeClr val="bg1"/>
            </a:solidFill>
          </a:ln>
        </p:spPr>
        <p:txBody>
          <a:bodyPr wrap="square" rtlCol="0">
            <a:spAutoFit/>
          </a:bodyPr>
          <a:lstStyle/>
          <a:p>
            <a:pPr algn="ctr"/>
            <a:r>
              <a:rPr lang="en-US" sz="2400" b="1" dirty="0">
                <a:solidFill>
                  <a:schemeClr val="bg1"/>
                </a:solidFill>
                <a:latin typeface="Arial" charset="0"/>
                <a:ea typeface="Arial" charset="0"/>
                <a:cs typeface="Arial" charset="0"/>
              </a:rPr>
              <a:t>For we were saved in this hope, but </a:t>
            </a:r>
            <a:r>
              <a:rPr lang="en-US" sz="2400" b="1" u="sng" dirty="0">
                <a:solidFill>
                  <a:schemeClr val="bg1"/>
                </a:solidFill>
                <a:latin typeface="Arial" charset="0"/>
                <a:ea typeface="Arial" charset="0"/>
                <a:cs typeface="Arial" charset="0"/>
              </a:rPr>
              <a:t>hope</a:t>
            </a:r>
            <a:r>
              <a:rPr lang="en-US" sz="2400" b="1" dirty="0">
                <a:solidFill>
                  <a:schemeClr val="bg1"/>
                </a:solidFill>
                <a:latin typeface="Arial" charset="0"/>
                <a:ea typeface="Arial" charset="0"/>
                <a:cs typeface="Arial" charset="0"/>
              </a:rPr>
              <a:t> that is seen is not hope; for why does one still hope for what he sees? </a:t>
            </a:r>
            <a:r>
              <a:rPr lang="en-US" sz="2400" b="1" dirty="0" smtClean="0">
                <a:solidFill>
                  <a:schemeClr val="bg1"/>
                </a:solidFill>
                <a:latin typeface="Arial" charset="0"/>
                <a:ea typeface="Arial" charset="0"/>
                <a:cs typeface="Arial" charset="0"/>
              </a:rPr>
              <a:t>But </a:t>
            </a:r>
            <a:r>
              <a:rPr lang="en-US" sz="2400" b="1" dirty="0">
                <a:solidFill>
                  <a:schemeClr val="bg1"/>
                </a:solidFill>
                <a:latin typeface="Arial" charset="0"/>
                <a:ea typeface="Arial" charset="0"/>
                <a:cs typeface="Arial" charset="0"/>
              </a:rPr>
              <a:t>if we hope for what we do not see, we </a:t>
            </a:r>
            <a:r>
              <a:rPr lang="en-US" sz="2400" b="1" u="sng" dirty="0">
                <a:solidFill>
                  <a:schemeClr val="bg1"/>
                </a:solidFill>
                <a:latin typeface="Arial" charset="0"/>
                <a:ea typeface="Arial" charset="0"/>
                <a:cs typeface="Arial" charset="0"/>
              </a:rPr>
              <a:t>eagerly wait for it with perseverance</a:t>
            </a:r>
            <a:r>
              <a:rPr lang="en-US" sz="2400" b="1" dirty="0" smtClean="0">
                <a:solidFill>
                  <a:schemeClr val="bg1"/>
                </a:solidFill>
                <a:latin typeface="Arial" charset="0"/>
                <a:ea typeface="Arial" charset="0"/>
                <a:cs typeface="Arial" charset="0"/>
              </a:rPr>
              <a:t>.</a:t>
            </a:r>
          </a:p>
          <a:p>
            <a:pPr algn="ctr"/>
            <a:r>
              <a:rPr lang="en-US" sz="2400" b="1" dirty="0" smtClean="0">
                <a:solidFill>
                  <a:schemeClr val="bg1"/>
                </a:solidFill>
                <a:latin typeface="Arial" charset="0"/>
                <a:ea typeface="Arial" charset="0"/>
                <a:cs typeface="Arial" charset="0"/>
              </a:rPr>
              <a:t>Romans 8:24-25</a:t>
            </a:r>
            <a:endParaRPr lang="en-US" sz="2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3710107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ppt_x</p:attrName>
                                        </p:attrNameLst>
                                      </p:cBhvr>
                                      <p:tavLst>
                                        <p:tav tm="0">
                                          <p:val>
                                            <p:strVal val="#ppt_x"/>
                                          </p:val>
                                        </p:tav>
                                        <p:tav tm="100000">
                                          <p:val>
                                            <p:strVal val="#ppt_x"/>
                                          </p:val>
                                        </p:tav>
                                      </p:tavLst>
                                    </p:anim>
                                    <p:anim calcmode="lin" valueType="num">
                                      <p:cBhvr>
                                        <p:cTn id="16"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ppt_x</p:attrName>
                                        </p:attrNameLst>
                                      </p:cBhvr>
                                      <p:tavLst>
                                        <p:tav tm="0">
                                          <p:val>
                                            <p:strVal val="#ppt_x"/>
                                          </p:val>
                                        </p:tav>
                                        <p:tav tm="100000">
                                          <p:val>
                                            <p:strVal val="#ppt_x"/>
                                          </p:val>
                                        </p:tav>
                                      </p:tavLst>
                                    </p:anim>
                                    <p:anim calcmode="lin" valueType="num">
                                      <p:cBhvr>
                                        <p:cTn id="23"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7150" b="25114"/>
          <a:stretch/>
        </p:blipFill>
        <p:spPr>
          <a:xfrm>
            <a:off x="-92386" y="214312"/>
            <a:ext cx="12405348" cy="1057274"/>
          </a:xfrm>
          <a:prstGeom prst="rect">
            <a:avLst/>
          </a:prstGeom>
        </p:spPr>
      </p:pic>
      <p:sp>
        <p:nvSpPr>
          <p:cNvPr id="13" name="TextBox 12"/>
          <p:cNvSpPr txBox="1"/>
          <p:nvPr/>
        </p:nvSpPr>
        <p:spPr>
          <a:xfrm>
            <a:off x="500063" y="1128713"/>
            <a:ext cx="7015162" cy="5324535"/>
          </a:xfrm>
          <a:prstGeom prst="rect">
            <a:avLst/>
          </a:prstGeom>
          <a:noFill/>
        </p:spPr>
        <p:txBody>
          <a:bodyPr wrap="square" rtlCol="0">
            <a:spAutoFit/>
          </a:bodyPr>
          <a:lstStyle/>
          <a:p>
            <a:pPr>
              <a:spcAft>
                <a:spcPts val="1200"/>
              </a:spcAft>
            </a:pPr>
            <a:r>
              <a:rPr lang="en-US" sz="2000" b="1" dirty="0">
                <a:ln>
                  <a:solidFill>
                    <a:srgbClr val="C00000"/>
                  </a:solidFill>
                </a:ln>
              </a:rPr>
              <a:t>SAUL: </a:t>
            </a:r>
            <a:r>
              <a:rPr lang="en-US" sz="2000" b="1" dirty="0"/>
              <a:t>The battle became fierce against Saul. The archers hit him, and he was severely wounded by the </a:t>
            </a:r>
            <a:r>
              <a:rPr lang="en-US" sz="2000" b="1" dirty="0" smtClean="0"/>
              <a:t>archers. Then </a:t>
            </a:r>
            <a:r>
              <a:rPr lang="en-US" sz="2000" b="1" dirty="0"/>
              <a:t>Saul said to his </a:t>
            </a:r>
            <a:r>
              <a:rPr lang="en-US" sz="2000" b="1" dirty="0" smtClean="0"/>
              <a:t>armorbearer, draw </a:t>
            </a:r>
            <a:r>
              <a:rPr lang="en-US" sz="2000" b="1" dirty="0"/>
              <a:t>your sword, and </a:t>
            </a:r>
            <a:r>
              <a:rPr lang="en-US" sz="2000" b="1" u="sng" dirty="0"/>
              <a:t>thrust me through</a:t>
            </a:r>
            <a:r>
              <a:rPr lang="en-US" sz="2000" b="1" dirty="0"/>
              <a:t> with it, lest these uncircumcised men come and thrust me through and abuse </a:t>
            </a:r>
            <a:r>
              <a:rPr lang="en-US" sz="2000" b="1" dirty="0" smtClean="0"/>
              <a:t>me</a:t>
            </a:r>
            <a:r>
              <a:rPr lang="en-US" sz="2000" b="1" dirty="0"/>
              <a:t> </a:t>
            </a:r>
            <a:r>
              <a:rPr lang="en-US" sz="2000" b="1" dirty="0" smtClean="0"/>
              <a:t>(1 Samuel 31:4).</a:t>
            </a:r>
          </a:p>
          <a:p>
            <a:pPr>
              <a:spcAft>
                <a:spcPts val="1200"/>
              </a:spcAft>
            </a:pPr>
            <a:r>
              <a:rPr lang="en-US" sz="2000" b="1" dirty="0">
                <a:ln>
                  <a:solidFill>
                    <a:srgbClr val="C00000"/>
                  </a:solidFill>
                </a:ln>
              </a:rPr>
              <a:t>AHITHOPHEL: </a:t>
            </a:r>
            <a:r>
              <a:rPr lang="en-US" sz="2000" b="1" dirty="0"/>
              <a:t>Now when Ahithophel saw that his advice was not followed, he saddled a donkey, and arose and went home to his house, to his city. Then he put his household in order, and </a:t>
            </a:r>
            <a:r>
              <a:rPr lang="en-US" sz="2000" b="1" u="sng" dirty="0"/>
              <a:t>hanged himself</a:t>
            </a:r>
            <a:r>
              <a:rPr lang="en-US" sz="2000" b="1" dirty="0"/>
              <a:t>, and died; and he was buried in his father’s tomb </a:t>
            </a:r>
            <a:r>
              <a:rPr lang="en-US" sz="2000" b="1" dirty="0" smtClean="0"/>
              <a:t>(2 Samuel 17:23).</a:t>
            </a:r>
          </a:p>
          <a:p>
            <a:pPr>
              <a:spcAft>
                <a:spcPts val="1200"/>
              </a:spcAft>
            </a:pPr>
            <a:r>
              <a:rPr lang="en-US" sz="2000" b="1" dirty="0">
                <a:ln>
                  <a:solidFill>
                    <a:srgbClr val="C00000"/>
                  </a:solidFill>
                </a:ln>
              </a:rPr>
              <a:t>JUDAS: </a:t>
            </a:r>
            <a:r>
              <a:rPr lang="en-US" sz="2000" b="1" dirty="0"/>
              <a:t>Then Judas, His betrayer, seeing that He had been condemned, was remorseful and brought back the thirty pieces of silver to the chief priests and elders, </a:t>
            </a:r>
            <a:r>
              <a:rPr lang="en-US" sz="2000" b="1" dirty="0" smtClean="0"/>
              <a:t>saying</a:t>
            </a:r>
            <a:r>
              <a:rPr lang="en-US" sz="2000" b="1" dirty="0"/>
              <a:t>, </a:t>
            </a:r>
            <a:r>
              <a:rPr lang="en-US" sz="2000" b="1" dirty="0" smtClean="0"/>
              <a:t>I </a:t>
            </a:r>
            <a:r>
              <a:rPr lang="en-US" sz="2000" b="1" dirty="0"/>
              <a:t>have sinned by betraying innocent </a:t>
            </a:r>
            <a:r>
              <a:rPr lang="en-US" sz="2000" b="1" dirty="0" smtClean="0"/>
              <a:t>blood. And </a:t>
            </a:r>
            <a:r>
              <a:rPr lang="en-US" sz="2000" b="1" dirty="0"/>
              <a:t>they said, w</a:t>
            </a:r>
            <a:r>
              <a:rPr lang="en-US" sz="2000" b="1" dirty="0" smtClean="0"/>
              <a:t>hat </a:t>
            </a:r>
            <a:r>
              <a:rPr lang="en-US" sz="2000" b="1" dirty="0"/>
              <a:t>is that to us? You see to </a:t>
            </a:r>
            <a:r>
              <a:rPr lang="en-US" sz="2000" b="1" dirty="0" smtClean="0"/>
              <a:t>it! Then </a:t>
            </a:r>
            <a:r>
              <a:rPr lang="en-US" sz="2000" b="1" dirty="0"/>
              <a:t>he threw down the pieces of silver in the temple and departed, </a:t>
            </a:r>
            <a:r>
              <a:rPr lang="en-US" sz="2000" b="1" u="sng" dirty="0"/>
              <a:t>and went and hanged </a:t>
            </a:r>
            <a:r>
              <a:rPr lang="en-US" sz="2000" b="1" u="sng" dirty="0" smtClean="0"/>
              <a:t>himself</a:t>
            </a:r>
            <a:r>
              <a:rPr lang="en-US" sz="2000" b="1" dirty="0" smtClean="0"/>
              <a:t> (Matthew 27:3-5).</a:t>
            </a:r>
            <a:endParaRPr lang="en-US" sz="2000" b="1" dirty="0"/>
          </a:p>
        </p:txBody>
      </p:sp>
    </p:spTree>
    <p:extLst>
      <p:ext uri="{BB962C8B-B14F-4D97-AF65-F5344CB8AC3E}">
        <p14:creationId xmlns:p14="http://schemas.microsoft.com/office/powerpoint/2010/main" val="91139316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2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p:cTn id="21" dur="2000" fill="hold"/>
                                        <p:tgtEl>
                                          <p:spTgt spid="13">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110288" y="357188"/>
            <a:ext cx="5819775" cy="625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782" b="16497"/>
          <a:stretch/>
        </p:blipFill>
        <p:spPr>
          <a:xfrm>
            <a:off x="504949" y="135730"/>
            <a:ext cx="11210803" cy="1164432"/>
          </a:xfrm>
          <a:prstGeom prst="rect">
            <a:avLst/>
          </a:prstGeom>
        </p:spPr>
      </p:pic>
      <p:pic>
        <p:nvPicPr>
          <p:cNvPr id="2050" name="Picture 2" descr="ee the source image"/>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11709"/>
          <a:stretch/>
        </p:blipFill>
        <p:spPr bwMode="auto">
          <a:xfrm>
            <a:off x="6384131" y="2862263"/>
            <a:ext cx="5272088" cy="3124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00063" y="1471617"/>
            <a:ext cx="5884068" cy="3939540"/>
          </a:xfrm>
          <a:prstGeom prst="rect">
            <a:avLst/>
          </a:prstGeom>
          <a:noFill/>
        </p:spPr>
        <p:txBody>
          <a:bodyPr wrap="square" rtlCol="0">
            <a:spAutoFit/>
          </a:bodyPr>
          <a:lstStyle/>
          <a:p>
            <a:pPr>
              <a:spcAft>
                <a:spcPts val="1200"/>
              </a:spcAft>
            </a:pPr>
            <a:r>
              <a:rPr lang="en-US" sz="2000" b="1" dirty="0" smtClean="0">
                <a:ln>
                  <a:solidFill>
                    <a:srgbClr val="C00000"/>
                  </a:solidFill>
                </a:ln>
              </a:rPr>
              <a:t>DOCTOR: </a:t>
            </a:r>
            <a:r>
              <a:rPr lang="en-US" sz="2000" b="1" dirty="0" smtClean="0"/>
              <a:t>“I’m sorry, but we’ve done all we can, there is n</a:t>
            </a:r>
            <a:r>
              <a:rPr lang="en-US" sz="2000" b="1" u="sng" dirty="0" smtClean="0"/>
              <a:t>o hope</a:t>
            </a:r>
            <a:r>
              <a:rPr lang="en-US" sz="2000" b="1" dirty="0" smtClean="0"/>
              <a:t>—it’s just a matter of time.”</a:t>
            </a:r>
          </a:p>
          <a:p>
            <a:pPr>
              <a:spcAft>
                <a:spcPts val="1200"/>
              </a:spcAft>
            </a:pPr>
            <a:r>
              <a:rPr lang="en-US" sz="2000" b="1" dirty="0" smtClean="0">
                <a:ln>
                  <a:solidFill>
                    <a:srgbClr val="C00000"/>
                  </a:solidFill>
                </a:ln>
              </a:rPr>
              <a:t>POLICE:</a:t>
            </a:r>
            <a:r>
              <a:rPr lang="en-US" sz="2000" b="1" dirty="0" smtClean="0"/>
              <a:t> “We’ve searched everywhere for your child—we are going to have to suspend our efforts, it seems there is </a:t>
            </a:r>
            <a:r>
              <a:rPr lang="en-US" sz="2000" b="1" u="sng" dirty="0" smtClean="0"/>
              <a:t>no hope</a:t>
            </a:r>
            <a:r>
              <a:rPr lang="en-US" sz="2000" b="1" dirty="0" smtClean="0"/>
              <a:t> of finding him alive.”</a:t>
            </a:r>
          </a:p>
          <a:p>
            <a:pPr>
              <a:spcAft>
                <a:spcPts val="1200"/>
              </a:spcAft>
            </a:pPr>
            <a:r>
              <a:rPr lang="en-US" sz="2000" b="1" dirty="0" smtClean="0">
                <a:ln>
                  <a:solidFill>
                    <a:srgbClr val="C00000"/>
                  </a:solidFill>
                </a:ln>
              </a:rPr>
              <a:t>DISPATCHER:</a:t>
            </a:r>
            <a:r>
              <a:rPr lang="en-US" sz="2000" b="1" dirty="0" smtClean="0"/>
              <a:t> “We found the capsized boat but there were no survivors—we are fearful there is </a:t>
            </a:r>
            <a:r>
              <a:rPr lang="en-US" sz="2000" b="1" u="sng" dirty="0" smtClean="0"/>
              <a:t>no hope</a:t>
            </a:r>
            <a:r>
              <a:rPr lang="en-US" sz="2000" b="1" dirty="0" smtClean="0"/>
              <a:t> any will be found.”</a:t>
            </a:r>
          </a:p>
          <a:p>
            <a:pPr>
              <a:spcAft>
                <a:spcPts val="1200"/>
              </a:spcAft>
            </a:pPr>
            <a:r>
              <a:rPr lang="en-US" sz="2000" b="1" dirty="0" smtClean="0">
                <a:ln>
                  <a:solidFill>
                    <a:srgbClr val="C00000"/>
                  </a:solidFill>
                </a:ln>
              </a:rPr>
              <a:t>GOD:</a:t>
            </a:r>
            <a:r>
              <a:rPr lang="en-US" sz="2000" b="1" dirty="0" smtClean="0"/>
              <a:t> </a:t>
            </a:r>
            <a:r>
              <a:rPr lang="en-US" sz="2000" b="1" dirty="0"/>
              <a:t>“Then He will also say to those on the left hand, ‘Depart from Me, you cursed, into the everlasting fire prepared for the devil and his </a:t>
            </a:r>
            <a:r>
              <a:rPr lang="en-US" sz="2000" b="1" dirty="0" smtClean="0"/>
              <a:t>angels” (Matt 25:41).</a:t>
            </a:r>
            <a:endParaRPr lang="en-US" sz="2000" b="1" dirty="0"/>
          </a:p>
        </p:txBody>
      </p:sp>
      <p:pic>
        <p:nvPicPr>
          <p:cNvPr id="1026" name="Picture 2" descr="ee the source image"/>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6384131" y="2862263"/>
            <a:ext cx="5272088" cy="3124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ee the source image"/>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r="9496"/>
          <a:stretch/>
        </p:blipFill>
        <p:spPr bwMode="auto">
          <a:xfrm>
            <a:off x="6436152" y="2862263"/>
            <a:ext cx="5220067" cy="3124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4131" y="2597007"/>
            <a:ext cx="5272087" cy="3930476"/>
          </a:xfrm>
          <a:prstGeom prst="rect">
            <a:avLst/>
          </a:prstGeom>
          <a:effectLst>
            <a:softEdge rad="63500"/>
          </a:effectLst>
        </p:spPr>
      </p:pic>
    </p:spTree>
    <p:extLst>
      <p:ext uri="{BB962C8B-B14F-4D97-AF65-F5344CB8AC3E}">
        <p14:creationId xmlns:p14="http://schemas.microsoft.com/office/powerpoint/2010/main" val="153507784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2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3">
                                            <p:txEl>
                                              <p:pRg st="0" end="0"/>
                                            </p:txEl>
                                          </p:spTgt>
                                        </p:tgtEl>
                                      </p:cBhvr>
                                    </p:animEffect>
                                  </p:childTnLst>
                                </p:cTn>
                              </p:par>
                              <p:par>
                                <p:cTn id="10" presetID="6"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p:cTn id="17" dur="2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18" dur="2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9" dur="2000"/>
                                        <p:tgtEl>
                                          <p:spTgt spid="13">
                                            <p:txEl>
                                              <p:pRg st="1" end="1"/>
                                            </p:txEl>
                                          </p:spTgt>
                                        </p:tgtEl>
                                      </p:cBhvr>
                                    </p:animEffect>
                                  </p:childTnLst>
                                </p:cTn>
                              </p:par>
                              <p:par>
                                <p:cTn id="20" presetID="6" presetClass="exit" presetSubtype="16" fill="hold" nodeType="withEffect">
                                  <p:stCondLst>
                                    <p:cond delay="0"/>
                                  </p:stCondLst>
                                  <p:childTnLst>
                                    <p:animEffect transition="out" filter="circle(in)">
                                      <p:cBhvr>
                                        <p:cTn id="21" dur="2000"/>
                                        <p:tgtEl>
                                          <p:spTgt spid="2050"/>
                                        </p:tgtEl>
                                      </p:cBhvr>
                                    </p:animEffect>
                                    <p:set>
                                      <p:cBhvr>
                                        <p:cTn id="22" dur="1" fill="hold">
                                          <p:stCondLst>
                                            <p:cond delay="1999"/>
                                          </p:stCondLst>
                                        </p:cTn>
                                        <p:tgtEl>
                                          <p:spTgt spid="2050"/>
                                        </p:tgtEl>
                                        <p:attrNameLst>
                                          <p:attrName>style.visibility</p:attrName>
                                        </p:attrNameLst>
                                      </p:cBhvr>
                                      <p:to>
                                        <p:strVal val="hidden"/>
                                      </p:to>
                                    </p:set>
                                  </p:childTnLst>
                                </p:cTn>
                              </p:par>
                              <p:par>
                                <p:cTn id="23" presetID="6" presetClass="entr" presetSubtype="16"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circle(in)">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 calcmode="lin" valueType="num">
                                      <p:cBhvr>
                                        <p:cTn id="30" dur="2000" fill="hold"/>
                                        <p:tgtEl>
                                          <p:spTgt spid="13">
                                            <p:txEl>
                                              <p:pRg st="2" end="2"/>
                                            </p:txEl>
                                          </p:spTgt>
                                        </p:tgtEl>
                                        <p:attrNameLst>
                                          <p:attrName>ppt_w</p:attrName>
                                        </p:attrNameLst>
                                      </p:cBhvr>
                                      <p:tavLst>
                                        <p:tav tm="0">
                                          <p:val>
                                            <p:strVal val="#ppt_w*0.70"/>
                                          </p:val>
                                        </p:tav>
                                        <p:tav tm="100000">
                                          <p:val>
                                            <p:strVal val="#ppt_w"/>
                                          </p:val>
                                        </p:tav>
                                      </p:tavLst>
                                    </p:anim>
                                    <p:anim calcmode="lin" valueType="num">
                                      <p:cBhvr>
                                        <p:cTn id="31" dur="2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32" dur="2000"/>
                                        <p:tgtEl>
                                          <p:spTgt spid="13">
                                            <p:txEl>
                                              <p:pRg st="2" end="2"/>
                                            </p:txEl>
                                          </p:spTgt>
                                        </p:tgtEl>
                                      </p:cBhvr>
                                    </p:animEffect>
                                  </p:childTnLst>
                                </p:cTn>
                              </p:par>
                              <p:par>
                                <p:cTn id="33" presetID="6" presetClass="exit" presetSubtype="16" fill="hold" nodeType="withEffect">
                                  <p:stCondLst>
                                    <p:cond delay="0"/>
                                  </p:stCondLst>
                                  <p:childTnLst>
                                    <p:animEffect transition="out" filter="circle(in)">
                                      <p:cBhvr>
                                        <p:cTn id="34" dur="2000"/>
                                        <p:tgtEl>
                                          <p:spTgt spid="1026"/>
                                        </p:tgtEl>
                                      </p:cBhvr>
                                    </p:animEffect>
                                    <p:set>
                                      <p:cBhvr>
                                        <p:cTn id="35" dur="1" fill="hold">
                                          <p:stCondLst>
                                            <p:cond delay="1999"/>
                                          </p:stCondLst>
                                        </p:cTn>
                                        <p:tgtEl>
                                          <p:spTgt spid="1026"/>
                                        </p:tgtEl>
                                        <p:attrNameLst>
                                          <p:attrName>style.visibility</p:attrName>
                                        </p:attrNameLst>
                                      </p:cBhvr>
                                      <p:to>
                                        <p:strVal val="hidden"/>
                                      </p:to>
                                    </p:set>
                                  </p:childTnLst>
                                </p:cTn>
                              </p:par>
                              <p:par>
                                <p:cTn id="36" presetID="6" presetClass="entr" presetSubtype="16"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circle(in)">
                                      <p:cBhvr>
                                        <p:cTn id="38" dur="2000"/>
                                        <p:tgtEl>
                                          <p:spTgt spid="1028"/>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 calcmode="lin" valueType="num">
                                      <p:cBhvr>
                                        <p:cTn id="43" dur="2000" fill="hold"/>
                                        <p:tgtEl>
                                          <p:spTgt spid="13">
                                            <p:txEl>
                                              <p:pRg st="3" end="3"/>
                                            </p:txEl>
                                          </p:spTgt>
                                        </p:tgtEl>
                                        <p:attrNameLst>
                                          <p:attrName>ppt_w</p:attrName>
                                        </p:attrNameLst>
                                      </p:cBhvr>
                                      <p:tavLst>
                                        <p:tav tm="0">
                                          <p:val>
                                            <p:strVal val="#ppt_w*0.70"/>
                                          </p:val>
                                        </p:tav>
                                        <p:tav tm="100000">
                                          <p:val>
                                            <p:strVal val="#ppt_w"/>
                                          </p:val>
                                        </p:tav>
                                      </p:tavLst>
                                    </p:anim>
                                    <p:anim calcmode="lin" valueType="num">
                                      <p:cBhvr>
                                        <p:cTn id="44" dur="2000" fill="hold"/>
                                        <p:tgtEl>
                                          <p:spTgt spid="13">
                                            <p:txEl>
                                              <p:pRg st="3" end="3"/>
                                            </p:txEl>
                                          </p:spTgt>
                                        </p:tgtEl>
                                        <p:attrNameLst>
                                          <p:attrName>ppt_h</p:attrName>
                                        </p:attrNameLst>
                                      </p:cBhvr>
                                      <p:tavLst>
                                        <p:tav tm="0">
                                          <p:val>
                                            <p:strVal val="#ppt_h"/>
                                          </p:val>
                                        </p:tav>
                                        <p:tav tm="100000">
                                          <p:val>
                                            <p:strVal val="#ppt_h"/>
                                          </p:val>
                                        </p:tav>
                                      </p:tavLst>
                                    </p:anim>
                                    <p:animEffect transition="in" filter="fade">
                                      <p:cBhvr>
                                        <p:cTn id="45" dur="2000"/>
                                        <p:tgtEl>
                                          <p:spTgt spid="13">
                                            <p:txEl>
                                              <p:pRg st="3" end="3"/>
                                            </p:txEl>
                                          </p:spTgt>
                                        </p:tgtEl>
                                      </p:cBhvr>
                                    </p:animEffect>
                                  </p:childTnLst>
                                </p:cTn>
                              </p:par>
                              <p:par>
                                <p:cTn id="46" presetID="6" presetClass="exit" presetSubtype="16" fill="hold" nodeType="withEffect">
                                  <p:stCondLst>
                                    <p:cond delay="0"/>
                                  </p:stCondLst>
                                  <p:childTnLst>
                                    <p:animEffect transition="out" filter="circle(in)">
                                      <p:cBhvr>
                                        <p:cTn id="47" dur="2000"/>
                                        <p:tgtEl>
                                          <p:spTgt spid="1028"/>
                                        </p:tgtEl>
                                      </p:cBhvr>
                                    </p:animEffect>
                                    <p:set>
                                      <p:cBhvr>
                                        <p:cTn id="48" dur="1" fill="hold">
                                          <p:stCondLst>
                                            <p:cond delay="1999"/>
                                          </p:stCondLst>
                                        </p:cTn>
                                        <p:tgtEl>
                                          <p:spTgt spid="1028"/>
                                        </p:tgtEl>
                                        <p:attrNameLst>
                                          <p:attrName>style.visibility</p:attrName>
                                        </p:attrNameLst>
                                      </p:cBhvr>
                                      <p:to>
                                        <p:strVal val="hidden"/>
                                      </p:to>
                                    </p:set>
                                  </p:childTnLst>
                                </p:cTn>
                              </p:par>
                              <p:par>
                                <p:cTn id="49" presetID="6" presetClass="entr" presetSubtype="16"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0000">
              <a:alpha val="6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30142" y="0"/>
            <a:ext cx="9361858" cy="923330"/>
          </a:xfrm>
          <a:prstGeom prst="rect">
            <a:avLst/>
          </a:prstGeom>
          <a:noFill/>
        </p:spPr>
        <p:txBody>
          <a:bodyPr wrap="none" lIns="91440" tIns="45720" rIns="91440" bIns="45720">
            <a:spAutoFit/>
          </a:bodyPr>
          <a:lstStyle/>
          <a:p>
            <a:pPr algn="ctr"/>
            <a:r>
              <a:rPr lang="en-US" sz="5400" b="0" cap="none" spc="0" smtClean="0">
                <a:ln w="0"/>
                <a:solidFill>
                  <a:schemeClr val="bg1"/>
                </a:solidFill>
                <a:effectLst>
                  <a:outerShdw blurRad="38100" dist="19050" dir="2700000" algn="tl" rotWithShape="0">
                    <a:schemeClr val="dk1">
                      <a:alpha val="40000"/>
                    </a:schemeClr>
                  </a:outerShdw>
                </a:effectLst>
              </a:rPr>
              <a:t>World Groans under Curse of Sin</a:t>
            </a:r>
            <a:endParaRPr lang="en-US" sz="5400" b="0" cap="none" spc="0" dirty="0">
              <a:ln w="0"/>
              <a:solidFill>
                <a:schemeClr val="bg1"/>
              </a:solidFill>
              <a:effectLst>
                <a:outerShdw blurRad="38100" dist="19050" dir="2700000" algn="tl" rotWithShape="0">
                  <a:schemeClr val="dk1">
                    <a:alpha val="40000"/>
                  </a:schemeClr>
                </a:outerShdw>
              </a:effectLst>
            </a:endParaRPr>
          </a:p>
        </p:txBody>
      </p:sp>
      <p:sp>
        <p:nvSpPr>
          <p:cNvPr id="2" name="TextBox 1"/>
          <p:cNvSpPr txBox="1"/>
          <p:nvPr/>
        </p:nvSpPr>
        <p:spPr>
          <a:xfrm>
            <a:off x="6096000" y="897527"/>
            <a:ext cx="5976938" cy="5716950"/>
          </a:xfrm>
          <a:prstGeom prst="rect">
            <a:avLst/>
          </a:prstGeom>
          <a:noFill/>
        </p:spPr>
        <p:txBody>
          <a:bodyPr wrap="square" rtlCol="0">
            <a:spAutoFit/>
          </a:bodyPr>
          <a:lstStyle/>
          <a:p>
            <a:r>
              <a:rPr lang="en-US" sz="2150" b="1" dirty="0">
                <a:solidFill>
                  <a:schemeClr val="bg1"/>
                </a:solidFill>
                <a:latin typeface="Arial" charset="0"/>
                <a:ea typeface="Arial" charset="0"/>
                <a:cs typeface="Arial" charset="0"/>
              </a:rPr>
              <a:t>To the woman He </a:t>
            </a:r>
            <a:r>
              <a:rPr lang="en-US" sz="2150" b="1" dirty="0" smtClean="0">
                <a:solidFill>
                  <a:schemeClr val="bg1"/>
                </a:solidFill>
                <a:latin typeface="Arial" charset="0"/>
                <a:ea typeface="Arial" charset="0"/>
                <a:cs typeface="Arial" charset="0"/>
              </a:rPr>
              <a:t>said: </a:t>
            </a:r>
            <a:r>
              <a:rPr lang="en-US" sz="2150" b="1" u="sng" dirty="0" smtClean="0">
                <a:solidFill>
                  <a:schemeClr val="bg1"/>
                </a:solidFill>
                <a:latin typeface="Arial" charset="0"/>
                <a:ea typeface="Arial" charset="0"/>
                <a:cs typeface="Arial" charset="0"/>
              </a:rPr>
              <a:t>I </a:t>
            </a:r>
            <a:r>
              <a:rPr lang="en-US" sz="2150" b="1" u="sng" dirty="0">
                <a:solidFill>
                  <a:schemeClr val="bg1"/>
                </a:solidFill>
                <a:latin typeface="Arial" charset="0"/>
                <a:ea typeface="Arial" charset="0"/>
                <a:cs typeface="Arial" charset="0"/>
              </a:rPr>
              <a:t>will greatly multiply your </a:t>
            </a:r>
            <a:r>
              <a:rPr lang="en-US" sz="2150" b="1" u="sng" dirty="0">
                <a:ln>
                  <a:solidFill>
                    <a:srgbClr val="FFFF00"/>
                  </a:solidFill>
                </a:ln>
                <a:solidFill>
                  <a:schemeClr val="bg1"/>
                </a:solidFill>
                <a:latin typeface="Arial" charset="0"/>
                <a:ea typeface="Arial" charset="0"/>
                <a:cs typeface="Arial" charset="0"/>
              </a:rPr>
              <a:t>sorrow</a:t>
            </a:r>
            <a:r>
              <a:rPr lang="en-US" sz="2150" b="1" u="sng" dirty="0">
                <a:solidFill>
                  <a:schemeClr val="bg1"/>
                </a:solidFill>
                <a:latin typeface="Arial" charset="0"/>
                <a:ea typeface="Arial" charset="0"/>
                <a:cs typeface="Arial" charset="0"/>
              </a:rPr>
              <a:t> and your </a:t>
            </a:r>
            <a:r>
              <a:rPr lang="en-US" sz="2150" b="1" u="sng" dirty="0" smtClean="0">
                <a:solidFill>
                  <a:schemeClr val="bg1"/>
                </a:solidFill>
                <a:latin typeface="Arial" charset="0"/>
                <a:ea typeface="Arial" charset="0"/>
                <a:cs typeface="Arial" charset="0"/>
              </a:rPr>
              <a:t>conception; in </a:t>
            </a:r>
            <a:r>
              <a:rPr lang="en-US" sz="2150" b="1" u="sng" dirty="0">
                <a:solidFill>
                  <a:schemeClr val="bg1"/>
                </a:solidFill>
                <a:latin typeface="Arial" charset="0"/>
                <a:ea typeface="Arial" charset="0"/>
                <a:cs typeface="Arial" charset="0"/>
              </a:rPr>
              <a:t>pain you shall bring forth </a:t>
            </a:r>
            <a:r>
              <a:rPr lang="en-US" sz="2150" b="1" u="sng" dirty="0" smtClean="0">
                <a:solidFill>
                  <a:schemeClr val="bg1"/>
                </a:solidFill>
                <a:latin typeface="Arial" charset="0"/>
                <a:ea typeface="Arial" charset="0"/>
                <a:cs typeface="Arial" charset="0"/>
              </a:rPr>
              <a:t>children</a:t>
            </a:r>
            <a:r>
              <a:rPr lang="en-US" sz="2150" b="1" dirty="0" smtClean="0">
                <a:solidFill>
                  <a:schemeClr val="bg1"/>
                </a:solidFill>
                <a:latin typeface="Arial" charset="0"/>
                <a:ea typeface="Arial" charset="0"/>
                <a:cs typeface="Arial" charset="0"/>
              </a:rPr>
              <a:t>; your </a:t>
            </a:r>
            <a:r>
              <a:rPr lang="en-US" sz="2150" b="1" dirty="0">
                <a:solidFill>
                  <a:schemeClr val="bg1"/>
                </a:solidFill>
                <a:latin typeface="Arial" charset="0"/>
                <a:ea typeface="Arial" charset="0"/>
                <a:cs typeface="Arial" charset="0"/>
              </a:rPr>
              <a:t>desire shall be for your </a:t>
            </a:r>
            <a:r>
              <a:rPr lang="en-US" sz="2150" b="1" dirty="0" smtClean="0">
                <a:solidFill>
                  <a:schemeClr val="bg1"/>
                </a:solidFill>
                <a:latin typeface="Arial" charset="0"/>
                <a:ea typeface="Arial" charset="0"/>
                <a:cs typeface="Arial" charset="0"/>
              </a:rPr>
              <a:t>husband, and </a:t>
            </a:r>
            <a:r>
              <a:rPr lang="en-US" sz="2150" b="1" dirty="0">
                <a:solidFill>
                  <a:schemeClr val="bg1"/>
                </a:solidFill>
                <a:latin typeface="Arial" charset="0"/>
                <a:ea typeface="Arial" charset="0"/>
                <a:cs typeface="Arial" charset="0"/>
              </a:rPr>
              <a:t>he shall rule over </a:t>
            </a:r>
            <a:r>
              <a:rPr lang="en-US" sz="2150" b="1" dirty="0" smtClean="0">
                <a:solidFill>
                  <a:schemeClr val="bg1"/>
                </a:solidFill>
                <a:latin typeface="Arial" charset="0"/>
                <a:ea typeface="Arial" charset="0"/>
                <a:cs typeface="Arial" charset="0"/>
              </a:rPr>
              <a:t>you. Then </a:t>
            </a:r>
            <a:r>
              <a:rPr lang="en-US" sz="2150" b="1" dirty="0">
                <a:solidFill>
                  <a:schemeClr val="bg1"/>
                </a:solidFill>
                <a:latin typeface="Arial" charset="0"/>
                <a:ea typeface="Arial" charset="0"/>
                <a:cs typeface="Arial" charset="0"/>
              </a:rPr>
              <a:t>to Adam He said, b</a:t>
            </a:r>
            <a:r>
              <a:rPr lang="en-US" sz="2150" b="1" dirty="0" smtClean="0">
                <a:solidFill>
                  <a:schemeClr val="bg1"/>
                </a:solidFill>
                <a:latin typeface="Arial" charset="0"/>
                <a:ea typeface="Arial" charset="0"/>
                <a:cs typeface="Arial" charset="0"/>
              </a:rPr>
              <a:t>ecause </a:t>
            </a:r>
            <a:r>
              <a:rPr lang="en-US" sz="2150" b="1" dirty="0">
                <a:solidFill>
                  <a:schemeClr val="bg1"/>
                </a:solidFill>
                <a:latin typeface="Arial" charset="0"/>
                <a:ea typeface="Arial" charset="0"/>
                <a:cs typeface="Arial" charset="0"/>
              </a:rPr>
              <a:t>you have heeded the voice of your wife, and have eaten from the tree of which I commanded you, saying, y</a:t>
            </a:r>
            <a:r>
              <a:rPr lang="en-US" sz="2150" b="1" dirty="0" smtClean="0">
                <a:solidFill>
                  <a:schemeClr val="bg1"/>
                </a:solidFill>
                <a:latin typeface="Arial" charset="0"/>
                <a:ea typeface="Arial" charset="0"/>
                <a:cs typeface="Arial" charset="0"/>
              </a:rPr>
              <a:t>ou </a:t>
            </a:r>
            <a:r>
              <a:rPr lang="en-US" sz="2150" b="1" dirty="0">
                <a:solidFill>
                  <a:schemeClr val="bg1"/>
                </a:solidFill>
                <a:latin typeface="Arial" charset="0"/>
                <a:ea typeface="Arial" charset="0"/>
                <a:cs typeface="Arial" charset="0"/>
              </a:rPr>
              <a:t>shall not eat of </a:t>
            </a:r>
            <a:r>
              <a:rPr lang="en-US" sz="2150" b="1" dirty="0" smtClean="0">
                <a:solidFill>
                  <a:schemeClr val="bg1"/>
                </a:solidFill>
                <a:latin typeface="Arial" charset="0"/>
                <a:ea typeface="Arial" charset="0"/>
                <a:cs typeface="Arial" charset="0"/>
              </a:rPr>
              <a:t>it: </a:t>
            </a:r>
            <a:r>
              <a:rPr lang="en-US" sz="2150" b="1" u="sng" dirty="0" smtClean="0">
                <a:ln>
                  <a:solidFill>
                    <a:srgbClr val="FFFF00"/>
                  </a:solidFill>
                </a:ln>
                <a:solidFill>
                  <a:schemeClr val="bg1"/>
                </a:solidFill>
                <a:latin typeface="Arial" charset="0"/>
                <a:ea typeface="Arial" charset="0"/>
                <a:cs typeface="Arial" charset="0"/>
              </a:rPr>
              <a:t>Cursed</a:t>
            </a:r>
            <a:r>
              <a:rPr lang="en-US" sz="2150" b="1" u="sng" dirty="0" smtClean="0">
                <a:solidFill>
                  <a:schemeClr val="bg1"/>
                </a:solidFill>
                <a:latin typeface="Arial" charset="0"/>
                <a:ea typeface="Arial" charset="0"/>
                <a:cs typeface="Arial" charset="0"/>
              </a:rPr>
              <a:t> </a:t>
            </a:r>
            <a:r>
              <a:rPr lang="en-US" sz="2150" b="1" u="sng" dirty="0">
                <a:solidFill>
                  <a:schemeClr val="bg1"/>
                </a:solidFill>
                <a:latin typeface="Arial" charset="0"/>
                <a:ea typeface="Arial" charset="0"/>
                <a:cs typeface="Arial" charset="0"/>
              </a:rPr>
              <a:t>is the ground for your </a:t>
            </a:r>
            <a:r>
              <a:rPr lang="en-US" sz="2150" b="1" u="sng" dirty="0" smtClean="0">
                <a:solidFill>
                  <a:schemeClr val="bg1"/>
                </a:solidFill>
                <a:latin typeface="Arial" charset="0"/>
                <a:ea typeface="Arial" charset="0"/>
                <a:cs typeface="Arial" charset="0"/>
              </a:rPr>
              <a:t>sake</a:t>
            </a:r>
            <a:r>
              <a:rPr lang="en-US" sz="2150" b="1" dirty="0" smtClean="0">
                <a:solidFill>
                  <a:schemeClr val="bg1"/>
                </a:solidFill>
                <a:latin typeface="Arial" charset="0"/>
                <a:ea typeface="Arial" charset="0"/>
                <a:cs typeface="Arial" charset="0"/>
              </a:rPr>
              <a:t>; in </a:t>
            </a:r>
            <a:r>
              <a:rPr lang="en-US" sz="2150" b="1" dirty="0">
                <a:solidFill>
                  <a:schemeClr val="bg1"/>
                </a:solidFill>
                <a:latin typeface="Arial" charset="0"/>
                <a:ea typeface="Arial" charset="0"/>
                <a:cs typeface="Arial" charset="0"/>
              </a:rPr>
              <a:t>toil you shall eat of </a:t>
            </a:r>
            <a:r>
              <a:rPr lang="en-US" sz="2150" b="1" dirty="0" smtClean="0">
                <a:solidFill>
                  <a:schemeClr val="bg1"/>
                </a:solidFill>
                <a:latin typeface="Arial" charset="0"/>
                <a:ea typeface="Arial" charset="0"/>
                <a:cs typeface="Arial" charset="0"/>
              </a:rPr>
              <a:t>it all </a:t>
            </a:r>
            <a:r>
              <a:rPr lang="en-US" sz="2150" b="1" dirty="0">
                <a:solidFill>
                  <a:schemeClr val="bg1"/>
                </a:solidFill>
                <a:latin typeface="Arial" charset="0"/>
                <a:ea typeface="Arial" charset="0"/>
                <a:cs typeface="Arial" charset="0"/>
              </a:rPr>
              <a:t>the days of your </a:t>
            </a:r>
            <a:r>
              <a:rPr lang="en-US" sz="2150" b="1" dirty="0" smtClean="0">
                <a:solidFill>
                  <a:schemeClr val="bg1"/>
                </a:solidFill>
                <a:latin typeface="Arial" charset="0"/>
                <a:ea typeface="Arial" charset="0"/>
                <a:cs typeface="Arial" charset="0"/>
              </a:rPr>
              <a:t>life. </a:t>
            </a:r>
            <a:r>
              <a:rPr lang="en-US" sz="2150" b="1" u="sng" dirty="0" smtClean="0">
                <a:solidFill>
                  <a:schemeClr val="bg1"/>
                </a:solidFill>
                <a:latin typeface="Arial" charset="0"/>
                <a:ea typeface="Arial" charset="0"/>
                <a:cs typeface="Arial" charset="0"/>
              </a:rPr>
              <a:t>Both </a:t>
            </a:r>
            <a:r>
              <a:rPr lang="en-US" sz="2150" b="1" u="sng" dirty="0">
                <a:solidFill>
                  <a:schemeClr val="bg1"/>
                </a:solidFill>
                <a:latin typeface="Arial" charset="0"/>
                <a:ea typeface="Arial" charset="0"/>
                <a:cs typeface="Arial" charset="0"/>
              </a:rPr>
              <a:t>thorns and thistles it shall bring forth for </a:t>
            </a:r>
            <a:r>
              <a:rPr lang="en-US" sz="2150" b="1" u="sng" dirty="0" smtClean="0">
                <a:solidFill>
                  <a:schemeClr val="bg1"/>
                </a:solidFill>
                <a:latin typeface="Arial" charset="0"/>
                <a:ea typeface="Arial" charset="0"/>
                <a:cs typeface="Arial" charset="0"/>
              </a:rPr>
              <a:t>you</a:t>
            </a:r>
            <a:r>
              <a:rPr lang="en-US" sz="2150" b="1" dirty="0" smtClean="0">
                <a:solidFill>
                  <a:schemeClr val="bg1"/>
                </a:solidFill>
                <a:latin typeface="Arial" charset="0"/>
                <a:ea typeface="Arial" charset="0"/>
                <a:cs typeface="Arial" charset="0"/>
              </a:rPr>
              <a:t>, and </a:t>
            </a:r>
            <a:r>
              <a:rPr lang="en-US" sz="2150" b="1" dirty="0">
                <a:solidFill>
                  <a:schemeClr val="bg1"/>
                </a:solidFill>
                <a:latin typeface="Arial" charset="0"/>
                <a:ea typeface="Arial" charset="0"/>
                <a:cs typeface="Arial" charset="0"/>
              </a:rPr>
              <a:t>you shall eat the herb of the field</a:t>
            </a:r>
            <a:r>
              <a:rPr lang="en-US" sz="2150" b="1" dirty="0" smtClean="0">
                <a:solidFill>
                  <a:schemeClr val="bg1"/>
                </a:solidFill>
                <a:latin typeface="Arial" charset="0"/>
                <a:ea typeface="Arial" charset="0"/>
                <a:cs typeface="Arial" charset="0"/>
              </a:rPr>
              <a:t>.</a:t>
            </a:r>
            <a:r>
              <a:rPr lang="en-US" sz="2150" b="1" baseline="30000" dirty="0">
                <a:solidFill>
                  <a:schemeClr val="bg1"/>
                </a:solidFill>
                <a:latin typeface="Arial" charset="0"/>
                <a:ea typeface="Arial" charset="0"/>
                <a:cs typeface="Arial" charset="0"/>
              </a:rPr>
              <a:t> </a:t>
            </a:r>
            <a:r>
              <a:rPr lang="en-US" sz="2150" b="1" u="sng" dirty="0">
                <a:solidFill>
                  <a:schemeClr val="bg1"/>
                </a:solidFill>
                <a:latin typeface="Arial" charset="0"/>
                <a:ea typeface="Arial" charset="0"/>
                <a:cs typeface="Arial" charset="0"/>
              </a:rPr>
              <a:t>In the sweat of your face</a:t>
            </a:r>
            <a:r>
              <a:rPr lang="en-US" sz="2150" b="1" dirty="0">
                <a:solidFill>
                  <a:schemeClr val="bg1"/>
                </a:solidFill>
                <a:latin typeface="Arial" charset="0"/>
                <a:ea typeface="Arial" charset="0"/>
                <a:cs typeface="Arial" charset="0"/>
              </a:rPr>
              <a:t> you shall eat </a:t>
            </a:r>
            <a:r>
              <a:rPr lang="en-US" sz="2150" b="1" dirty="0" smtClean="0">
                <a:solidFill>
                  <a:schemeClr val="bg1"/>
                </a:solidFill>
                <a:latin typeface="Arial" charset="0"/>
                <a:ea typeface="Arial" charset="0"/>
                <a:cs typeface="Arial" charset="0"/>
              </a:rPr>
              <a:t>bread till </a:t>
            </a:r>
            <a:r>
              <a:rPr lang="en-US" sz="2150" b="1" dirty="0">
                <a:solidFill>
                  <a:schemeClr val="bg1"/>
                </a:solidFill>
                <a:latin typeface="Arial" charset="0"/>
                <a:ea typeface="Arial" charset="0"/>
                <a:cs typeface="Arial" charset="0"/>
              </a:rPr>
              <a:t>you return to the </a:t>
            </a:r>
            <a:r>
              <a:rPr lang="en-US" sz="2150" b="1" dirty="0" smtClean="0">
                <a:solidFill>
                  <a:schemeClr val="bg1"/>
                </a:solidFill>
                <a:latin typeface="Arial" charset="0"/>
                <a:ea typeface="Arial" charset="0"/>
                <a:cs typeface="Arial" charset="0"/>
              </a:rPr>
              <a:t>ground, for </a:t>
            </a:r>
            <a:r>
              <a:rPr lang="en-US" sz="2150" b="1" dirty="0">
                <a:solidFill>
                  <a:schemeClr val="bg1"/>
                </a:solidFill>
                <a:latin typeface="Arial" charset="0"/>
                <a:ea typeface="Arial" charset="0"/>
                <a:cs typeface="Arial" charset="0"/>
              </a:rPr>
              <a:t>out of it you were </a:t>
            </a:r>
            <a:r>
              <a:rPr lang="en-US" sz="2150" b="1" dirty="0" smtClean="0">
                <a:solidFill>
                  <a:schemeClr val="bg1"/>
                </a:solidFill>
                <a:latin typeface="Arial" charset="0"/>
                <a:ea typeface="Arial" charset="0"/>
                <a:cs typeface="Arial" charset="0"/>
              </a:rPr>
              <a:t>taken; for </a:t>
            </a:r>
            <a:r>
              <a:rPr lang="en-US" sz="2150" b="1" dirty="0">
                <a:solidFill>
                  <a:schemeClr val="bg1"/>
                </a:solidFill>
                <a:latin typeface="Arial" charset="0"/>
                <a:ea typeface="Arial" charset="0"/>
                <a:cs typeface="Arial" charset="0"/>
              </a:rPr>
              <a:t>dust you </a:t>
            </a:r>
            <a:r>
              <a:rPr lang="en-US" sz="2150" b="1" dirty="0" smtClean="0">
                <a:solidFill>
                  <a:schemeClr val="bg1"/>
                </a:solidFill>
                <a:latin typeface="Arial" charset="0"/>
                <a:ea typeface="Arial" charset="0"/>
                <a:cs typeface="Arial" charset="0"/>
              </a:rPr>
              <a:t>are, and </a:t>
            </a:r>
            <a:r>
              <a:rPr lang="en-US" sz="2150" b="1" u="sng" dirty="0">
                <a:ln>
                  <a:solidFill>
                    <a:srgbClr val="FFFF00"/>
                  </a:solidFill>
                </a:ln>
                <a:solidFill>
                  <a:schemeClr val="bg1"/>
                </a:solidFill>
                <a:latin typeface="Arial" charset="0"/>
                <a:ea typeface="Arial" charset="0"/>
                <a:cs typeface="Arial" charset="0"/>
              </a:rPr>
              <a:t>to dust you shall return</a:t>
            </a:r>
            <a:r>
              <a:rPr lang="en-US" sz="2150" b="1" dirty="0" smtClean="0">
                <a:solidFill>
                  <a:schemeClr val="bg1"/>
                </a:solidFill>
                <a:latin typeface="Arial" charset="0"/>
                <a:ea typeface="Arial" charset="0"/>
                <a:cs typeface="Arial" charset="0"/>
              </a:rPr>
              <a:t>.</a:t>
            </a:r>
          </a:p>
          <a:p>
            <a:pPr algn="r"/>
            <a:r>
              <a:rPr lang="en-US" sz="2150" b="1" dirty="0" smtClean="0">
                <a:solidFill>
                  <a:schemeClr val="bg1"/>
                </a:solidFill>
                <a:latin typeface="Arial" charset="0"/>
                <a:ea typeface="Arial" charset="0"/>
                <a:cs typeface="Arial" charset="0"/>
              </a:rPr>
              <a:t>(Genesis 3:17-19)</a:t>
            </a:r>
            <a:endParaRPr lang="en-US" sz="2150" b="1" dirty="0">
              <a:solidFill>
                <a:schemeClr val="bg1"/>
              </a:solidFill>
              <a:latin typeface="Arial" charset="0"/>
              <a:ea typeface="Arial" charset="0"/>
              <a:cs typeface="Arial" charset="0"/>
            </a:endParaRPr>
          </a:p>
        </p:txBody>
      </p:sp>
      <p:sp>
        <p:nvSpPr>
          <p:cNvPr id="5" name="TextBox 4"/>
          <p:cNvSpPr txBox="1"/>
          <p:nvPr/>
        </p:nvSpPr>
        <p:spPr>
          <a:xfrm>
            <a:off x="176214" y="893556"/>
            <a:ext cx="11839576" cy="5693866"/>
          </a:xfrm>
          <a:prstGeom prst="rect">
            <a:avLst/>
          </a:prstGeom>
          <a:noFill/>
        </p:spPr>
        <p:txBody>
          <a:bodyPr wrap="square" rtlCol="0">
            <a:spAutoFit/>
          </a:bodyPr>
          <a:lstStyle/>
          <a:p>
            <a:r>
              <a:rPr lang="en-US" sz="2800" b="1" baseline="30000" dirty="0" smtClean="0">
                <a:solidFill>
                  <a:schemeClr val="bg1"/>
                </a:solidFill>
              </a:rPr>
              <a:t>18</a:t>
            </a:r>
            <a:r>
              <a:rPr lang="en-US" sz="2800" b="1" dirty="0" smtClean="0">
                <a:solidFill>
                  <a:schemeClr val="bg1"/>
                </a:solidFill>
              </a:rPr>
              <a:t> For </a:t>
            </a:r>
            <a:r>
              <a:rPr lang="en-US" sz="2800" b="1" dirty="0">
                <a:solidFill>
                  <a:schemeClr val="bg1"/>
                </a:solidFill>
              </a:rPr>
              <a:t>I consider that the </a:t>
            </a:r>
            <a:r>
              <a:rPr lang="en-US" sz="2800" b="1" i="1" dirty="0">
                <a:ln>
                  <a:solidFill>
                    <a:srgbClr val="FFFF00"/>
                  </a:solidFill>
                </a:ln>
                <a:solidFill>
                  <a:schemeClr val="bg1"/>
                </a:solidFill>
              </a:rPr>
              <a:t>sufferings of this present time</a:t>
            </a:r>
            <a:r>
              <a:rPr lang="en-US" sz="2800" b="1" dirty="0">
                <a:solidFill>
                  <a:schemeClr val="bg1"/>
                </a:solidFill>
              </a:rPr>
              <a:t> are not worthy to be compared with the glory which shall be revealed in us. </a:t>
            </a:r>
            <a:r>
              <a:rPr lang="en-US" sz="2800" b="1" baseline="30000" dirty="0">
                <a:solidFill>
                  <a:schemeClr val="bg1"/>
                </a:solidFill>
              </a:rPr>
              <a:t>19 </a:t>
            </a:r>
            <a:r>
              <a:rPr lang="en-US" sz="2800" b="1" dirty="0">
                <a:solidFill>
                  <a:schemeClr val="bg1"/>
                </a:solidFill>
              </a:rPr>
              <a:t>For the earnest expectation of the creation eagerly waits for the revealing of the sons of God. </a:t>
            </a:r>
            <a:r>
              <a:rPr lang="en-US" sz="2800" b="1" baseline="30000" dirty="0">
                <a:solidFill>
                  <a:schemeClr val="bg1"/>
                </a:solidFill>
              </a:rPr>
              <a:t>20 </a:t>
            </a:r>
            <a:r>
              <a:rPr lang="en-US" sz="2800" b="1" i="1" dirty="0">
                <a:ln>
                  <a:solidFill>
                    <a:srgbClr val="FFFF00"/>
                  </a:solidFill>
                </a:ln>
                <a:solidFill>
                  <a:schemeClr val="bg1"/>
                </a:solidFill>
              </a:rPr>
              <a:t>For the creation was subjected to futility</a:t>
            </a:r>
            <a:r>
              <a:rPr lang="en-US" sz="2800" b="1" dirty="0">
                <a:solidFill>
                  <a:schemeClr val="bg1"/>
                </a:solidFill>
              </a:rPr>
              <a:t>, not willingly, but because of Him who subjected it in hope; </a:t>
            </a:r>
            <a:r>
              <a:rPr lang="en-US" sz="2800" b="1" baseline="30000" dirty="0">
                <a:solidFill>
                  <a:schemeClr val="bg1"/>
                </a:solidFill>
              </a:rPr>
              <a:t>21 </a:t>
            </a:r>
            <a:r>
              <a:rPr lang="en-US" sz="2800" b="1" dirty="0">
                <a:solidFill>
                  <a:schemeClr val="bg1"/>
                </a:solidFill>
              </a:rPr>
              <a:t>because the creation itself also will be delivered from the </a:t>
            </a:r>
            <a:r>
              <a:rPr lang="en-US" sz="2800" b="1" i="1" dirty="0">
                <a:ln>
                  <a:solidFill>
                    <a:srgbClr val="FFFF00"/>
                  </a:solidFill>
                </a:ln>
                <a:solidFill>
                  <a:schemeClr val="bg1"/>
                </a:solidFill>
              </a:rPr>
              <a:t>bondage of corruption</a:t>
            </a:r>
            <a:r>
              <a:rPr lang="en-US" sz="2800" b="1" dirty="0">
                <a:solidFill>
                  <a:schemeClr val="bg1"/>
                </a:solidFill>
              </a:rPr>
              <a:t> into the glorious liberty of the children of God. </a:t>
            </a:r>
            <a:r>
              <a:rPr lang="en-US" sz="2800" b="1" baseline="30000" dirty="0">
                <a:solidFill>
                  <a:schemeClr val="bg1"/>
                </a:solidFill>
              </a:rPr>
              <a:t>22 </a:t>
            </a:r>
            <a:r>
              <a:rPr lang="en-US" sz="2800" b="1" dirty="0">
                <a:solidFill>
                  <a:schemeClr val="bg1"/>
                </a:solidFill>
              </a:rPr>
              <a:t>For we know that </a:t>
            </a:r>
            <a:r>
              <a:rPr lang="en-US" sz="2800" b="1" i="1" dirty="0">
                <a:ln>
                  <a:solidFill>
                    <a:srgbClr val="FFFF00"/>
                  </a:solidFill>
                </a:ln>
                <a:solidFill>
                  <a:schemeClr val="bg1"/>
                </a:solidFill>
              </a:rPr>
              <a:t>the whole creation groans and labors with birth pangs together until now</a:t>
            </a:r>
            <a:r>
              <a:rPr lang="en-US" sz="2800" b="1" dirty="0">
                <a:solidFill>
                  <a:schemeClr val="bg1"/>
                </a:solidFill>
              </a:rPr>
              <a:t>. </a:t>
            </a:r>
            <a:r>
              <a:rPr lang="en-US" sz="2800" b="1" baseline="30000" dirty="0">
                <a:solidFill>
                  <a:schemeClr val="bg1"/>
                </a:solidFill>
              </a:rPr>
              <a:t>23 </a:t>
            </a:r>
            <a:r>
              <a:rPr lang="en-US" sz="2800" b="1" dirty="0">
                <a:solidFill>
                  <a:schemeClr val="bg1"/>
                </a:solidFill>
              </a:rPr>
              <a:t>Not only that, but we also who have the firstfruits of the Spirit, </a:t>
            </a:r>
            <a:r>
              <a:rPr lang="en-US" sz="2800" b="1" i="1" dirty="0">
                <a:ln>
                  <a:solidFill>
                    <a:srgbClr val="FFFF00"/>
                  </a:solidFill>
                </a:ln>
                <a:solidFill>
                  <a:schemeClr val="bg1"/>
                </a:solidFill>
              </a:rPr>
              <a:t>even we ourselves groan within ourselves, eagerly waiting for the adoption</a:t>
            </a:r>
            <a:r>
              <a:rPr lang="en-US" sz="2800" b="1" dirty="0">
                <a:solidFill>
                  <a:schemeClr val="bg1"/>
                </a:solidFill>
              </a:rPr>
              <a:t>, the redemption of our body. </a:t>
            </a:r>
            <a:r>
              <a:rPr lang="en-US" sz="2800" b="1" baseline="30000" dirty="0">
                <a:solidFill>
                  <a:schemeClr val="bg1"/>
                </a:solidFill>
              </a:rPr>
              <a:t>24 </a:t>
            </a:r>
            <a:r>
              <a:rPr lang="en-US" sz="2800" b="1" dirty="0">
                <a:solidFill>
                  <a:schemeClr val="bg1"/>
                </a:solidFill>
              </a:rPr>
              <a:t>For we were saved in this hope, but hope that is seen is not hope; for why does one still hope for what he sees? </a:t>
            </a:r>
            <a:r>
              <a:rPr lang="en-US" sz="2800" b="1" baseline="30000" dirty="0">
                <a:solidFill>
                  <a:schemeClr val="bg1"/>
                </a:solidFill>
              </a:rPr>
              <a:t>25 </a:t>
            </a:r>
            <a:r>
              <a:rPr lang="en-US" sz="2800" b="1" dirty="0">
                <a:solidFill>
                  <a:schemeClr val="bg1"/>
                </a:solidFill>
              </a:rPr>
              <a:t>But if we hope for what we do not see, we eagerly wait for it with perseverance.</a:t>
            </a:r>
            <a:endParaRPr lang="en-US" sz="2400" b="1" dirty="0">
              <a:solidFill>
                <a:schemeClr val="bg1"/>
              </a:solidFill>
              <a:latin typeface="Arial" charset="0"/>
              <a:ea typeface="Arial" charset="0"/>
              <a:cs typeface="Arial" charset="0"/>
            </a:endParaRPr>
          </a:p>
        </p:txBody>
      </p:sp>
      <p:sp>
        <p:nvSpPr>
          <p:cNvPr id="6" name="Rounded Rectangle 5"/>
          <p:cNvSpPr/>
          <p:nvPr/>
        </p:nvSpPr>
        <p:spPr>
          <a:xfrm>
            <a:off x="8715376" y="100013"/>
            <a:ext cx="3371850" cy="8233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88939" y="1189282"/>
            <a:ext cx="2619376" cy="1077218"/>
          </a:xfrm>
          <a:prstGeom prst="rect">
            <a:avLst/>
          </a:prstGeom>
          <a:solidFill>
            <a:srgbClr val="FF0000"/>
          </a:solidFill>
        </p:spPr>
        <p:txBody>
          <a:bodyPr wrap="square" rtlCol="0">
            <a:spAutoFit/>
          </a:bodyPr>
          <a:lstStyle/>
          <a:p>
            <a:pPr algn="ctr"/>
            <a:r>
              <a:rPr lang="en-US" sz="3200" b="1" spc="300" smtClean="0">
                <a:solidFill>
                  <a:srgbClr val="FFFF00"/>
                </a:solidFill>
              </a:rPr>
              <a:t>Human Suffering</a:t>
            </a:r>
            <a:endParaRPr lang="en-US" sz="3200" b="1" spc="300" dirty="0">
              <a:solidFill>
                <a:srgbClr val="FFFF00"/>
              </a:solidFill>
            </a:endParaRPr>
          </a:p>
        </p:txBody>
      </p:sp>
      <p:sp>
        <p:nvSpPr>
          <p:cNvPr id="8" name="TextBox 7"/>
          <p:cNvSpPr txBox="1"/>
          <p:nvPr/>
        </p:nvSpPr>
        <p:spPr>
          <a:xfrm>
            <a:off x="4800601" y="5255701"/>
            <a:ext cx="2619376" cy="1077218"/>
          </a:xfrm>
          <a:prstGeom prst="rect">
            <a:avLst/>
          </a:prstGeom>
          <a:solidFill>
            <a:srgbClr val="FF0000"/>
          </a:solidFill>
        </p:spPr>
        <p:txBody>
          <a:bodyPr wrap="square" rtlCol="0">
            <a:spAutoFit/>
          </a:bodyPr>
          <a:lstStyle/>
          <a:p>
            <a:pPr algn="ctr"/>
            <a:r>
              <a:rPr lang="en-US" sz="3200" b="1" spc="300" dirty="0" smtClean="0">
                <a:solidFill>
                  <a:srgbClr val="FFFF00"/>
                </a:solidFill>
              </a:rPr>
              <a:t>Nature run amuck</a:t>
            </a:r>
            <a:endParaRPr lang="en-US" sz="3200" b="1" spc="300" dirty="0">
              <a:solidFill>
                <a:srgbClr val="FFFF00"/>
              </a:solidFill>
            </a:endParaRPr>
          </a:p>
        </p:txBody>
      </p:sp>
      <p:sp>
        <p:nvSpPr>
          <p:cNvPr id="9" name="TextBox 8"/>
          <p:cNvSpPr txBox="1"/>
          <p:nvPr/>
        </p:nvSpPr>
        <p:spPr>
          <a:xfrm>
            <a:off x="9056779" y="2090044"/>
            <a:ext cx="2619376" cy="2062103"/>
          </a:xfrm>
          <a:prstGeom prst="rect">
            <a:avLst/>
          </a:prstGeom>
          <a:solidFill>
            <a:srgbClr val="FF0000"/>
          </a:solidFill>
        </p:spPr>
        <p:txBody>
          <a:bodyPr wrap="square" rtlCol="0">
            <a:spAutoFit/>
          </a:bodyPr>
          <a:lstStyle/>
          <a:p>
            <a:pPr algn="ctr"/>
            <a:r>
              <a:rPr lang="en-US" sz="3200" b="1" spc="300" dirty="0" smtClean="0">
                <a:solidFill>
                  <a:srgbClr val="FFFF00"/>
                </a:solidFill>
              </a:rPr>
              <a:t>Death </a:t>
            </a:r>
            <a:r>
              <a:rPr lang="en-US" sz="3200" b="1" spc="300" smtClean="0">
                <a:solidFill>
                  <a:srgbClr val="FFFF00"/>
                </a:solidFill>
              </a:rPr>
              <a:t>&amp; the grief </a:t>
            </a:r>
            <a:r>
              <a:rPr lang="en-US" sz="3200" b="1" spc="300" dirty="0" smtClean="0">
                <a:solidFill>
                  <a:srgbClr val="FFFF00"/>
                </a:solidFill>
              </a:rPr>
              <a:t>associated with it</a:t>
            </a:r>
            <a:endParaRPr lang="en-US" sz="3200" b="1" spc="300" dirty="0">
              <a:solidFill>
                <a:srgbClr val="FFFF00"/>
              </a:solidFill>
            </a:endParaRPr>
          </a:p>
        </p:txBody>
      </p:sp>
      <p:sp>
        <p:nvSpPr>
          <p:cNvPr id="10" name="TextBox 9"/>
          <p:cNvSpPr txBox="1"/>
          <p:nvPr/>
        </p:nvSpPr>
        <p:spPr>
          <a:xfrm>
            <a:off x="301254" y="4152147"/>
            <a:ext cx="2619376" cy="1569660"/>
          </a:xfrm>
          <a:prstGeom prst="rect">
            <a:avLst/>
          </a:prstGeom>
          <a:solidFill>
            <a:srgbClr val="FF0000"/>
          </a:solidFill>
        </p:spPr>
        <p:txBody>
          <a:bodyPr wrap="square" rtlCol="0">
            <a:spAutoFit/>
          </a:bodyPr>
          <a:lstStyle/>
          <a:p>
            <a:pPr algn="ctr"/>
            <a:r>
              <a:rPr lang="en-US" sz="3200" b="1" spc="300" dirty="0" smtClean="0">
                <a:solidFill>
                  <a:srgbClr val="FFFF00"/>
                </a:solidFill>
              </a:rPr>
              <a:t>Only gets worse,</a:t>
            </a:r>
          </a:p>
          <a:p>
            <a:pPr algn="ctr"/>
            <a:r>
              <a:rPr lang="en-US" sz="3200" b="1" spc="300" dirty="0" smtClean="0">
                <a:solidFill>
                  <a:srgbClr val="FFFF00"/>
                </a:solidFill>
              </a:rPr>
              <a:t>2 Tim 3:13</a:t>
            </a:r>
            <a:endParaRPr lang="en-US" sz="3200" b="1" spc="300" dirty="0">
              <a:solidFill>
                <a:srgbClr val="FFFF00"/>
              </a:solidFill>
            </a:endParaRPr>
          </a:p>
        </p:txBody>
      </p:sp>
      <p:sp>
        <p:nvSpPr>
          <p:cNvPr id="11" name="TextBox 10"/>
          <p:cNvSpPr txBox="1"/>
          <p:nvPr/>
        </p:nvSpPr>
        <p:spPr>
          <a:xfrm>
            <a:off x="5503676" y="2899226"/>
            <a:ext cx="2619376" cy="1569660"/>
          </a:xfrm>
          <a:prstGeom prst="rect">
            <a:avLst/>
          </a:prstGeom>
          <a:solidFill>
            <a:srgbClr val="FF0000"/>
          </a:solidFill>
        </p:spPr>
        <p:txBody>
          <a:bodyPr wrap="square" rtlCol="0">
            <a:spAutoFit/>
          </a:bodyPr>
          <a:lstStyle/>
          <a:p>
            <a:pPr algn="ctr"/>
            <a:r>
              <a:rPr lang="en-US" sz="3200" b="1" spc="300" smtClean="0">
                <a:solidFill>
                  <a:srgbClr val="FFFF00"/>
                </a:solidFill>
              </a:rPr>
              <a:t>Cry rivers </a:t>
            </a:r>
            <a:r>
              <a:rPr lang="en-US" sz="3200" b="1" spc="300" dirty="0" smtClean="0">
                <a:solidFill>
                  <a:srgbClr val="FFFF00"/>
                </a:solidFill>
              </a:rPr>
              <a:t>of tears, Psa 6:6</a:t>
            </a:r>
            <a:endParaRPr lang="en-US" sz="3200" b="1" spc="300" dirty="0">
              <a:solidFill>
                <a:srgbClr val="FFFF00"/>
              </a:solidFill>
            </a:endParaRPr>
          </a:p>
        </p:txBody>
      </p:sp>
      <p:sp>
        <p:nvSpPr>
          <p:cNvPr id="12" name="TextBox 11"/>
          <p:cNvSpPr txBox="1"/>
          <p:nvPr/>
        </p:nvSpPr>
        <p:spPr>
          <a:xfrm>
            <a:off x="328614" y="1045956"/>
            <a:ext cx="11839576" cy="5693866"/>
          </a:xfrm>
          <a:prstGeom prst="rect">
            <a:avLst/>
          </a:prstGeom>
          <a:solidFill>
            <a:srgbClr val="000000">
              <a:alpha val="50196"/>
            </a:srgbClr>
          </a:solidFill>
        </p:spPr>
        <p:txBody>
          <a:bodyPr wrap="square" rtlCol="0">
            <a:spAutoFit/>
          </a:bodyPr>
          <a:lstStyle/>
          <a:p>
            <a:r>
              <a:rPr lang="en-US" sz="2800" b="1" baseline="30000" dirty="0" smtClean="0">
                <a:solidFill>
                  <a:schemeClr val="bg1"/>
                </a:solidFill>
              </a:rPr>
              <a:t>18</a:t>
            </a:r>
            <a:r>
              <a:rPr lang="en-US" sz="2800" b="1" dirty="0" smtClean="0">
                <a:solidFill>
                  <a:schemeClr val="bg1"/>
                </a:solidFill>
              </a:rPr>
              <a:t> For </a:t>
            </a:r>
            <a:r>
              <a:rPr lang="en-US" sz="2800" b="1" dirty="0">
                <a:solidFill>
                  <a:schemeClr val="bg1"/>
                </a:solidFill>
              </a:rPr>
              <a:t>I consider that the sufferings of this present time are not worthy to be compared with the glory which shall be revealed in us. </a:t>
            </a:r>
            <a:r>
              <a:rPr lang="en-US" sz="2800" b="1" baseline="30000" dirty="0">
                <a:solidFill>
                  <a:schemeClr val="bg1"/>
                </a:solidFill>
              </a:rPr>
              <a:t>19 </a:t>
            </a:r>
            <a:r>
              <a:rPr lang="en-US" sz="2800" b="1" dirty="0">
                <a:solidFill>
                  <a:schemeClr val="bg1"/>
                </a:solidFill>
              </a:rPr>
              <a:t>For the earnest expectation of the creation eagerly waits for the </a:t>
            </a:r>
            <a:r>
              <a:rPr lang="en-US" sz="2800" b="1" i="1" u="sng" dirty="0">
                <a:ln>
                  <a:solidFill>
                    <a:srgbClr val="FFFC10"/>
                  </a:solidFill>
                </a:ln>
                <a:solidFill>
                  <a:schemeClr val="bg1"/>
                </a:solidFill>
              </a:rPr>
              <a:t>revealing of the sons of Go</a:t>
            </a:r>
            <a:r>
              <a:rPr lang="en-US" sz="2800" b="1" i="1" u="sng" dirty="0">
                <a:solidFill>
                  <a:schemeClr val="bg1"/>
                </a:solidFill>
              </a:rPr>
              <a:t>d</a:t>
            </a:r>
            <a:r>
              <a:rPr lang="en-US" sz="2800" b="1" dirty="0">
                <a:solidFill>
                  <a:schemeClr val="bg1"/>
                </a:solidFill>
              </a:rPr>
              <a:t>. </a:t>
            </a:r>
            <a:r>
              <a:rPr lang="en-US" sz="2800" b="1" baseline="30000" dirty="0">
                <a:solidFill>
                  <a:schemeClr val="bg1"/>
                </a:solidFill>
              </a:rPr>
              <a:t>20 </a:t>
            </a:r>
            <a:r>
              <a:rPr lang="en-US" sz="2800" b="1" dirty="0">
                <a:solidFill>
                  <a:schemeClr val="bg1"/>
                </a:solidFill>
              </a:rPr>
              <a:t>For the creation was subjected to futility, not willingly, but because of Him who subjected it in </a:t>
            </a:r>
            <a:r>
              <a:rPr lang="en-US" sz="2800" b="1" i="1" u="sng" dirty="0">
                <a:ln>
                  <a:solidFill>
                    <a:srgbClr val="FFFC10"/>
                  </a:solidFill>
                </a:ln>
                <a:solidFill>
                  <a:schemeClr val="bg1"/>
                </a:solidFill>
              </a:rPr>
              <a:t>hope</a:t>
            </a:r>
            <a:r>
              <a:rPr lang="en-US" sz="2800" b="1" dirty="0">
                <a:solidFill>
                  <a:schemeClr val="bg1"/>
                </a:solidFill>
              </a:rPr>
              <a:t>; </a:t>
            </a:r>
            <a:r>
              <a:rPr lang="en-US" sz="2800" b="1" baseline="30000" dirty="0">
                <a:solidFill>
                  <a:schemeClr val="bg1"/>
                </a:solidFill>
              </a:rPr>
              <a:t>21 </a:t>
            </a:r>
            <a:r>
              <a:rPr lang="en-US" sz="2800" b="1" dirty="0">
                <a:solidFill>
                  <a:schemeClr val="bg1"/>
                </a:solidFill>
              </a:rPr>
              <a:t>because the creation itself also will be delivered from the bondage of corruption into the glorious liberty of the children of God. </a:t>
            </a:r>
            <a:r>
              <a:rPr lang="en-US" sz="2800" b="1" baseline="30000" dirty="0">
                <a:solidFill>
                  <a:schemeClr val="bg1"/>
                </a:solidFill>
              </a:rPr>
              <a:t>22 </a:t>
            </a:r>
            <a:r>
              <a:rPr lang="en-US" sz="2800" b="1" dirty="0">
                <a:solidFill>
                  <a:schemeClr val="bg1"/>
                </a:solidFill>
              </a:rPr>
              <a:t>For we know that the whole creation groans and labors with birth pangs together until now. </a:t>
            </a:r>
            <a:r>
              <a:rPr lang="en-US" sz="2800" b="1" baseline="30000" dirty="0">
                <a:solidFill>
                  <a:schemeClr val="bg1"/>
                </a:solidFill>
              </a:rPr>
              <a:t>23 </a:t>
            </a:r>
            <a:r>
              <a:rPr lang="en-US" sz="2800" b="1" dirty="0">
                <a:solidFill>
                  <a:schemeClr val="bg1"/>
                </a:solidFill>
              </a:rPr>
              <a:t>Not only that, but we also who have the firstfruits of the Spirit, even we ourselves groan within ourselves, </a:t>
            </a:r>
            <a:r>
              <a:rPr lang="en-US" sz="2800" b="1" i="1" u="sng" dirty="0">
                <a:ln>
                  <a:solidFill>
                    <a:srgbClr val="FFFC10"/>
                  </a:solidFill>
                </a:ln>
                <a:solidFill>
                  <a:schemeClr val="bg1"/>
                </a:solidFill>
              </a:rPr>
              <a:t>eagerly waiting for the adoption, the redemption of our body</a:t>
            </a:r>
            <a:r>
              <a:rPr lang="en-US" sz="2800" b="1" dirty="0">
                <a:solidFill>
                  <a:schemeClr val="bg1"/>
                </a:solidFill>
              </a:rPr>
              <a:t>. </a:t>
            </a:r>
            <a:r>
              <a:rPr lang="en-US" sz="2800" b="1" baseline="30000" dirty="0">
                <a:solidFill>
                  <a:schemeClr val="bg1"/>
                </a:solidFill>
              </a:rPr>
              <a:t>24 </a:t>
            </a:r>
            <a:r>
              <a:rPr lang="en-US" sz="2800" b="1" i="1" u="sng" dirty="0">
                <a:ln>
                  <a:solidFill>
                    <a:srgbClr val="FFFC10"/>
                  </a:solidFill>
                </a:ln>
                <a:solidFill>
                  <a:schemeClr val="bg1"/>
                </a:solidFill>
              </a:rPr>
              <a:t>For we were saved in this hope</a:t>
            </a:r>
            <a:r>
              <a:rPr lang="en-US" sz="2800" b="1" dirty="0">
                <a:solidFill>
                  <a:schemeClr val="bg1"/>
                </a:solidFill>
              </a:rPr>
              <a:t>, but </a:t>
            </a:r>
            <a:r>
              <a:rPr lang="en-US" sz="2800" b="1" i="1" u="sng" dirty="0">
                <a:ln>
                  <a:solidFill>
                    <a:srgbClr val="FFFF00"/>
                  </a:solidFill>
                </a:ln>
                <a:solidFill>
                  <a:schemeClr val="bg1"/>
                </a:solidFill>
              </a:rPr>
              <a:t>hope</a:t>
            </a:r>
            <a:r>
              <a:rPr lang="en-US" sz="2800" b="1" dirty="0">
                <a:ln>
                  <a:solidFill>
                    <a:srgbClr val="FFFF00"/>
                  </a:solidFill>
                </a:ln>
                <a:solidFill>
                  <a:schemeClr val="bg1"/>
                </a:solidFill>
              </a:rPr>
              <a:t> </a:t>
            </a:r>
            <a:r>
              <a:rPr lang="en-US" sz="2800" b="1" dirty="0">
                <a:solidFill>
                  <a:schemeClr val="bg1"/>
                </a:solidFill>
              </a:rPr>
              <a:t>that is seen is not </a:t>
            </a:r>
            <a:r>
              <a:rPr lang="en-US" sz="2800" b="1" i="1" u="sng" dirty="0">
                <a:ln>
                  <a:solidFill>
                    <a:srgbClr val="FFFC10"/>
                  </a:solidFill>
                </a:ln>
                <a:solidFill>
                  <a:schemeClr val="bg1"/>
                </a:solidFill>
              </a:rPr>
              <a:t>hope</a:t>
            </a:r>
            <a:r>
              <a:rPr lang="en-US" sz="2800" b="1" dirty="0">
                <a:solidFill>
                  <a:schemeClr val="bg1"/>
                </a:solidFill>
              </a:rPr>
              <a:t>; for why does one still </a:t>
            </a:r>
            <a:r>
              <a:rPr lang="en-US" sz="2800" b="1" i="1" u="sng" dirty="0">
                <a:ln>
                  <a:solidFill>
                    <a:srgbClr val="FFFC10"/>
                  </a:solidFill>
                </a:ln>
                <a:solidFill>
                  <a:schemeClr val="bg1"/>
                </a:solidFill>
              </a:rPr>
              <a:t>hope</a:t>
            </a:r>
            <a:r>
              <a:rPr lang="en-US" sz="2800" b="1" dirty="0">
                <a:ln>
                  <a:solidFill>
                    <a:srgbClr val="FFFC10"/>
                  </a:solidFill>
                </a:ln>
                <a:solidFill>
                  <a:schemeClr val="bg1"/>
                </a:solidFill>
              </a:rPr>
              <a:t> </a:t>
            </a:r>
            <a:r>
              <a:rPr lang="en-US" sz="2800" b="1" dirty="0">
                <a:solidFill>
                  <a:schemeClr val="bg1"/>
                </a:solidFill>
              </a:rPr>
              <a:t>for what he sees? </a:t>
            </a:r>
            <a:r>
              <a:rPr lang="en-US" sz="2800" b="1" baseline="30000" dirty="0">
                <a:solidFill>
                  <a:schemeClr val="bg1"/>
                </a:solidFill>
              </a:rPr>
              <a:t>25 </a:t>
            </a:r>
            <a:r>
              <a:rPr lang="en-US" sz="2800" b="1" dirty="0">
                <a:solidFill>
                  <a:schemeClr val="bg1"/>
                </a:solidFill>
              </a:rPr>
              <a:t>But if we </a:t>
            </a:r>
            <a:r>
              <a:rPr lang="en-US" sz="2800" b="1" i="1" u="sng" dirty="0">
                <a:ln>
                  <a:solidFill>
                    <a:srgbClr val="FFFC10"/>
                  </a:solidFill>
                </a:ln>
                <a:solidFill>
                  <a:schemeClr val="bg1"/>
                </a:solidFill>
              </a:rPr>
              <a:t>hope</a:t>
            </a:r>
            <a:r>
              <a:rPr lang="en-US" sz="2800" b="1" dirty="0">
                <a:ln>
                  <a:solidFill>
                    <a:srgbClr val="FFFC10"/>
                  </a:solidFill>
                </a:ln>
                <a:solidFill>
                  <a:schemeClr val="bg1"/>
                </a:solidFill>
              </a:rPr>
              <a:t> </a:t>
            </a:r>
            <a:r>
              <a:rPr lang="en-US" sz="2800" b="1" dirty="0">
                <a:solidFill>
                  <a:schemeClr val="bg1"/>
                </a:solidFill>
              </a:rPr>
              <a:t>for what we do not see, we eagerly </a:t>
            </a:r>
            <a:r>
              <a:rPr lang="en-US" sz="2800" b="1" i="1" u="sng" dirty="0">
                <a:ln>
                  <a:solidFill>
                    <a:srgbClr val="FFFC10"/>
                  </a:solidFill>
                </a:ln>
                <a:solidFill>
                  <a:schemeClr val="bg1"/>
                </a:solidFill>
              </a:rPr>
              <a:t>wait for it with perseverance</a:t>
            </a:r>
            <a:r>
              <a:rPr lang="en-US" sz="2800" b="1" dirty="0">
                <a:solidFill>
                  <a:schemeClr val="bg1"/>
                </a:solidFill>
              </a:rPr>
              <a:t>.</a:t>
            </a:r>
            <a:endParaRPr lang="en-US" sz="24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6935030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strVal val="#ppt_w*0.70"/>
                                          </p:val>
                                        </p:tav>
                                        <p:tav tm="100000">
                                          <p:val>
                                            <p:strVal val="#ppt_w"/>
                                          </p:val>
                                        </p:tav>
                                      </p:tavLst>
                                    </p:anim>
                                    <p:anim calcmode="lin" valueType="num">
                                      <p:cBhvr>
                                        <p:cTn id="12" dur="2000" fill="hold"/>
                                        <p:tgtEl>
                                          <p:spTgt spid="2"/>
                                        </p:tgtEl>
                                        <p:attrNameLst>
                                          <p:attrName>ppt_h</p:attrName>
                                        </p:attrNameLst>
                                      </p:cBhvr>
                                      <p:tavLst>
                                        <p:tav tm="0">
                                          <p:val>
                                            <p:strVal val="#ppt_h"/>
                                          </p:val>
                                        </p:tav>
                                        <p:tav tm="100000">
                                          <p:val>
                                            <p:strVal val="#ppt_h"/>
                                          </p:val>
                                        </p:tav>
                                      </p:tavLst>
                                    </p:anim>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xit" presetSubtype="16" fill="hold" grpId="1" nodeType="clickEffect">
                                  <p:stCondLst>
                                    <p:cond delay="0"/>
                                  </p:stCondLst>
                                  <p:childTnLst>
                                    <p:animEffect transition="out" filter="circle(in)">
                                      <p:cBhvr>
                                        <p:cTn id="17" dur="2000"/>
                                        <p:tgtEl>
                                          <p:spTgt spid="2"/>
                                        </p:tgtEl>
                                      </p:cBhvr>
                                    </p:animEffect>
                                    <p:set>
                                      <p:cBhvr>
                                        <p:cTn id="18" dur="1" fill="hold">
                                          <p:stCondLst>
                                            <p:cond delay="1999"/>
                                          </p:stCondLst>
                                        </p:cTn>
                                        <p:tgtEl>
                                          <p:spTgt spid="2"/>
                                        </p:tgtEl>
                                        <p:attrNameLst>
                                          <p:attrName>style.visibility</p:attrName>
                                        </p:attrNameLst>
                                      </p:cBhvr>
                                      <p:to>
                                        <p:strVal val="hidden"/>
                                      </p:to>
                                    </p:se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par>
                          <p:cTn id="27" fill="hold">
                            <p:stCondLst>
                              <p:cond delay="500"/>
                            </p:stCondLst>
                            <p:childTnLst>
                              <p:par>
                                <p:cTn id="28" presetID="31" presetClass="entr" presetSubtype="0" fill="hold" grpId="0" nodeType="afterEffect">
                                  <p:stCondLst>
                                    <p:cond delay="100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2500"/>
                            </p:stCondLst>
                            <p:childTnLst>
                              <p:par>
                                <p:cTn id="35" presetID="31" presetClass="entr" presetSubtype="0" fill="hold" grpId="0" nodeType="afterEffect">
                                  <p:stCondLst>
                                    <p:cond delay="100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4500"/>
                            </p:stCondLst>
                            <p:childTnLst>
                              <p:par>
                                <p:cTn id="42" presetID="31" presetClass="entr" presetSubtype="0" fill="hold" grpId="0" nodeType="afterEffect">
                                  <p:stCondLst>
                                    <p:cond delay="100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par>
                          <p:cTn id="48" fill="hold">
                            <p:stCondLst>
                              <p:cond delay="6500"/>
                            </p:stCondLst>
                            <p:childTnLst>
                              <p:par>
                                <p:cTn id="49" presetID="31" presetClass="entr" presetSubtype="0" fill="hold" grpId="0" nodeType="afterEffect">
                                  <p:stCondLst>
                                    <p:cond delay="100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fltVal val="0"/>
                                          </p:val>
                                        </p:tav>
                                        <p:tav tm="100000">
                                          <p:val>
                                            <p:strVal val="#ppt_w"/>
                                          </p:val>
                                        </p:tav>
                                      </p:tavLst>
                                    </p:anim>
                                    <p:anim calcmode="lin" valueType="num">
                                      <p:cBhvr>
                                        <p:cTn id="52" dur="1000" fill="hold"/>
                                        <p:tgtEl>
                                          <p:spTgt spid="10"/>
                                        </p:tgtEl>
                                        <p:attrNameLst>
                                          <p:attrName>ppt_h</p:attrName>
                                        </p:attrNameLst>
                                      </p:cBhvr>
                                      <p:tavLst>
                                        <p:tav tm="0">
                                          <p:val>
                                            <p:fltVal val="0"/>
                                          </p:val>
                                        </p:tav>
                                        <p:tav tm="100000">
                                          <p:val>
                                            <p:strVal val="#ppt_h"/>
                                          </p:val>
                                        </p:tav>
                                      </p:tavLst>
                                    </p:anim>
                                    <p:anim calcmode="lin" valueType="num">
                                      <p:cBhvr>
                                        <p:cTn id="53" dur="1000" fill="hold"/>
                                        <p:tgtEl>
                                          <p:spTgt spid="10"/>
                                        </p:tgtEl>
                                        <p:attrNameLst>
                                          <p:attrName>style.rotation</p:attrName>
                                        </p:attrNameLst>
                                      </p:cBhvr>
                                      <p:tavLst>
                                        <p:tav tm="0">
                                          <p:val>
                                            <p:fltVal val="90"/>
                                          </p:val>
                                        </p:tav>
                                        <p:tav tm="100000">
                                          <p:val>
                                            <p:fltVal val="0"/>
                                          </p:val>
                                        </p:tav>
                                      </p:tavLst>
                                    </p:anim>
                                    <p:animEffect transition="in" filter="fade">
                                      <p:cBhvr>
                                        <p:cTn id="54" dur="1000"/>
                                        <p:tgtEl>
                                          <p:spTgt spid="10"/>
                                        </p:tgtEl>
                                      </p:cBhvr>
                                    </p:animEffect>
                                  </p:childTnLst>
                                </p:cTn>
                              </p:par>
                            </p:childTnLst>
                          </p:cTn>
                        </p:par>
                        <p:par>
                          <p:cTn id="55" fill="hold">
                            <p:stCondLst>
                              <p:cond delay="8500"/>
                            </p:stCondLst>
                            <p:childTnLst>
                              <p:par>
                                <p:cTn id="56" presetID="31" presetClass="entr" presetSubtype="0" fill="hold" grpId="0" nodeType="afterEffect">
                                  <p:stCondLst>
                                    <p:cond delay="100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fltVal val="0"/>
                                          </p:val>
                                        </p:tav>
                                        <p:tav tm="100000">
                                          <p:val>
                                            <p:strVal val="#ppt_w"/>
                                          </p:val>
                                        </p:tav>
                                      </p:tavLst>
                                    </p:anim>
                                    <p:anim calcmode="lin" valueType="num">
                                      <p:cBhvr>
                                        <p:cTn id="59" dur="1000" fill="hold"/>
                                        <p:tgtEl>
                                          <p:spTgt spid="11"/>
                                        </p:tgtEl>
                                        <p:attrNameLst>
                                          <p:attrName>ppt_h</p:attrName>
                                        </p:attrNameLst>
                                      </p:cBhvr>
                                      <p:tavLst>
                                        <p:tav tm="0">
                                          <p:val>
                                            <p:fltVal val="0"/>
                                          </p:val>
                                        </p:tav>
                                        <p:tav tm="100000">
                                          <p:val>
                                            <p:strVal val="#ppt_h"/>
                                          </p:val>
                                        </p:tav>
                                      </p:tavLst>
                                    </p:anim>
                                    <p:anim calcmode="lin" valueType="num">
                                      <p:cBhvr>
                                        <p:cTn id="60" dur="1000" fill="hold"/>
                                        <p:tgtEl>
                                          <p:spTgt spid="11"/>
                                        </p:tgtEl>
                                        <p:attrNameLst>
                                          <p:attrName>style.rotation</p:attrName>
                                        </p:attrNameLst>
                                      </p:cBhvr>
                                      <p:tavLst>
                                        <p:tav tm="0">
                                          <p:val>
                                            <p:fltVal val="90"/>
                                          </p:val>
                                        </p:tav>
                                        <p:tav tm="100000">
                                          <p:val>
                                            <p:fltVal val="0"/>
                                          </p:val>
                                        </p:tav>
                                      </p:tavLst>
                                    </p:anim>
                                    <p:animEffect transition="in" filter="fade">
                                      <p:cBhvr>
                                        <p:cTn id="61" dur="1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xit" presetSubtype="0" fill="hold" grpId="1" nodeType="clickEffect">
                                  <p:stCondLst>
                                    <p:cond delay="0"/>
                                  </p:stCondLst>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par>
                                <p:cTn id="67" presetID="20" presetClass="exit" presetSubtype="0" fill="hold" grpId="1" nodeType="withEffect">
                                  <p:stCondLst>
                                    <p:cond delay="0"/>
                                  </p:stCondLst>
                                  <p:childTnLst>
                                    <p:animEffect transition="out" filter="wedge">
                                      <p:cBhvr>
                                        <p:cTn id="68" dur="2000"/>
                                        <p:tgtEl>
                                          <p:spTgt spid="7"/>
                                        </p:tgtEl>
                                      </p:cBhvr>
                                    </p:animEffect>
                                    <p:set>
                                      <p:cBhvr>
                                        <p:cTn id="69" dur="1" fill="hold">
                                          <p:stCondLst>
                                            <p:cond delay="1999"/>
                                          </p:stCondLst>
                                        </p:cTn>
                                        <p:tgtEl>
                                          <p:spTgt spid="7"/>
                                        </p:tgtEl>
                                        <p:attrNameLst>
                                          <p:attrName>style.visibility</p:attrName>
                                        </p:attrNameLst>
                                      </p:cBhvr>
                                      <p:to>
                                        <p:strVal val="hidden"/>
                                      </p:to>
                                    </p:set>
                                  </p:childTnLst>
                                </p:cTn>
                              </p:par>
                              <p:par>
                                <p:cTn id="70" presetID="20" presetClass="exit" presetSubtype="0" fill="hold" grpId="1" nodeType="withEffect">
                                  <p:stCondLst>
                                    <p:cond delay="0"/>
                                  </p:stCondLst>
                                  <p:childTnLst>
                                    <p:animEffect transition="out" filter="wedge">
                                      <p:cBhvr>
                                        <p:cTn id="71" dur="2000"/>
                                        <p:tgtEl>
                                          <p:spTgt spid="9"/>
                                        </p:tgtEl>
                                      </p:cBhvr>
                                    </p:animEffect>
                                    <p:set>
                                      <p:cBhvr>
                                        <p:cTn id="72" dur="1" fill="hold">
                                          <p:stCondLst>
                                            <p:cond delay="1999"/>
                                          </p:stCondLst>
                                        </p:cTn>
                                        <p:tgtEl>
                                          <p:spTgt spid="9"/>
                                        </p:tgtEl>
                                        <p:attrNameLst>
                                          <p:attrName>style.visibility</p:attrName>
                                        </p:attrNameLst>
                                      </p:cBhvr>
                                      <p:to>
                                        <p:strVal val="hidden"/>
                                      </p:to>
                                    </p:set>
                                  </p:childTnLst>
                                </p:cTn>
                              </p:par>
                              <p:par>
                                <p:cTn id="73" presetID="20" presetClass="exit" presetSubtype="0" fill="hold" grpId="1" nodeType="withEffect">
                                  <p:stCondLst>
                                    <p:cond delay="0"/>
                                  </p:stCondLst>
                                  <p:childTnLst>
                                    <p:animEffect transition="out" filter="wedge">
                                      <p:cBhvr>
                                        <p:cTn id="74" dur="2000"/>
                                        <p:tgtEl>
                                          <p:spTgt spid="11"/>
                                        </p:tgtEl>
                                      </p:cBhvr>
                                    </p:animEffect>
                                    <p:set>
                                      <p:cBhvr>
                                        <p:cTn id="75" dur="1" fill="hold">
                                          <p:stCondLst>
                                            <p:cond delay="1999"/>
                                          </p:stCondLst>
                                        </p:cTn>
                                        <p:tgtEl>
                                          <p:spTgt spid="11"/>
                                        </p:tgtEl>
                                        <p:attrNameLst>
                                          <p:attrName>style.visibility</p:attrName>
                                        </p:attrNameLst>
                                      </p:cBhvr>
                                      <p:to>
                                        <p:strVal val="hidden"/>
                                      </p:to>
                                    </p:set>
                                  </p:childTnLst>
                                </p:cTn>
                              </p:par>
                              <p:par>
                                <p:cTn id="76" presetID="20" presetClass="exit" presetSubtype="0" fill="hold" grpId="1" nodeType="withEffect">
                                  <p:stCondLst>
                                    <p:cond delay="0"/>
                                  </p:stCondLst>
                                  <p:childTnLst>
                                    <p:animEffect transition="out" filter="wedge">
                                      <p:cBhvr>
                                        <p:cTn id="77" dur="2000"/>
                                        <p:tgtEl>
                                          <p:spTgt spid="8"/>
                                        </p:tgtEl>
                                      </p:cBhvr>
                                    </p:animEffect>
                                    <p:set>
                                      <p:cBhvr>
                                        <p:cTn id="78" dur="1" fill="hold">
                                          <p:stCondLst>
                                            <p:cond delay="1999"/>
                                          </p:stCondLst>
                                        </p:cTn>
                                        <p:tgtEl>
                                          <p:spTgt spid="8"/>
                                        </p:tgtEl>
                                        <p:attrNameLst>
                                          <p:attrName>style.visibility</p:attrName>
                                        </p:attrNameLst>
                                      </p:cBhvr>
                                      <p:to>
                                        <p:strVal val="hidden"/>
                                      </p:to>
                                    </p:set>
                                  </p:childTnLst>
                                </p:cTn>
                              </p:par>
                              <p:par>
                                <p:cTn id="79" presetID="20" presetClass="exit" presetSubtype="0" fill="hold" grpId="1" nodeType="withEffect">
                                  <p:stCondLst>
                                    <p:cond delay="0"/>
                                  </p:stCondLst>
                                  <p:childTnLst>
                                    <p:animEffect transition="out" filter="wedge">
                                      <p:cBhvr>
                                        <p:cTn id="80" dur="2000"/>
                                        <p:tgtEl>
                                          <p:spTgt spid="10"/>
                                        </p:tgtEl>
                                      </p:cBhvr>
                                    </p:animEffect>
                                    <p:set>
                                      <p:cBhvr>
                                        <p:cTn id="81" dur="1" fill="hold">
                                          <p:stCondLst>
                                            <p:cond delay="1999"/>
                                          </p:stCondLst>
                                        </p:cTn>
                                        <p:tgtEl>
                                          <p:spTgt spid="10"/>
                                        </p:tgtEl>
                                        <p:attrNameLst>
                                          <p:attrName>style.visibility</p:attrName>
                                        </p:attrNameLst>
                                      </p:cBhvr>
                                      <p:to>
                                        <p:strVal val="hidden"/>
                                      </p:to>
                                    </p:set>
                                  </p:childTnLst>
                                </p:cTn>
                              </p:par>
                              <p:par>
                                <p:cTn id="82" presetID="6" presetClass="entr" presetSubtype="16"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circle(in)">
                                      <p:cBhvr>
                                        <p:cTn id="84" dur="2000"/>
                                        <p:tgtEl>
                                          <p:spTgt spid="12"/>
                                        </p:tgtEl>
                                      </p:cBhvr>
                                    </p:animEffect>
                                  </p:childTnLst>
                                </p:cTn>
                              </p:par>
                              <p:par>
                                <p:cTn id="85" presetID="20" presetClass="entr" presetSubtype="0" fill="hold" grpId="1"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edge">
                                      <p:cBhvr>
                                        <p:cTn id="87" dur="2000"/>
                                        <p:tgtEl>
                                          <p:spTgt spid="12"/>
                                        </p:tgtEl>
                                      </p:cBhvr>
                                    </p:animEffect>
                                  </p:childTnLst>
                                </p:cTn>
                              </p:par>
                              <p:par>
                                <p:cTn id="88" presetID="16" presetClass="exit" presetSubtype="37" fill="hold" grpId="1" nodeType="withEffect">
                                  <p:stCondLst>
                                    <p:cond delay="0"/>
                                  </p:stCondLst>
                                  <p:childTnLst>
                                    <p:animEffect transition="out" filter="barn(outVertical)">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2" grpId="1"/>
      <p:bldP spid="5" grpId="0"/>
      <p:bldP spid="5" grpId="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p:cNvSpPr txBox="1"/>
          <p:nvPr/>
        </p:nvSpPr>
        <p:spPr>
          <a:xfrm>
            <a:off x="242888" y="3829050"/>
            <a:ext cx="9829800" cy="2862322"/>
          </a:xfrm>
          <a:prstGeom prst="rect">
            <a:avLst/>
          </a:prstGeom>
          <a:solidFill>
            <a:srgbClr val="FFFFFF">
              <a:alpha val="60392"/>
            </a:srgbClr>
          </a:solidFill>
          <a:effectLst>
            <a:softEdge rad="127000"/>
          </a:effectLst>
        </p:spPr>
        <p:txBody>
          <a:bodyPr wrap="square" rtlCol="0">
            <a:spAutoFit/>
          </a:bodyPr>
          <a:lstStyle/>
          <a:p>
            <a:pPr algn="ctr"/>
            <a:r>
              <a:rPr lang="en-US" sz="3600" b="1" dirty="0" smtClean="0">
                <a:latin typeface="Arial" charset="0"/>
                <a:ea typeface="Arial" charset="0"/>
                <a:cs typeface="Arial" charset="0"/>
              </a:rPr>
              <a:t>In the midst of life’s storms, our belief in God’s promise of heaven is a </a:t>
            </a:r>
            <a:r>
              <a:rPr lang="en-US" sz="3600" b="1" i="1" dirty="0" smtClean="0">
                <a:latin typeface="Arial" charset="0"/>
                <a:ea typeface="Arial" charset="0"/>
                <a:cs typeface="Arial" charset="0"/>
              </a:rPr>
              <a:t>“. . . </a:t>
            </a:r>
            <a:r>
              <a:rPr lang="en-US" sz="3600" b="1" i="1" u="sng" dirty="0" smtClean="0">
                <a:latin typeface="Arial" charset="0"/>
                <a:ea typeface="Arial" charset="0"/>
                <a:cs typeface="Arial" charset="0"/>
              </a:rPr>
              <a:t>hope</a:t>
            </a:r>
            <a:r>
              <a:rPr lang="en-US" sz="3600" b="1" i="1" dirty="0" smtClean="0">
                <a:latin typeface="Arial" charset="0"/>
                <a:ea typeface="Arial" charset="0"/>
                <a:cs typeface="Arial" charset="0"/>
              </a:rPr>
              <a:t> </a:t>
            </a:r>
            <a:r>
              <a:rPr lang="en-US" sz="3600" b="1" i="1" dirty="0">
                <a:latin typeface="Arial" charset="0"/>
                <a:ea typeface="Arial" charset="0"/>
                <a:cs typeface="Arial" charset="0"/>
              </a:rPr>
              <a:t>we have as an anchor of the soul, both sure and steadfast, and which enters the Presence behind the veil</a:t>
            </a:r>
            <a:r>
              <a:rPr lang="en-US" sz="3600" b="1" i="1" dirty="0" smtClean="0">
                <a:latin typeface="Arial" charset="0"/>
                <a:ea typeface="Arial" charset="0"/>
                <a:cs typeface="Arial" charset="0"/>
              </a:rPr>
              <a:t>,” </a:t>
            </a:r>
            <a:r>
              <a:rPr lang="en-US" sz="3600" b="1" dirty="0" smtClean="0">
                <a:latin typeface="Arial" charset="0"/>
                <a:ea typeface="Arial" charset="0"/>
                <a:cs typeface="Arial" charset="0"/>
              </a:rPr>
              <a:t>Heb 6:19).</a:t>
            </a:r>
            <a:endParaRPr lang="en-US" sz="3600" b="1" dirty="0">
              <a:latin typeface="Arial" charset="0"/>
              <a:ea typeface="Arial" charset="0"/>
              <a:cs typeface="Arial" charset="0"/>
            </a:endParaRPr>
          </a:p>
        </p:txBody>
      </p:sp>
    </p:spTree>
    <p:extLst>
      <p:ext uri="{BB962C8B-B14F-4D97-AF65-F5344CB8AC3E}">
        <p14:creationId xmlns:p14="http://schemas.microsoft.com/office/powerpoint/2010/main" val="67331669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4529138" y="1132642"/>
            <a:ext cx="7558087" cy="5416868"/>
          </a:xfrm>
          <a:prstGeom prst="rect">
            <a:avLst/>
          </a:prstGeom>
          <a:noFill/>
        </p:spPr>
        <p:txBody>
          <a:bodyPr wrap="square" rtlCol="0">
            <a:spAutoFit/>
          </a:bodyPr>
          <a:lstStyle/>
          <a:p>
            <a:pPr>
              <a:spcAft>
                <a:spcPts val="1200"/>
              </a:spcAft>
            </a:pPr>
            <a:r>
              <a:rPr lang="en-US" sz="2800" b="1" dirty="0"/>
              <a:t>Therefore, having been </a:t>
            </a:r>
            <a:r>
              <a:rPr lang="en-US" sz="2800" b="1" u="sng" dirty="0"/>
              <a:t>justified by faith</a:t>
            </a:r>
            <a:r>
              <a:rPr lang="en-US" sz="2800" b="1" dirty="0"/>
              <a:t>, we </a:t>
            </a:r>
            <a:r>
              <a:rPr lang="en-US" sz="2800" b="1" dirty="0" smtClean="0"/>
              <a:t>have </a:t>
            </a:r>
            <a:r>
              <a:rPr lang="en-US" sz="2800" b="1" u="sng" dirty="0"/>
              <a:t>peace with God through our Lord Jesus </a:t>
            </a:r>
            <a:r>
              <a:rPr lang="en-US" sz="2800" b="1" u="sng" dirty="0" smtClean="0"/>
              <a:t>Christ</a:t>
            </a:r>
            <a:r>
              <a:rPr lang="en-US" sz="2800" b="1" dirty="0" smtClean="0"/>
              <a:t>, through </a:t>
            </a:r>
            <a:r>
              <a:rPr lang="en-US" sz="2800" b="1" dirty="0"/>
              <a:t>whom also we </a:t>
            </a:r>
            <a:r>
              <a:rPr lang="en-US" sz="2800" b="1" u="sng" dirty="0"/>
              <a:t>have access by faith into this grace</a:t>
            </a:r>
            <a:r>
              <a:rPr lang="en-US" sz="2800" b="1" dirty="0"/>
              <a:t> in which we stand, and rejoice in </a:t>
            </a:r>
            <a:r>
              <a:rPr lang="en-US" sz="2800" b="1" u="sng" dirty="0"/>
              <a:t>hope</a:t>
            </a:r>
            <a:r>
              <a:rPr lang="en-US" sz="2800" b="1" dirty="0"/>
              <a:t> of the glory of God</a:t>
            </a:r>
            <a:r>
              <a:rPr lang="en-US" sz="2800" b="1" dirty="0" smtClean="0"/>
              <a:t>. (Romans 5:1-2)</a:t>
            </a:r>
          </a:p>
          <a:p>
            <a:pPr>
              <a:spcAft>
                <a:spcPts val="1200"/>
              </a:spcAft>
            </a:pPr>
            <a:r>
              <a:rPr lang="en-US" sz="2800" b="1" dirty="0"/>
              <a:t>But you are a chosen generation, a royal priesthood, a holy nation, His own special people, </a:t>
            </a:r>
            <a:r>
              <a:rPr lang="en-US" sz="2800" b="1" u="sng" dirty="0"/>
              <a:t>that you may proclaim the praises of Him who called you out of darkness into His marvelous light; </a:t>
            </a:r>
            <a:r>
              <a:rPr lang="en-US" sz="2800" b="1" u="sng" dirty="0" smtClean="0"/>
              <a:t>who </a:t>
            </a:r>
            <a:r>
              <a:rPr lang="en-US" sz="2800" b="1" u="sng" dirty="0"/>
              <a:t>once were not a people but are now the people of God, who had not obtained mercy but now have obtained mercy</a:t>
            </a:r>
            <a:r>
              <a:rPr lang="en-US" sz="2800" b="1" dirty="0" smtClean="0"/>
              <a:t>. (1 Peter 2:9-10)</a:t>
            </a:r>
            <a:endParaRPr lang="en-US" sz="2800" b="1" dirty="0"/>
          </a:p>
        </p:txBody>
      </p:sp>
      <p:sp>
        <p:nvSpPr>
          <p:cNvPr id="4" name="Rectangle 3"/>
          <p:cNvSpPr/>
          <p:nvPr/>
        </p:nvSpPr>
        <p:spPr>
          <a:xfrm>
            <a:off x="500539" y="0"/>
            <a:ext cx="11209094" cy="830997"/>
          </a:xfrm>
          <a:prstGeom prst="rect">
            <a:avLst/>
          </a:prstGeom>
          <a:noFill/>
        </p:spPr>
        <p:txBody>
          <a:bodyPr wrap="none" lIns="91440" tIns="45720" rIns="91440" bIns="45720">
            <a:spAutoFit/>
          </a:bodyPr>
          <a:lstStyle/>
          <a:p>
            <a:pPr algn="ctr"/>
            <a:r>
              <a:rPr lang="en-US" sz="4800" b="0" cap="none" spc="0" dirty="0" smtClean="0">
                <a:ln w="0">
                  <a:solidFill>
                    <a:schemeClr val="tx1"/>
                  </a:solidFill>
                </a:ln>
                <a:effectLst>
                  <a:glow rad="50800">
                    <a:schemeClr val="bg1">
                      <a:alpha val="70000"/>
                    </a:schemeClr>
                  </a:glow>
                </a:effectLst>
              </a:rPr>
              <a:t>We Worship Him for the </a:t>
            </a:r>
            <a:r>
              <a:rPr lang="en-US" sz="4800" b="0" u="sng" cap="none" spc="0" dirty="0" smtClean="0">
                <a:ln w="0">
                  <a:solidFill>
                    <a:schemeClr val="tx1"/>
                  </a:solidFill>
                </a:ln>
                <a:effectLst>
                  <a:glow rad="50800">
                    <a:schemeClr val="bg1">
                      <a:alpha val="70000"/>
                    </a:schemeClr>
                  </a:glow>
                </a:effectLst>
              </a:rPr>
              <a:t>HOPE</a:t>
            </a:r>
            <a:r>
              <a:rPr lang="en-US" sz="4800" b="0" cap="none" spc="0" dirty="0" smtClean="0">
                <a:ln w="0">
                  <a:solidFill>
                    <a:schemeClr val="tx1"/>
                  </a:solidFill>
                </a:ln>
                <a:effectLst>
                  <a:glow rad="50800">
                    <a:schemeClr val="bg1">
                      <a:alpha val="70000"/>
                    </a:schemeClr>
                  </a:glow>
                </a:effectLst>
              </a:rPr>
              <a:t> we now have</a:t>
            </a:r>
            <a:endParaRPr lang="en-US" sz="4800" b="0" cap="none" spc="0" dirty="0">
              <a:ln w="0">
                <a:solidFill>
                  <a:schemeClr val="tx1"/>
                </a:solidFill>
              </a:ln>
              <a:effectLst>
                <a:glow rad="50800">
                  <a:schemeClr val="bg1">
                    <a:alpha val="70000"/>
                  </a:schemeClr>
                </a:glow>
              </a:effectLst>
            </a:endParaRPr>
          </a:p>
        </p:txBody>
      </p:sp>
      <p:sp>
        <p:nvSpPr>
          <p:cNvPr id="2" name="Rounded Rectangle 1"/>
          <p:cNvSpPr/>
          <p:nvPr/>
        </p:nvSpPr>
        <p:spPr>
          <a:xfrm>
            <a:off x="10929938" y="2471738"/>
            <a:ext cx="928688" cy="48577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529138" y="4295776"/>
            <a:ext cx="6215062" cy="48577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73866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1" end="1"/>
                                            </p:txEl>
                                          </p:spTgt>
                                        </p:tgtEl>
                                      </p:cBhvr>
                                    </p:animEffect>
                                  </p:childTnLst>
                                </p:cTn>
                              </p:par>
                            </p:childTnLst>
                          </p:cTn>
                        </p:par>
                        <p:par>
                          <p:cTn id="17" fill="hold">
                            <p:stCondLst>
                              <p:cond delay="2000"/>
                            </p:stCondLst>
                            <p:childTnLst>
                              <p:par>
                                <p:cTn id="18" presetID="6" presetClass="entr" presetSubtype="16" fill="hold" grpId="0" nodeType="afterEffect">
                                  <p:stCondLst>
                                    <p:cond delay="200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par>
                                <p:cTn id="21" presetID="6" presetClass="entr" presetSubtype="16" fill="hold" grpId="0"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290945" y="871852"/>
            <a:ext cx="11610110" cy="2870016"/>
          </a:xfrm>
          <a:prstGeom prst="rect">
            <a:avLst/>
          </a:prstGeom>
          <a:noFill/>
        </p:spPr>
        <p:txBody>
          <a:bodyPr wrap="square" rtlCol="0">
            <a:spAutoFit/>
          </a:bodyPr>
          <a:lstStyle/>
          <a:p>
            <a:pPr marL="457200" indent="-457200">
              <a:spcAft>
                <a:spcPts val="1500"/>
              </a:spcAft>
              <a:buFont typeface="Arial" charset="0"/>
              <a:buChar char="•"/>
            </a:pPr>
            <a:r>
              <a:rPr lang="en-US" sz="2400" b="1" dirty="0">
                <a:latin typeface="Arial" charset="0"/>
                <a:ea typeface="Arial" charset="0"/>
                <a:cs typeface="Arial" charset="0"/>
              </a:rPr>
              <a:t>Paul said: </a:t>
            </a:r>
            <a:r>
              <a:rPr lang="en-US" sz="2400" b="1" i="1" dirty="0">
                <a:latin typeface="Arial" charset="0"/>
                <a:ea typeface="Arial" charset="0"/>
                <a:cs typeface="Arial" charset="0"/>
              </a:rPr>
              <a:t>“If in this life only we have hope in Christ, we are of all men the most pitiable,” </a:t>
            </a:r>
            <a:r>
              <a:rPr lang="en-US" sz="2400" b="1" dirty="0">
                <a:latin typeface="Arial" charset="0"/>
                <a:ea typeface="Arial" charset="0"/>
                <a:cs typeface="Arial" charset="0"/>
              </a:rPr>
              <a:t>(1 Cor 15:19). Hope is the strong mental force that connects us to the future. Hope for something beyond this life is what sustains the believer. One cannot discuss the hope of Christians devoid of heaven (1 Pet </a:t>
            </a:r>
            <a:r>
              <a:rPr lang="en-US" sz="2400" b="1" dirty="0" smtClean="0">
                <a:latin typeface="Arial" charset="0"/>
                <a:ea typeface="Arial" charset="0"/>
                <a:cs typeface="Arial" charset="0"/>
              </a:rPr>
              <a:t>1:3-5).</a:t>
            </a:r>
          </a:p>
          <a:p>
            <a:pPr marL="971550" lvl="1" indent="-514350">
              <a:spcAft>
                <a:spcPts val="1500"/>
              </a:spcAft>
              <a:buFont typeface="+mj-lt"/>
              <a:buAutoNum type="romanLcPeriod"/>
            </a:pPr>
            <a:r>
              <a:rPr lang="en-US" sz="2400" b="1" dirty="0" smtClean="0">
                <a:latin typeface="Arial" charset="0"/>
                <a:ea typeface="Arial" charset="0"/>
                <a:cs typeface="Arial" charset="0"/>
              </a:rPr>
              <a:t>Examine </a:t>
            </a:r>
            <a:r>
              <a:rPr lang="en-US" sz="2400" b="1" dirty="0">
                <a:latin typeface="Arial" charset="0"/>
                <a:ea typeface="Arial" charset="0"/>
                <a:cs typeface="Arial" charset="0"/>
              </a:rPr>
              <a:t>these verses and tell what is the hope of a Christian (Acts 23:6: Acts 24:15; Acts 26:6-8; Rom 8:23-25)?</a:t>
            </a:r>
          </a:p>
        </p:txBody>
      </p:sp>
      <p:sp>
        <p:nvSpPr>
          <p:cNvPr id="5" name="Rectangle 4"/>
          <p:cNvSpPr/>
          <p:nvPr/>
        </p:nvSpPr>
        <p:spPr>
          <a:xfrm>
            <a:off x="5730772" y="32084"/>
            <a:ext cx="6413102"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75000"/>
                    </a:schemeClr>
                  </a:solidFill>
                </a:ln>
                <a:solidFill>
                  <a:schemeClr val="tx1"/>
                </a:solidFill>
                <a:effectLst>
                  <a:outerShdw blurRad="38100" dist="19050" dir="2700000" algn="tl" rotWithShape="0">
                    <a:schemeClr val="dk1">
                      <a:alpha val="40000"/>
                    </a:schemeClr>
                  </a:outerShdw>
                </a:effectLst>
              </a:rPr>
              <a:t>Worksheet Questions:</a:t>
            </a:r>
            <a:endParaRPr lang="en-US" sz="5400" b="0" cap="none" spc="0" dirty="0">
              <a:ln w="0">
                <a:solidFill>
                  <a:schemeClr val="accent1">
                    <a:lumMod val="75000"/>
                  </a:schemeClr>
                </a:solidFill>
              </a:ln>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2717222" y="3741868"/>
            <a:ext cx="6757555" cy="461665"/>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It is the RESURRECTION of the </a:t>
            </a:r>
            <a:r>
              <a:rPr lang="en-US" sz="2400" b="1" u="sng" dirty="0" smtClean="0">
                <a:latin typeface="Arial" charset="0"/>
                <a:ea typeface="Arial" charset="0"/>
                <a:cs typeface="Arial" charset="0"/>
              </a:rPr>
              <a:t>BODY</a:t>
            </a:r>
            <a:r>
              <a:rPr lang="en-US" sz="2400" b="1" dirty="0" smtClean="0">
                <a:latin typeface="Arial" charset="0"/>
                <a:ea typeface="Arial" charset="0"/>
                <a:cs typeface="Arial" charset="0"/>
              </a:rPr>
              <a:t>.</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186864872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997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305233" y="871852"/>
            <a:ext cx="11610110" cy="4985980"/>
          </a:xfrm>
          <a:prstGeom prst="rect">
            <a:avLst/>
          </a:prstGeom>
          <a:noFill/>
        </p:spPr>
        <p:txBody>
          <a:bodyPr wrap="square" rtlCol="0">
            <a:spAutoFit/>
          </a:bodyPr>
          <a:lstStyle/>
          <a:p>
            <a:pPr marL="457200" indent="-457200">
              <a:spcAft>
                <a:spcPts val="1800"/>
              </a:spcAft>
              <a:buFont typeface="+mj-lt"/>
              <a:buAutoNum type="arabicPeriod"/>
            </a:pPr>
            <a:r>
              <a:rPr lang="en-US" sz="2400" b="1" dirty="0">
                <a:latin typeface="Arial" charset="0"/>
                <a:ea typeface="Arial" charset="0"/>
                <a:cs typeface="Arial" charset="0"/>
              </a:rPr>
              <a:t>Hope is a help—it provides peace to an unsettled mind. Without hope we are lost forever in a world filled with misery. Pity is the man who has no hope.</a:t>
            </a:r>
          </a:p>
          <a:p>
            <a:pPr marL="914400" lvl="1" indent="-457200">
              <a:spcAft>
                <a:spcPts val="5400"/>
              </a:spcAft>
              <a:buFont typeface="+mj-lt"/>
              <a:buAutoNum type="alphaLcParenR"/>
            </a:pPr>
            <a:r>
              <a:rPr lang="en-US" sz="2400" b="1" dirty="0">
                <a:latin typeface="Arial" charset="0"/>
                <a:ea typeface="Arial" charset="0"/>
                <a:cs typeface="Arial" charset="0"/>
              </a:rPr>
              <a:t>How will hope help a Christian endure in this life?</a:t>
            </a:r>
          </a:p>
          <a:p>
            <a:pPr marL="914400" lvl="1" indent="-457200">
              <a:spcAft>
                <a:spcPts val="5400"/>
              </a:spcAft>
              <a:buFont typeface="+mj-lt"/>
              <a:buAutoNum type="alphaLcParenR"/>
            </a:pPr>
            <a:r>
              <a:rPr lang="en-US" sz="2400" b="1" dirty="0">
                <a:latin typeface="Arial" charset="0"/>
                <a:ea typeface="Arial" charset="0"/>
                <a:cs typeface="Arial" charset="0"/>
              </a:rPr>
              <a:t>How will hope enable us to bear “unbearable burdens”?</a:t>
            </a:r>
          </a:p>
          <a:p>
            <a:pPr marL="914400" lvl="1" indent="-457200">
              <a:spcAft>
                <a:spcPts val="5400"/>
              </a:spcAft>
              <a:buFont typeface="+mj-lt"/>
              <a:buAutoNum type="alphaLcParenR"/>
            </a:pPr>
            <a:r>
              <a:rPr lang="en-US" sz="2400" b="1" dirty="0">
                <a:latin typeface="Arial" charset="0"/>
                <a:ea typeface="Arial" charset="0"/>
                <a:cs typeface="Arial" charset="0"/>
              </a:rPr>
              <a:t>How will hope cause us to be better people?</a:t>
            </a:r>
          </a:p>
          <a:p>
            <a:pPr marL="914400" lvl="1" indent="-457200">
              <a:spcAft>
                <a:spcPts val="5400"/>
              </a:spcAft>
              <a:buFont typeface="+mj-lt"/>
              <a:buAutoNum type="alphaLcParenR"/>
            </a:pPr>
            <a:r>
              <a:rPr lang="en-US" sz="2400" b="1" dirty="0">
                <a:latin typeface="Arial" charset="0"/>
                <a:ea typeface="Arial" charset="0"/>
                <a:cs typeface="Arial" charset="0"/>
              </a:rPr>
              <a:t>How will hope provoke us to worship God</a:t>
            </a:r>
            <a:r>
              <a:rPr lang="en-US" sz="2400" b="1" dirty="0" smtClean="0">
                <a:latin typeface="Arial" charset="0"/>
                <a:ea typeface="Arial" charset="0"/>
                <a:cs typeface="Arial" charset="0"/>
              </a:rPr>
              <a:t>?</a:t>
            </a:r>
            <a:endParaRPr lang="en-US" sz="2400" b="1" dirty="0">
              <a:latin typeface="Arial" charset="0"/>
              <a:ea typeface="Arial" charset="0"/>
              <a:cs typeface="Arial" charset="0"/>
            </a:endParaRPr>
          </a:p>
        </p:txBody>
      </p:sp>
      <p:sp>
        <p:nvSpPr>
          <p:cNvPr id="5" name="Rectangle 4"/>
          <p:cNvSpPr/>
          <p:nvPr/>
        </p:nvSpPr>
        <p:spPr>
          <a:xfrm>
            <a:off x="5730772" y="32084"/>
            <a:ext cx="6413102"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75000"/>
                    </a:schemeClr>
                  </a:solidFill>
                </a:ln>
                <a:solidFill>
                  <a:schemeClr val="tx1"/>
                </a:solidFill>
                <a:effectLst>
                  <a:outerShdw blurRad="38100" dist="19050" dir="2700000" algn="tl" rotWithShape="0">
                    <a:schemeClr val="dk1">
                      <a:alpha val="40000"/>
                    </a:schemeClr>
                  </a:outerShdw>
                </a:effectLst>
              </a:rPr>
              <a:t>Worksheet Questions:</a:t>
            </a:r>
            <a:endParaRPr lang="en-US" sz="5400" b="0" cap="none" spc="0" dirty="0">
              <a:ln w="0">
                <a:solidFill>
                  <a:schemeClr val="accent1">
                    <a:lumMod val="75000"/>
                  </a:schemeClr>
                </a:solidFill>
              </a:ln>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581241" y="2685507"/>
            <a:ext cx="11058093" cy="461665"/>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It gives life “singlemindedness” (Phil 3:13) </a:t>
            </a:r>
            <a:r>
              <a:rPr lang="en-US" sz="2400" b="1" smtClean="0">
                <a:latin typeface="Arial" charset="0"/>
                <a:ea typeface="Arial" charset="0"/>
                <a:cs typeface="Arial" charset="0"/>
              </a:rPr>
              <a:t>&amp; purpose (1 Pet 1:3).</a:t>
            </a:r>
            <a:endParaRPr lang="en-US" sz="2400" b="1" dirty="0">
              <a:latin typeface="Arial" charset="0"/>
              <a:ea typeface="Arial" charset="0"/>
              <a:cs typeface="Arial" charset="0"/>
            </a:endParaRPr>
          </a:p>
        </p:txBody>
      </p:sp>
      <p:sp>
        <p:nvSpPr>
          <p:cNvPr id="6" name="TextBox 5"/>
          <p:cNvSpPr txBox="1"/>
          <p:nvPr/>
        </p:nvSpPr>
        <p:spPr>
          <a:xfrm>
            <a:off x="157168" y="3756107"/>
            <a:ext cx="11915343" cy="461665"/>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These burdens will give way to </a:t>
            </a:r>
            <a:r>
              <a:rPr lang="en-US" sz="2400" b="1" smtClean="0">
                <a:latin typeface="Arial" charset="0"/>
                <a:ea typeface="Arial" charset="0"/>
                <a:cs typeface="Arial" charset="0"/>
              </a:rPr>
              <a:t>innumerable blessings (Rom 8:18; 2 Cor 4:16-18).</a:t>
            </a:r>
            <a:endParaRPr lang="en-US" sz="2400" b="1" dirty="0">
              <a:latin typeface="Arial" charset="0"/>
              <a:ea typeface="Arial" charset="0"/>
              <a:cs typeface="Arial" charset="0"/>
            </a:endParaRPr>
          </a:p>
        </p:txBody>
      </p:sp>
      <p:sp>
        <p:nvSpPr>
          <p:cNvPr id="8" name="TextBox 7"/>
          <p:cNvSpPr txBox="1"/>
          <p:nvPr/>
        </p:nvSpPr>
        <p:spPr>
          <a:xfrm>
            <a:off x="566953" y="4772858"/>
            <a:ext cx="11058093" cy="461665"/>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It </a:t>
            </a:r>
            <a:r>
              <a:rPr lang="en-US" sz="2400" b="1" smtClean="0">
                <a:latin typeface="Arial" charset="0"/>
                <a:ea typeface="Arial" charset="0"/>
                <a:cs typeface="Arial" charset="0"/>
              </a:rPr>
              <a:t>gives birth to purity of life (1 Jn 3:1-3; Job 19:25-26).</a:t>
            </a:r>
            <a:endParaRPr lang="en-US" sz="2400" b="1" dirty="0">
              <a:latin typeface="Arial" charset="0"/>
              <a:ea typeface="Arial" charset="0"/>
              <a:cs typeface="Arial" charset="0"/>
            </a:endParaRPr>
          </a:p>
        </p:txBody>
      </p:sp>
      <p:sp>
        <p:nvSpPr>
          <p:cNvPr id="10" name="TextBox 9"/>
          <p:cNvSpPr txBox="1"/>
          <p:nvPr/>
        </p:nvSpPr>
        <p:spPr>
          <a:xfrm>
            <a:off x="566952" y="5873164"/>
            <a:ext cx="11058093" cy="830997"/>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Through worship we draw near to God Who saved us, and we hold fast to the HOPE God has promised (Heb 10:22-23).</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179949975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p:cTn id="31" dur="200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32" dur="200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33" dur="20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 calcmode="lin" valueType="num">
                                      <p:cBhvr>
                                        <p:cTn id="43" dur="2000" fill="hold"/>
                                        <p:tgtEl>
                                          <p:spTgt spid="9">
                                            <p:txEl>
                                              <p:pRg st="4" end="4"/>
                                            </p:txEl>
                                          </p:spTgt>
                                        </p:tgtEl>
                                        <p:attrNameLst>
                                          <p:attrName>ppt_w</p:attrName>
                                        </p:attrNameLst>
                                      </p:cBhvr>
                                      <p:tavLst>
                                        <p:tav tm="0">
                                          <p:val>
                                            <p:strVal val="#ppt_w*0.70"/>
                                          </p:val>
                                        </p:tav>
                                        <p:tav tm="100000">
                                          <p:val>
                                            <p:strVal val="#ppt_w"/>
                                          </p:val>
                                        </p:tav>
                                      </p:tavLst>
                                    </p:anim>
                                    <p:anim calcmode="lin" valueType="num">
                                      <p:cBhvr>
                                        <p:cTn id="44" dur="2000" fill="hold"/>
                                        <p:tgtEl>
                                          <p:spTgt spid="9">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heckerboard(across)">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7" grpId="0" animBg="1"/>
      <p:bldP spid="6"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290945" y="871852"/>
            <a:ext cx="11610110" cy="461665"/>
          </a:xfrm>
          <a:prstGeom prst="rect">
            <a:avLst/>
          </a:prstGeom>
          <a:noFill/>
        </p:spPr>
        <p:txBody>
          <a:bodyPr wrap="square" rtlCol="0">
            <a:spAutoFit/>
          </a:bodyPr>
          <a:lstStyle/>
          <a:p>
            <a:pPr marL="457200" indent="-457200">
              <a:spcAft>
                <a:spcPts val="1500"/>
              </a:spcAft>
              <a:buFont typeface="+mj-lt"/>
              <a:buAutoNum type="arabicPeriod" startAt="2"/>
            </a:pPr>
            <a:r>
              <a:rPr lang="en-US" sz="2400" b="1" dirty="0">
                <a:latin typeface="Arial" charset="0"/>
                <a:ea typeface="Arial" charset="0"/>
                <a:cs typeface="Arial" charset="0"/>
              </a:rPr>
              <a:t>What astounding promise did Jesus make in Jn </a:t>
            </a:r>
            <a:r>
              <a:rPr lang="en-US" sz="2400" b="1" dirty="0" smtClean="0">
                <a:latin typeface="Arial" charset="0"/>
                <a:ea typeface="Arial" charset="0"/>
                <a:cs typeface="Arial" charset="0"/>
              </a:rPr>
              <a:t>5:28-29?</a:t>
            </a:r>
            <a:endParaRPr lang="en-US" sz="2400" b="1" dirty="0">
              <a:latin typeface="Arial" charset="0"/>
              <a:ea typeface="Arial" charset="0"/>
              <a:cs typeface="Arial" charset="0"/>
            </a:endParaRPr>
          </a:p>
        </p:txBody>
      </p:sp>
      <p:sp>
        <p:nvSpPr>
          <p:cNvPr id="5" name="Rectangle 4"/>
          <p:cNvSpPr/>
          <p:nvPr/>
        </p:nvSpPr>
        <p:spPr>
          <a:xfrm>
            <a:off x="5730772" y="32084"/>
            <a:ext cx="6413102"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75000"/>
                    </a:schemeClr>
                  </a:solidFill>
                </a:ln>
                <a:solidFill>
                  <a:schemeClr val="tx1"/>
                </a:solidFill>
                <a:effectLst>
                  <a:outerShdw blurRad="38100" dist="19050" dir="2700000" algn="tl" rotWithShape="0">
                    <a:schemeClr val="dk1">
                      <a:alpha val="40000"/>
                    </a:schemeClr>
                  </a:outerShdw>
                </a:effectLst>
              </a:rPr>
              <a:t>Worksheet Questions:</a:t>
            </a:r>
            <a:endParaRPr lang="en-US" sz="5400" b="0" cap="none" spc="0" dirty="0">
              <a:ln w="0">
                <a:solidFill>
                  <a:schemeClr val="accent1">
                    <a:lumMod val="75000"/>
                  </a:schemeClr>
                </a:solidFill>
              </a:ln>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566953" y="1795182"/>
            <a:ext cx="11058093" cy="1569660"/>
          </a:xfrm>
          <a:prstGeom prst="rect">
            <a:avLst/>
          </a:prstGeom>
          <a:solidFill>
            <a:schemeClr val="bg1"/>
          </a:solidFill>
          <a:ln w="28575">
            <a:solidFill>
              <a:srgbClr val="C00000"/>
            </a:solidFill>
          </a:ln>
        </p:spPr>
        <p:txBody>
          <a:bodyPr wrap="square" rtlCol="0">
            <a:spAutoFit/>
          </a:bodyPr>
          <a:lstStyle/>
          <a:p>
            <a:pPr algn="ctr"/>
            <a:r>
              <a:rPr lang="en-US" sz="2400" b="1" dirty="0">
                <a:latin typeface="Arial" charset="0"/>
                <a:ea typeface="Arial" charset="0"/>
                <a:cs typeface="Arial" charset="0"/>
              </a:rPr>
              <a:t>Do not marvel at this; for the hour is coming in which all who are in the graves will hear His voice </a:t>
            </a:r>
            <a:r>
              <a:rPr lang="en-US" sz="2400" b="1" dirty="0" smtClean="0">
                <a:latin typeface="Arial" charset="0"/>
                <a:ea typeface="Arial" charset="0"/>
                <a:cs typeface="Arial" charset="0"/>
              </a:rPr>
              <a:t>and </a:t>
            </a:r>
            <a:r>
              <a:rPr lang="en-US" sz="2400" b="1" dirty="0">
                <a:latin typeface="Arial" charset="0"/>
                <a:ea typeface="Arial" charset="0"/>
                <a:cs typeface="Arial" charset="0"/>
              </a:rPr>
              <a:t>come forth—those who have done good, to the </a:t>
            </a:r>
            <a:r>
              <a:rPr lang="en-US" sz="2400" b="1" u="sng" dirty="0">
                <a:ln>
                  <a:solidFill>
                    <a:srgbClr val="C00000"/>
                  </a:solidFill>
                </a:ln>
                <a:latin typeface="Arial" charset="0"/>
                <a:ea typeface="Arial" charset="0"/>
                <a:cs typeface="Arial" charset="0"/>
              </a:rPr>
              <a:t>resurrection of life</a:t>
            </a:r>
            <a:r>
              <a:rPr lang="en-US" sz="2400" b="1" dirty="0">
                <a:latin typeface="Arial" charset="0"/>
                <a:ea typeface="Arial" charset="0"/>
                <a:cs typeface="Arial" charset="0"/>
              </a:rPr>
              <a:t>, and those who have done evil, to the resurrection of condemnation.</a:t>
            </a:r>
          </a:p>
        </p:txBody>
      </p:sp>
      <p:sp>
        <p:nvSpPr>
          <p:cNvPr id="6" name="TextBox 5"/>
          <p:cNvSpPr txBox="1"/>
          <p:nvPr/>
        </p:nvSpPr>
        <p:spPr>
          <a:xfrm>
            <a:off x="566953" y="3429000"/>
            <a:ext cx="11058093" cy="1200329"/>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This resurrection—is the redemption of the body (Rom 8:23) and the transforming of our lowly bodies (Phil 3:21), making us suitable to be in His heavenly presence throughout eternity!</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56404593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290945" y="871852"/>
            <a:ext cx="11610110" cy="461665"/>
          </a:xfrm>
          <a:prstGeom prst="rect">
            <a:avLst/>
          </a:prstGeom>
          <a:noFill/>
        </p:spPr>
        <p:txBody>
          <a:bodyPr wrap="square" rtlCol="0">
            <a:spAutoFit/>
          </a:bodyPr>
          <a:lstStyle/>
          <a:p>
            <a:pPr marL="457200" indent="-457200">
              <a:spcAft>
                <a:spcPts val="3600"/>
              </a:spcAft>
              <a:buFont typeface="+mj-lt"/>
              <a:buAutoNum type="arabicPeriod" startAt="3"/>
            </a:pPr>
            <a:r>
              <a:rPr lang="en-US" sz="2400" b="1" dirty="0">
                <a:latin typeface="Arial" charset="0"/>
                <a:ea typeface="Arial" charset="0"/>
                <a:cs typeface="Arial" charset="0"/>
              </a:rPr>
              <a:t>What did Paul say about what Jesus promised in 1 Cor 15:1-5?</a:t>
            </a:r>
          </a:p>
        </p:txBody>
      </p:sp>
      <p:sp>
        <p:nvSpPr>
          <p:cNvPr id="5" name="Rectangle 4"/>
          <p:cNvSpPr/>
          <p:nvPr/>
        </p:nvSpPr>
        <p:spPr>
          <a:xfrm>
            <a:off x="5730772" y="32084"/>
            <a:ext cx="6413102"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75000"/>
                    </a:schemeClr>
                  </a:solidFill>
                </a:ln>
                <a:solidFill>
                  <a:schemeClr val="tx1"/>
                </a:solidFill>
                <a:effectLst>
                  <a:outerShdw blurRad="38100" dist="19050" dir="2700000" algn="tl" rotWithShape="0">
                    <a:schemeClr val="dk1">
                      <a:alpha val="40000"/>
                    </a:schemeClr>
                  </a:outerShdw>
                </a:effectLst>
              </a:rPr>
              <a:t>Worksheet Questions:</a:t>
            </a:r>
            <a:endParaRPr lang="en-US" sz="5400" b="0" cap="none" spc="0" dirty="0">
              <a:ln w="0">
                <a:solidFill>
                  <a:schemeClr val="accent1">
                    <a:lumMod val="75000"/>
                  </a:schemeClr>
                </a:solidFill>
              </a:ln>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666750" y="1443708"/>
            <a:ext cx="10858500" cy="1200329"/>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Our resurrection is foundational and it’s anchored in Christ’s resurrection. This is the leading point Paul emphasizes throughout 1 Corinthians 13. The </a:t>
            </a:r>
            <a:r>
              <a:rPr lang="en-US" sz="2400" b="1" dirty="0" smtClean="0">
                <a:ln>
                  <a:solidFill>
                    <a:srgbClr val="C00000"/>
                  </a:solidFill>
                </a:ln>
                <a:latin typeface="Arial" charset="0"/>
                <a:ea typeface="Arial" charset="0"/>
                <a:cs typeface="Arial" charset="0"/>
              </a:rPr>
              <a:t>BODY</a:t>
            </a:r>
            <a:r>
              <a:rPr lang="en-US" sz="2400" b="1" dirty="0" smtClean="0">
                <a:latin typeface="Arial" charset="0"/>
                <a:ea typeface="Arial" charset="0"/>
                <a:cs typeface="Arial" charset="0"/>
              </a:rPr>
              <a:t> of Jesus was raised and so will </a:t>
            </a:r>
            <a:r>
              <a:rPr lang="en-US" sz="2400" b="1" dirty="0" smtClean="0">
                <a:ln>
                  <a:solidFill>
                    <a:srgbClr val="C00000"/>
                  </a:solidFill>
                </a:ln>
                <a:latin typeface="Arial" charset="0"/>
                <a:ea typeface="Arial" charset="0"/>
                <a:cs typeface="Arial" charset="0"/>
              </a:rPr>
              <a:t>OUR BODIES</a:t>
            </a:r>
            <a:r>
              <a:rPr lang="en-US" sz="2400" b="1" dirty="0" smtClean="0">
                <a:latin typeface="Arial" charset="0"/>
                <a:ea typeface="Arial" charset="0"/>
                <a:cs typeface="Arial" charset="0"/>
              </a:rPr>
              <a:t>!</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118016477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290945" y="871852"/>
            <a:ext cx="11610110" cy="461665"/>
          </a:xfrm>
          <a:prstGeom prst="rect">
            <a:avLst/>
          </a:prstGeom>
          <a:noFill/>
        </p:spPr>
        <p:txBody>
          <a:bodyPr wrap="square" rtlCol="0">
            <a:spAutoFit/>
          </a:bodyPr>
          <a:lstStyle/>
          <a:p>
            <a:pPr marL="457200" indent="-457200">
              <a:spcAft>
                <a:spcPts val="1500"/>
              </a:spcAft>
              <a:buFont typeface="+mj-lt"/>
              <a:buAutoNum type="arabicPeriod" startAt="4"/>
            </a:pPr>
            <a:r>
              <a:rPr lang="en-US" sz="2400" b="1" dirty="0">
                <a:latin typeface="Arial" charset="0"/>
                <a:ea typeface="Arial" charset="0"/>
                <a:cs typeface="Arial" charset="0"/>
              </a:rPr>
              <a:t>What false belief is Paul seeking to discredit in 1 Cor 15:12-19?</a:t>
            </a:r>
          </a:p>
        </p:txBody>
      </p:sp>
      <p:sp>
        <p:nvSpPr>
          <p:cNvPr id="5" name="Rectangle 4"/>
          <p:cNvSpPr/>
          <p:nvPr/>
        </p:nvSpPr>
        <p:spPr>
          <a:xfrm>
            <a:off x="5730772" y="32084"/>
            <a:ext cx="6413102"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75000"/>
                    </a:schemeClr>
                  </a:solidFill>
                </a:ln>
                <a:solidFill>
                  <a:schemeClr val="tx1"/>
                </a:solidFill>
                <a:effectLst>
                  <a:outerShdw blurRad="38100" dist="19050" dir="2700000" algn="tl" rotWithShape="0">
                    <a:schemeClr val="dk1">
                      <a:alpha val="40000"/>
                    </a:schemeClr>
                  </a:outerShdw>
                </a:effectLst>
              </a:rPr>
              <a:t>Worksheet Questions:</a:t>
            </a:r>
            <a:endParaRPr lang="en-US" sz="5400" b="0" cap="none" spc="0" dirty="0">
              <a:ln w="0">
                <a:solidFill>
                  <a:schemeClr val="accent1">
                    <a:lumMod val="75000"/>
                  </a:schemeClr>
                </a:solidFill>
              </a:ln>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566953" y="1790139"/>
            <a:ext cx="11058093" cy="461665"/>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That there will be NO bodily resurrection from the dead.</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61106145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290945" y="871852"/>
            <a:ext cx="11610110" cy="830997"/>
          </a:xfrm>
          <a:prstGeom prst="rect">
            <a:avLst/>
          </a:prstGeom>
          <a:noFill/>
        </p:spPr>
        <p:txBody>
          <a:bodyPr wrap="square" rtlCol="0">
            <a:spAutoFit/>
          </a:bodyPr>
          <a:lstStyle/>
          <a:p>
            <a:pPr marL="457200" indent="-457200">
              <a:spcAft>
                <a:spcPts val="3600"/>
              </a:spcAft>
              <a:buFont typeface="+mj-lt"/>
              <a:buAutoNum type="arabicPeriod" startAt="5"/>
            </a:pPr>
            <a:r>
              <a:rPr lang="en-US" sz="2400" b="1" dirty="0">
                <a:latin typeface="Arial" charset="0"/>
                <a:ea typeface="Arial" charset="0"/>
                <a:cs typeface="Arial" charset="0"/>
              </a:rPr>
              <a:t>Examine 1 Cor 15:35-49 and answer the question Paul raises in 1 Cor 15:35, </a:t>
            </a:r>
            <a:r>
              <a:rPr lang="en-US" sz="2400" b="1" i="1" dirty="0">
                <a:latin typeface="Arial" charset="0"/>
                <a:ea typeface="Arial" charset="0"/>
                <a:cs typeface="Arial" charset="0"/>
              </a:rPr>
              <a:t>“with what body do they come”</a:t>
            </a:r>
            <a:r>
              <a:rPr lang="en-US" sz="2400" b="1" dirty="0">
                <a:latin typeface="Arial" charset="0"/>
                <a:ea typeface="Arial" charset="0"/>
                <a:cs typeface="Arial" charset="0"/>
              </a:rPr>
              <a:t>?</a:t>
            </a:r>
          </a:p>
        </p:txBody>
      </p:sp>
      <p:sp>
        <p:nvSpPr>
          <p:cNvPr id="5" name="Rectangle 4"/>
          <p:cNvSpPr/>
          <p:nvPr/>
        </p:nvSpPr>
        <p:spPr>
          <a:xfrm>
            <a:off x="5730772" y="32084"/>
            <a:ext cx="6413102"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75000"/>
                    </a:schemeClr>
                  </a:solidFill>
                </a:ln>
                <a:solidFill>
                  <a:schemeClr val="tx1"/>
                </a:solidFill>
                <a:effectLst>
                  <a:outerShdw blurRad="38100" dist="19050" dir="2700000" algn="tl" rotWithShape="0">
                    <a:schemeClr val="dk1">
                      <a:alpha val="40000"/>
                    </a:schemeClr>
                  </a:outerShdw>
                </a:effectLst>
              </a:rPr>
              <a:t>Worksheet Questions:</a:t>
            </a:r>
            <a:endParaRPr lang="en-US" sz="5400" b="0" cap="none" spc="0" dirty="0">
              <a:ln w="0">
                <a:solidFill>
                  <a:schemeClr val="accent1">
                    <a:lumMod val="75000"/>
                  </a:schemeClr>
                </a:solidFill>
              </a:ln>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363434" y="1682309"/>
            <a:ext cx="11467668" cy="5139869"/>
          </a:xfrm>
          <a:prstGeom prst="rect">
            <a:avLst/>
          </a:prstGeom>
          <a:solidFill>
            <a:schemeClr val="bg1"/>
          </a:solidFill>
          <a:ln w="28575">
            <a:solidFill>
              <a:srgbClr val="C00000"/>
            </a:solidFill>
          </a:ln>
        </p:spPr>
        <p:txBody>
          <a:bodyPr wrap="square" rtlCol="0">
            <a:spAutoFit/>
          </a:bodyPr>
          <a:lstStyle/>
          <a:p>
            <a:pPr algn="ctr">
              <a:spcAft>
                <a:spcPts val="1000"/>
              </a:spcAft>
            </a:pPr>
            <a:r>
              <a:rPr lang="en-US" sz="2600" b="1" dirty="0" smtClean="0">
                <a:latin typeface="Arial" charset="0"/>
                <a:ea typeface="Arial" charset="0"/>
                <a:cs typeface="Arial" charset="0"/>
              </a:rPr>
              <a:t>THE RESURRECTED BODY WILL BE A GLORIFIED BODY.</a:t>
            </a:r>
          </a:p>
          <a:p>
            <a:pPr marL="342900" indent="-342900">
              <a:spcAft>
                <a:spcPts val="1000"/>
              </a:spcAft>
              <a:buFont typeface="Arial" charset="0"/>
              <a:buChar char="•"/>
            </a:pPr>
            <a:r>
              <a:rPr lang="en-US" sz="2400" b="1" dirty="0" smtClean="0">
                <a:latin typeface="Arial" charset="0"/>
                <a:ea typeface="Arial" charset="0"/>
                <a:cs typeface="Arial" charset="0"/>
              </a:rPr>
              <a:t>Not subject to fatigue, sickness, weakness, “animal” instincts, not dust.</a:t>
            </a:r>
          </a:p>
          <a:p>
            <a:pPr marL="342900" indent="-342900">
              <a:spcAft>
                <a:spcPts val="1000"/>
              </a:spcAft>
              <a:buFont typeface="Arial" charset="0"/>
              <a:buChar char="•"/>
            </a:pPr>
            <a:r>
              <a:rPr lang="en-US" sz="2400" b="1" dirty="0" smtClean="0">
                <a:latin typeface="Arial" charset="0"/>
                <a:ea typeface="Arial" charset="0"/>
                <a:cs typeface="Arial" charset="0"/>
              </a:rPr>
              <a:t>A Body suited for heaven—where Christ is.</a:t>
            </a:r>
          </a:p>
          <a:p>
            <a:pPr marL="342900" indent="-342900">
              <a:spcAft>
                <a:spcPts val="1000"/>
              </a:spcAft>
              <a:buFont typeface="Arial" charset="0"/>
              <a:buChar char="•"/>
            </a:pPr>
            <a:r>
              <a:rPr lang="en-US" sz="2400" b="1" dirty="0" smtClean="0">
                <a:latin typeface="Arial" charset="0"/>
                <a:ea typeface="Arial" charset="0"/>
                <a:cs typeface="Arial" charset="0"/>
              </a:rPr>
              <a:t>A Body bearing the image of Christ.</a:t>
            </a:r>
          </a:p>
          <a:p>
            <a:pPr marL="342900" indent="-342900">
              <a:spcAft>
                <a:spcPts val="1000"/>
              </a:spcAft>
              <a:buFont typeface="Arial" charset="0"/>
              <a:buChar char="•"/>
            </a:pPr>
            <a:r>
              <a:rPr lang="en-US" sz="2400" b="1" dirty="0" smtClean="0">
                <a:latin typeface="Arial" charset="0"/>
                <a:ea typeface="Arial" charset="0"/>
                <a:cs typeface="Arial" charset="0"/>
              </a:rPr>
              <a:t>We have not been told: How these bodies will look, or the apparent “age” these bodies will have.</a:t>
            </a:r>
          </a:p>
          <a:p>
            <a:pPr marL="342900" indent="-342900">
              <a:spcAft>
                <a:spcPts val="1000"/>
              </a:spcAft>
              <a:buFont typeface="Arial" charset="0"/>
              <a:buChar char="•"/>
            </a:pPr>
            <a:r>
              <a:rPr lang="en-US" sz="2400" b="1" dirty="0" smtClean="0">
                <a:latin typeface="Arial" charset="0"/>
                <a:ea typeface="Arial" charset="0"/>
                <a:cs typeface="Arial" charset="0"/>
              </a:rPr>
              <a:t>Relationships will be changed (Mk 12:25); but our identities will remain (Lk 16). For example, Abraham was Abraham; Lazarus was Lazarus, and the rich man’s identity was the same it had been on earth.</a:t>
            </a:r>
          </a:p>
          <a:p>
            <a:pPr marL="342900" indent="-342900">
              <a:buFont typeface="Arial" charset="0"/>
              <a:buChar char="•"/>
            </a:pPr>
            <a:r>
              <a:rPr lang="en-US" sz="2400" b="1" dirty="0" smtClean="0">
                <a:latin typeface="Arial" charset="0"/>
                <a:ea typeface="Arial" charset="0"/>
                <a:cs typeface="Arial" charset="0"/>
              </a:rPr>
              <a:t>Bodies will be like </a:t>
            </a:r>
            <a:r>
              <a:rPr lang="en-US" sz="2400" b="1" dirty="0">
                <a:latin typeface="Arial" charset="0"/>
                <a:ea typeface="Arial" charset="0"/>
                <a:cs typeface="Arial" charset="0"/>
              </a:rPr>
              <a:t>the glorified body of Jesus: </a:t>
            </a:r>
            <a:r>
              <a:rPr lang="en-US" sz="2400" b="1" i="1" dirty="0">
                <a:ln>
                  <a:solidFill>
                    <a:srgbClr val="C00000"/>
                  </a:solidFill>
                </a:ln>
                <a:latin typeface="Arial" charset="0"/>
                <a:ea typeface="Arial" charset="0"/>
                <a:cs typeface="Arial" charset="0"/>
              </a:rPr>
              <a:t>“but we know that when He is revealed, we shall be like Him, for we shall see Him as He </a:t>
            </a:r>
            <a:r>
              <a:rPr lang="en-US" sz="2400" b="1" i="1" dirty="0" smtClean="0">
                <a:ln>
                  <a:solidFill>
                    <a:srgbClr val="C00000"/>
                  </a:solidFill>
                </a:ln>
                <a:latin typeface="Arial" charset="0"/>
                <a:ea typeface="Arial" charset="0"/>
                <a:cs typeface="Arial" charset="0"/>
              </a:rPr>
              <a:t>is” </a:t>
            </a:r>
            <a:r>
              <a:rPr lang="en-US" sz="2400" b="1" dirty="0" smtClean="0">
                <a:latin typeface="Arial" charset="0"/>
                <a:ea typeface="Arial" charset="0"/>
                <a:cs typeface="Arial" charset="0"/>
              </a:rPr>
              <a:t>(1 Jn 3:2).</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129688649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heckerboard(across)">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checkerboard(across)">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checkerboard(across)">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checkerboard(across)">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checkerboard(across)">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checkerboard(across)">
                                      <p:cBhvr>
                                        <p:cTn id="36" dur="500"/>
                                        <p:tgtEl>
                                          <p:spTgt spid="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checkerboard(across)">
                                      <p:cBhvr>
                                        <p:cTn id="41"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290945" y="871852"/>
            <a:ext cx="11610110" cy="1762021"/>
          </a:xfrm>
          <a:prstGeom prst="rect">
            <a:avLst/>
          </a:prstGeom>
          <a:noFill/>
        </p:spPr>
        <p:txBody>
          <a:bodyPr wrap="square" rtlCol="0">
            <a:spAutoFit/>
          </a:bodyPr>
          <a:lstStyle/>
          <a:p>
            <a:pPr marL="457200" indent="-457200">
              <a:spcAft>
                <a:spcPts val="1500"/>
              </a:spcAft>
              <a:buFont typeface="+mj-lt"/>
              <a:buAutoNum type="arabicPeriod" startAt="6"/>
            </a:pPr>
            <a:r>
              <a:rPr lang="en-US" sz="2400" b="1" dirty="0">
                <a:latin typeface="Arial" charset="0"/>
                <a:ea typeface="Arial" charset="0"/>
                <a:cs typeface="Arial" charset="0"/>
              </a:rPr>
              <a:t>Afterwards, Paul affirms that this body will need a heavenly habitation (1 Cor 15:50). This refers to the eternal heavenly kingdom (1 Cor 15:24).</a:t>
            </a:r>
          </a:p>
          <a:p>
            <a:pPr marL="914400" lvl="1" indent="-457200">
              <a:spcAft>
                <a:spcPts val="1500"/>
              </a:spcAft>
              <a:buFont typeface="+mj-lt"/>
              <a:buAutoNum type="alphaLcParenR"/>
            </a:pPr>
            <a:r>
              <a:rPr lang="en-US" sz="2400" b="1" dirty="0">
                <a:latin typeface="Arial" charset="0"/>
                <a:ea typeface="Arial" charset="0"/>
                <a:cs typeface="Arial" charset="0"/>
              </a:rPr>
              <a:t>What did Jesus promise the believer when He comes again (Jn 14:1-3; 1 Thess 4:17)?</a:t>
            </a:r>
          </a:p>
        </p:txBody>
      </p:sp>
      <p:sp>
        <p:nvSpPr>
          <p:cNvPr id="5" name="Rectangle 4"/>
          <p:cNvSpPr/>
          <p:nvPr/>
        </p:nvSpPr>
        <p:spPr>
          <a:xfrm>
            <a:off x="5730772" y="32084"/>
            <a:ext cx="6413102"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75000"/>
                    </a:schemeClr>
                  </a:solidFill>
                </a:ln>
                <a:solidFill>
                  <a:schemeClr val="tx1"/>
                </a:solidFill>
                <a:effectLst>
                  <a:outerShdw blurRad="38100" dist="19050" dir="2700000" algn="tl" rotWithShape="0">
                    <a:schemeClr val="dk1">
                      <a:alpha val="40000"/>
                    </a:schemeClr>
                  </a:outerShdw>
                </a:effectLst>
              </a:rPr>
              <a:t>Worksheet Questions:</a:t>
            </a:r>
            <a:endParaRPr lang="en-US" sz="5400" b="0" cap="none" spc="0" dirty="0">
              <a:ln w="0">
                <a:solidFill>
                  <a:schemeClr val="accent1">
                    <a:lumMod val="75000"/>
                  </a:schemeClr>
                </a:solidFill>
              </a:ln>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566953" y="2942060"/>
            <a:ext cx="11058093" cy="2985433"/>
          </a:xfrm>
          <a:prstGeom prst="rect">
            <a:avLst/>
          </a:prstGeom>
          <a:solidFill>
            <a:schemeClr val="bg1"/>
          </a:solidFill>
          <a:ln w="28575">
            <a:solidFill>
              <a:srgbClr val="C00000"/>
            </a:solidFill>
          </a:ln>
        </p:spPr>
        <p:txBody>
          <a:bodyPr wrap="square" rtlCol="0">
            <a:spAutoFit/>
          </a:bodyPr>
          <a:lstStyle/>
          <a:p>
            <a:pPr algn="ctr">
              <a:spcAft>
                <a:spcPts val="1200"/>
              </a:spcAft>
            </a:pPr>
            <a:r>
              <a:rPr lang="en-US" sz="2400" b="1" dirty="0" smtClean="0">
                <a:latin typeface="Arial" charset="0"/>
                <a:ea typeface="Arial" charset="0"/>
                <a:cs typeface="Arial" charset="0"/>
              </a:rPr>
              <a:t>THAT WE WOULD BE WITH HIM (IN HIS PRESENCE) FOR ETERNITY!</a:t>
            </a:r>
          </a:p>
          <a:p>
            <a:pPr marL="342900" indent="-342900">
              <a:spcAft>
                <a:spcPts val="1200"/>
              </a:spcAft>
              <a:buFont typeface="Arial" charset="0"/>
              <a:buChar char="•"/>
            </a:pPr>
            <a:r>
              <a:rPr lang="en-US" sz="2400" b="1" dirty="0" smtClean="0">
                <a:latin typeface="Arial" charset="0"/>
                <a:ea typeface="Arial" charset="0"/>
                <a:cs typeface="Arial" charset="0"/>
              </a:rPr>
              <a:t>This is what makes heaven “Heaven,” the presence of God</a:t>
            </a:r>
            <a:r>
              <a:rPr lang="en-US" sz="2400" b="1" dirty="0">
                <a:latin typeface="Arial" charset="0"/>
                <a:ea typeface="Arial" charset="0"/>
                <a:cs typeface="Arial" charset="0"/>
              </a:rPr>
              <a:t>! </a:t>
            </a:r>
            <a:r>
              <a:rPr lang="en-US" sz="2400" b="1" i="1" dirty="0">
                <a:ln>
                  <a:solidFill>
                    <a:srgbClr val="C00000"/>
                  </a:solidFill>
                </a:ln>
                <a:latin typeface="Arial" charset="0"/>
                <a:ea typeface="Arial" charset="0"/>
                <a:cs typeface="Arial" charset="0"/>
              </a:rPr>
              <a:t>“I will come again and receive you to Myself; that where I am, there you may be </a:t>
            </a:r>
            <a:r>
              <a:rPr lang="en-US" sz="2400" b="1" i="1" dirty="0" smtClean="0">
                <a:ln>
                  <a:solidFill>
                    <a:srgbClr val="C00000"/>
                  </a:solidFill>
                </a:ln>
                <a:latin typeface="Arial" charset="0"/>
                <a:ea typeface="Arial" charset="0"/>
                <a:cs typeface="Arial" charset="0"/>
              </a:rPr>
              <a:t>also,” </a:t>
            </a:r>
            <a:r>
              <a:rPr lang="en-US" sz="2400" b="1" dirty="0" smtClean="0">
                <a:latin typeface="Arial" charset="0"/>
                <a:ea typeface="Arial" charset="0"/>
                <a:cs typeface="Arial" charset="0"/>
              </a:rPr>
              <a:t>(John 14:3).</a:t>
            </a:r>
          </a:p>
          <a:p>
            <a:pPr marL="342900" indent="-342900">
              <a:spcAft>
                <a:spcPts val="1200"/>
              </a:spcAft>
              <a:buFont typeface="Arial" charset="0"/>
              <a:buChar char="•"/>
            </a:pPr>
            <a:r>
              <a:rPr lang="en-US" sz="2400" b="1" dirty="0" smtClean="0">
                <a:latin typeface="Arial" charset="0"/>
                <a:ea typeface="Arial" charset="0"/>
                <a:cs typeface="Arial" charset="0"/>
              </a:rPr>
              <a:t>Hell will be insufferable because of the absence of God: </a:t>
            </a:r>
            <a:r>
              <a:rPr lang="en-US" sz="2400" b="1" i="1" dirty="0" smtClean="0">
                <a:ln>
                  <a:solidFill>
                    <a:srgbClr val="C00000"/>
                  </a:solidFill>
                </a:ln>
                <a:latin typeface="Arial" charset="0"/>
                <a:ea typeface="Arial" charset="0"/>
                <a:cs typeface="Arial" charset="0"/>
              </a:rPr>
              <a:t>“</a:t>
            </a:r>
            <a:r>
              <a:rPr lang="en-US" sz="2400" b="1" i="1" dirty="0">
                <a:ln>
                  <a:solidFill>
                    <a:srgbClr val="C00000"/>
                  </a:solidFill>
                </a:ln>
                <a:latin typeface="Arial" charset="0"/>
                <a:ea typeface="Arial" charset="0"/>
                <a:cs typeface="Arial" charset="0"/>
              </a:rPr>
              <a:t>These shall be punished with everlasting destruction from the presence of the Lord and from the glory of His power</a:t>
            </a:r>
            <a:r>
              <a:rPr lang="en-US" sz="2400" b="1" i="1" dirty="0" smtClean="0">
                <a:ln>
                  <a:solidFill>
                    <a:srgbClr val="C00000"/>
                  </a:solidFill>
                </a:ln>
                <a:latin typeface="Arial" charset="0"/>
                <a:ea typeface="Arial" charset="0"/>
                <a:cs typeface="Arial" charset="0"/>
              </a:rPr>
              <a:t>,” </a:t>
            </a:r>
            <a:r>
              <a:rPr lang="en-US" sz="2400" b="1" dirty="0" smtClean="0">
                <a:latin typeface="Arial" charset="0"/>
                <a:ea typeface="Arial" charset="0"/>
                <a:cs typeface="Arial" charset="0"/>
              </a:rPr>
              <a:t>(2 Thess 1:9).</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88932230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bg/>
                                          </p:spTgt>
                                        </p:tgtEl>
                                        <p:attrNameLst>
                                          <p:attrName>style.visibility</p:attrName>
                                        </p:attrNameLst>
                                      </p:cBhvr>
                                      <p:to>
                                        <p:strVal val="visible"/>
                                      </p:to>
                                    </p:set>
                                    <p:animEffect transition="in" filter="checkerboard(across)">
                                      <p:cBhvr>
                                        <p:cTn id="14" dur="500"/>
                                        <p:tgtEl>
                                          <p:spTgt spid="7">
                                            <p:bg/>
                                          </p:spTgt>
                                        </p:tgtEl>
                                      </p:cBhvr>
                                    </p:animEffect>
                                  </p:childTnLst>
                                </p:cTn>
                              </p:par>
                            </p:childTnLst>
                          </p:cTn>
                        </p:par>
                        <p:par>
                          <p:cTn id="15" fill="hold">
                            <p:stCondLst>
                              <p:cond delay="500"/>
                            </p:stCondLst>
                            <p:childTnLst>
                              <p:par>
                                <p:cTn id="16" presetID="5" presetClass="entr" presetSubtype="1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checkerboard(across)">
                                      <p:cBhvr>
                                        <p:cTn id="18" dur="10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checkerboard(across)">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checkerboard(across)">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7" grpId="0" uiExpand="1" build="p" bldLvl="5"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290945" y="871852"/>
            <a:ext cx="11610110" cy="5363007"/>
          </a:xfrm>
          <a:prstGeom prst="rect">
            <a:avLst/>
          </a:prstGeom>
          <a:noFill/>
        </p:spPr>
        <p:txBody>
          <a:bodyPr wrap="square" rtlCol="0">
            <a:spAutoFit/>
          </a:bodyPr>
          <a:lstStyle/>
          <a:p>
            <a:pPr marL="457200" indent="-457200">
              <a:spcAft>
                <a:spcPts val="1500"/>
              </a:spcAft>
              <a:buFont typeface="+mj-lt"/>
              <a:buAutoNum type="arabicPeriod" startAt="7"/>
            </a:pPr>
            <a:r>
              <a:rPr lang="en-US" sz="2400" b="1" dirty="0">
                <a:latin typeface="Arial" charset="0"/>
                <a:ea typeface="Arial" charset="0"/>
                <a:cs typeface="Arial" charset="0"/>
              </a:rPr>
              <a:t>Heaven will not be simply a place of eternal inactivity. Instead it will be a place unlike anything we have experienced or could even envision. God has provided us with “imperfect” descriptions. When God calls it a </a:t>
            </a:r>
            <a:r>
              <a:rPr lang="en-US" sz="2400" b="1" i="1" dirty="0">
                <a:latin typeface="Arial" charset="0"/>
                <a:ea typeface="Arial" charset="0"/>
                <a:cs typeface="Arial" charset="0"/>
              </a:rPr>
              <a:t>“new heavens and new earth”</a:t>
            </a:r>
            <a:r>
              <a:rPr lang="en-US" sz="2400" b="1" dirty="0">
                <a:latin typeface="Arial" charset="0"/>
                <a:ea typeface="Arial" charset="0"/>
                <a:cs typeface="Arial" charset="0"/>
              </a:rPr>
              <a:t> (Rev 21:2)—He is reminding us that heaven ushers in a new order of things. </a:t>
            </a:r>
          </a:p>
          <a:p>
            <a:pPr marL="914400" lvl="1" indent="-457200">
              <a:spcAft>
                <a:spcPts val="3600"/>
              </a:spcAft>
              <a:buFont typeface="+mj-lt"/>
              <a:buAutoNum type="alphaLcParenR"/>
            </a:pPr>
            <a:r>
              <a:rPr lang="en-US" sz="2400" b="1" dirty="0">
                <a:latin typeface="Arial" charset="0"/>
                <a:ea typeface="Arial" charset="0"/>
                <a:cs typeface="Arial" charset="0"/>
              </a:rPr>
              <a:t>How is the “new reality” described in Rev 21:4-5?</a:t>
            </a:r>
          </a:p>
          <a:p>
            <a:pPr marL="914400" lvl="1" indent="-457200">
              <a:spcAft>
                <a:spcPts val="3600"/>
              </a:spcAft>
              <a:buFont typeface="+mj-lt"/>
              <a:buAutoNum type="alphaLcParenR"/>
            </a:pPr>
            <a:r>
              <a:rPr lang="en-US" sz="2400" b="1" dirty="0">
                <a:latin typeface="Arial" charset="0"/>
                <a:ea typeface="Arial" charset="0"/>
                <a:cs typeface="Arial" charset="0"/>
              </a:rPr>
              <a:t>For what will the saved praise God in heaven (Rev 4:11)?</a:t>
            </a:r>
          </a:p>
          <a:p>
            <a:pPr marL="914400" lvl="1" indent="-457200">
              <a:spcAft>
                <a:spcPts val="3600"/>
              </a:spcAft>
              <a:buFont typeface="+mj-lt"/>
              <a:buAutoNum type="alphaLcParenR"/>
            </a:pPr>
            <a:r>
              <a:rPr lang="en-US" sz="2400" b="1" dirty="0">
                <a:latin typeface="Arial" charset="0"/>
                <a:ea typeface="Arial" charset="0"/>
                <a:cs typeface="Arial" charset="0"/>
              </a:rPr>
              <a:t>With whom will we praise God in heaven (Rev 7:9-17)?</a:t>
            </a:r>
          </a:p>
          <a:p>
            <a:pPr marL="914400" lvl="1" indent="-457200">
              <a:spcAft>
                <a:spcPts val="3600"/>
              </a:spcAft>
              <a:buFont typeface="+mj-lt"/>
              <a:buAutoNum type="alphaLcParenR"/>
            </a:pPr>
            <a:r>
              <a:rPr lang="en-US" sz="2400" b="1" dirty="0">
                <a:latin typeface="Arial" charset="0"/>
                <a:ea typeface="Arial" charset="0"/>
                <a:cs typeface="Arial" charset="0"/>
              </a:rPr>
              <a:t>In addition to “worship” what did God say His disciples would do in heaven (Rev 7:15; Rev 22:3)?</a:t>
            </a:r>
          </a:p>
        </p:txBody>
      </p:sp>
      <p:sp>
        <p:nvSpPr>
          <p:cNvPr id="5" name="Rectangle 4"/>
          <p:cNvSpPr/>
          <p:nvPr/>
        </p:nvSpPr>
        <p:spPr>
          <a:xfrm>
            <a:off x="5730772" y="32084"/>
            <a:ext cx="6413102" cy="923330"/>
          </a:xfrm>
          <a:prstGeom prst="rect">
            <a:avLst/>
          </a:prstGeom>
          <a:noFill/>
        </p:spPr>
        <p:txBody>
          <a:bodyPr wrap="none" lIns="91440" tIns="45720" rIns="91440" bIns="45720">
            <a:spAutoFit/>
          </a:bodyPr>
          <a:lstStyle/>
          <a:p>
            <a:pPr algn="ctr"/>
            <a:r>
              <a:rPr lang="en-US" sz="5400" b="0" cap="none" spc="0" dirty="0" smtClean="0">
                <a:ln w="0">
                  <a:solidFill>
                    <a:schemeClr val="accent1">
                      <a:lumMod val="75000"/>
                    </a:schemeClr>
                  </a:solidFill>
                </a:ln>
                <a:solidFill>
                  <a:schemeClr val="tx1"/>
                </a:solidFill>
                <a:effectLst>
                  <a:outerShdw blurRad="38100" dist="19050" dir="2700000" algn="tl" rotWithShape="0">
                    <a:schemeClr val="dk1">
                      <a:alpha val="40000"/>
                    </a:schemeClr>
                  </a:outerShdw>
                </a:effectLst>
              </a:rPr>
              <a:t>Worksheet Questions:</a:t>
            </a:r>
            <a:endParaRPr lang="en-US" sz="5400" b="0" cap="none" spc="0" dirty="0">
              <a:ln w="0">
                <a:solidFill>
                  <a:schemeClr val="accent1">
                    <a:lumMod val="75000"/>
                  </a:schemeClr>
                </a:solidFill>
              </a:ln>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3657596" y="3308234"/>
            <a:ext cx="4887810" cy="461665"/>
          </a:xfrm>
          <a:prstGeom prst="rect">
            <a:avLst/>
          </a:prstGeom>
          <a:solidFill>
            <a:schemeClr val="bg1"/>
          </a:solidFill>
          <a:ln w="28575">
            <a:solidFill>
              <a:srgbClr val="C00000"/>
            </a:solidFill>
          </a:ln>
        </p:spPr>
        <p:txBody>
          <a:bodyPr wrap="square" rtlCol="0">
            <a:spAutoFit/>
          </a:bodyPr>
          <a:lstStyle/>
          <a:p>
            <a:pPr algn="ctr"/>
            <a:r>
              <a:rPr lang="en-US" sz="2400" b="1" smtClean="0">
                <a:latin typeface="Arial" charset="0"/>
                <a:ea typeface="Arial" charset="0"/>
                <a:cs typeface="Arial" charset="0"/>
              </a:rPr>
              <a:t>A Place of “no more.”</a:t>
            </a:r>
            <a:endParaRPr lang="en-US" sz="2400" b="1" dirty="0">
              <a:latin typeface="Arial" charset="0"/>
              <a:ea typeface="Arial" charset="0"/>
              <a:cs typeface="Arial" charset="0"/>
            </a:endParaRPr>
          </a:p>
        </p:txBody>
      </p:sp>
      <p:sp>
        <p:nvSpPr>
          <p:cNvPr id="6" name="TextBox 5"/>
          <p:cNvSpPr txBox="1"/>
          <p:nvPr/>
        </p:nvSpPr>
        <p:spPr>
          <a:xfrm>
            <a:off x="3659078" y="4148002"/>
            <a:ext cx="4887810" cy="461665"/>
          </a:xfrm>
          <a:prstGeom prst="rect">
            <a:avLst/>
          </a:prstGeom>
          <a:solidFill>
            <a:schemeClr val="bg1"/>
          </a:solidFill>
          <a:ln w="28575">
            <a:solidFill>
              <a:srgbClr val="C00000"/>
            </a:solidFill>
          </a:ln>
        </p:spPr>
        <p:txBody>
          <a:bodyPr wrap="square" rtlCol="0">
            <a:spAutoFit/>
          </a:bodyPr>
          <a:lstStyle/>
          <a:p>
            <a:pPr algn="ctr"/>
            <a:r>
              <a:rPr lang="en-US" sz="2400" b="1" smtClean="0">
                <a:latin typeface="Arial" charset="0"/>
                <a:ea typeface="Arial" charset="0"/>
                <a:cs typeface="Arial" charset="0"/>
              </a:rPr>
              <a:t>For creating all things.</a:t>
            </a:r>
            <a:endParaRPr lang="en-US" sz="2400" b="1" dirty="0">
              <a:latin typeface="Arial" charset="0"/>
              <a:ea typeface="Arial" charset="0"/>
              <a:cs typeface="Arial" charset="0"/>
            </a:endParaRPr>
          </a:p>
        </p:txBody>
      </p:sp>
      <p:sp>
        <p:nvSpPr>
          <p:cNvPr id="8" name="TextBox 7"/>
          <p:cNvSpPr txBox="1"/>
          <p:nvPr/>
        </p:nvSpPr>
        <p:spPr>
          <a:xfrm>
            <a:off x="297928" y="4960597"/>
            <a:ext cx="11610110" cy="461665"/>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All the saved—those we’ve known &amp; with whom we </a:t>
            </a:r>
            <a:r>
              <a:rPr lang="en-US" sz="2400" b="1" smtClean="0">
                <a:latin typeface="Arial" charset="0"/>
                <a:ea typeface="Arial" charset="0"/>
                <a:cs typeface="Arial" charset="0"/>
              </a:rPr>
              <a:t>have worshiped.</a:t>
            </a:r>
            <a:endParaRPr lang="en-US" sz="2400" b="1" dirty="0">
              <a:latin typeface="Arial" charset="0"/>
              <a:ea typeface="Arial" charset="0"/>
              <a:cs typeface="Arial" charset="0"/>
            </a:endParaRPr>
          </a:p>
        </p:txBody>
      </p:sp>
      <p:sp>
        <p:nvSpPr>
          <p:cNvPr id="10" name="TextBox 9"/>
          <p:cNvSpPr txBox="1"/>
          <p:nvPr/>
        </p:nvSpPr>
        <p:spPr>
          <a:xfrm>
            <a:off x="297928" y="6178690"/>
            <a:ext cx="11603127" cy="461665"/>
          </a:xfrm>
          <a:prstGeom prst="rect">
            <a:avLst/>
          </a:prstGeom>
          <a:solidFill>
            <a:schemeClr val="bg1"/>
          </a:solidFill>
          <a:ln w="28575">
            <a:solidFill>
              <a:srgbClr val="C00000"/>
            </a:solidFill>
          </a:ln>
        </p:spPr>
        <p:txBody>
          <a:bodyPr wrap="square" rtlCol="0">
            <a:spAutoFit/>
          </a:bodyPr>
          <a:lstStyle/>
          <a:p>
            <a:pPr algn="ctr"/>
            <a:r>
              <a:rPr lang="en-US" sz="2400" b="1" dirty="0" smtClean="0">
                <a:latin typeface="Arial" charset="0"/>
                <a:ea typeface="Arial" charset="0"/>
                <a:cs typeface="Arial" charset="0"/>
              </a:rPr>
              <a:t>Serve Him—Don’t know what/how, but there will be </a:t>
            </a:r>
            <a:r>
              <a:rPr lang="en-US" sz="2400" b="1" smtClean="0">
                <a:latin typeface="Arial" charset="0"/>
                <a:ea typeface="Arial" charset="0"/>
                <a:cs typeface="Arial" charset="0"/>
              </a:rPr>
              <a:t>heavenly activities.</a:t>
            </a:r>
            <a:endParaRPr lang="en-US" sz="2400" b="1" dirty="0">
              <a:latin typeface="Arial" charset="0"/>
              <a:ea typeface="Arial" charset="0"/>
              <a:cs typeface="Arial" charset="0"/>
            </a:endParaRPr>
          </a:p>
        </p:txBody>
      </p:sp>
    </p:spTree>
    <p:extLst>
      <p:ext uri="{BB962C8B-B14F-4D97-AF65-F5344CB8AC3E}">
        <p14:creationId xmlns:p14="http://schemas.microsoft.com/office/powerpoint/2010/main" val="13512810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p:cTn id="31" dur="2000" fill="hold"/>
                                        <p:tgtEl>
                                          <p:spTgt spid="9">
                                            <p:txEl>
                                              <p:pRg st="3" end="3"/>
                                            </p:txEl>
                                          </p:spTgt>
                                        </p:tgtEl>
                                        <p:attrNameLst>
                                          <p:attrName>ppt_w</p:attrName>
                                        </p:attrNameLst>
                                      </p:cBhvr>
                                      <p:tavLst>
                                        <p:tav tm="0">
                                          <p:val>
                                            <p:strVal val="#ppt_w*0.70"/>
                                          </p:val>
                                        </p:tav>
                                        <p:tav tm="100000">
                                          <p:val>
                                            <p:strVal val="#ppt_w"/>
                                          </p:val>
                                        </p:tav>
                                      </p:tavLst>
                                    </p:anim>
                                    <p:anim calcmode="lin" valueType="num">
                                      <p:cBhvr>
                                        <p:cTn id="32" dur="2000" fill="hold"/>
                                        <p:tgtEl>
                                          <p:spTgt spid="9">
                                            <p:txEl>
                                              <p:pRg st="3" end="3"/>
                                            </p:txEl>
                                          </p:spTgt>
                                        </p:tgtEl>
                                        <p:attrNameLst>
                                          <p:attrName>ppt_h</p:attrName>
                                        </p:attrNameLst>
                                      </p:cBhvr>
                                      <p:tavLst>
                                        <p:tav tm="0">
                                          <p:val>
                                            <p:strVal val="#ppt_h"/>
                                          </p:val>
                                        </p:tav>
                                        <p:tav tm="100000">
                                          <p:val>
                                            <p:strVal val="#ppt_h"/>
                                          </p:val>
                                        </p:tav>
                                      </p:tavLst>
                                    </p:anim>
                                    <p:animEffect transition="in" filter="fade">
                                      <p:cBhvr>
                                        <p:cTn id="33" dur="20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 calcmode="lin" valueType="num">
                                      <p:cBhvr>
                                        <p:cTn id="43" dur="2000" fill="hold"/>
                                        <p:tgtEl>
                                          <p:spTgt spid="9">
                                            <p:txEl>
                                              <p:pRg st="4" end="4"/>
                                            </p:txEl>
                                          </p:spTgt>
                                        </p:tgtEl>
                                        <p:attrNameLst>
                                          <p:attrName>ppt_w</p:attrName>
                                        </p:attrNameLst>
                                      </p:cBhvr>
                                      <p:tavLst>
                                        <p:tav tm="0">
                                          <p:val>
                                            <p:strVal val="#ppt_w*0.70"/>
                                          </p:val>
                                        </p:tav>
                                        <p:tav tm="100000">
                                          <p:val>
                                            <p:strVal val="#ppt_w"/>
                                          </p:val>
                                        </p:tav>
                                      </p:tavLst>
                                    </p:anim>
                                    <p:anim calcmode="lin" valueType="num">
                                      <p:cBhvr>
                                        <p:cTn id="44" dur="2000" fill="hold"/>
                                        <p:tgtEl>
                                          <p:spTgt spid="9">
                                            <p:txEl>
                                              <p:pRg st="4" end="4"/>
                                            </p:txEl>
                                          </p:spTgt>
                                        </p:tgtEl>
                                        <p:attrNameLst>
                                          <p:attrName>ppt_h</p:attrName>
                                        </p:attrNameLst>
                                      </p:cBhvr>
                                      <p:tavLst>
                                        <p:tav tm="0">
                                          <p:val>
                                            <p:strVal val="#ppt_h"/>
                                          </p:val>
                                        </p:tav>
                                        <p:tav tm="100000">
                                          <p:val>
                                            <p:strVal val="#ppt_h"/>
                                          </p:val>
                                        </p:tav>
                                      </p:tavLst>
                                    </p:anim>
                                    <p:animEffect transition="in" filter="fade">
                                      <p:cBhvr>
                                        <p:cTn id="45" dur="20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heckerboard(across)">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7" grpId="0" animBg="1"/>
      <p:bldP spid="6"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4" descr="mage result for uzzah death"/>
          <p:cNvSpPr>
            <a:spLocks noChangeAspect="1" noChangeArrowheads="1"/>
          </p:cNvSpPr>
          <p:nvPr/>
        </p:nvSpPr>
        <p:spPr bwMode="auto">
          <a:xfrm>
            <a:off x="4588042" y="529389"/>
            <a:ext cx="3810000" cy="4019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13483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58872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476383" y="5042118"/>
            <a:ext cx="9267824" cy="1815882"/>
          </a:xfrm>
          <a:prstGeom prst="rect">
            <a:avLst/>
          </a:prstGeom>
          <a:solidFill>
            <a:srgbClr val="FFFFFF">
              <a:alpha val="80392"/>
            </a:srgbClr>
          </a:solidFill>
        </p:spPr>
        <p:txBody>
          <a:bodyPr wrap="square" rtlCol="0">
            <a:spAutoFit/>
          </a:bodyPr>
          <a:lstStyle/>
          <a:p>
            <a:pPr algn="ctr"/>
            <a:r>
              <a:rPr lang="en-US" sz="2800" b="1" dirty="0">
                <a:solidFill>
                  <a:srgbClr val="0432FF"/>
                </a:solidFill>
                <a:latin typeface="Arial" charset="0"/>
                <a:ea typeface="Arial" charset="0"/>
                <a:cs typeface="Arial" charset="0"/>
              </a:rPr>
              <a:t>This world is not my home I'm just a passing through</a:t>
            </a:r>
            <a:br>
              <a:rPr lang="en-US" sz="2800" b="1" dirty="0">
                <a:solidFill>
                  <a:srgbClr val="0432FF"/>
                </a:solidFill>
                <a:latin typeface="Arial" charset="0"/>
                <a:ea typeface="Arial" charset="0"/>
                <a:cs typeface="Arial" charset="0"/>
              </a:rPr>
            </a:br>
            <a:r>
              <a:rPr lang="en-US" sz="2800" b="1" dirty="0">
                <a:solidFill>
                  <a:srgbClr val="0432FF"/>
                </a:solidFill>
                <a:latin typeface="Arial" charset="0"/>
                <a:ea typeface="Arial" charset="0"/>
                <a:cs typeface="Arial" charset="0"/>
              </a:rPr>
              <a:t>My treasures are laid up somewhere beyond the blue</a:t>
            </a:r>
            <a:br>
              <a:rPr lang="en-US" sz="2800" b="1" dirty="0">
                <a:solidFill>
                  <a:srgbClr val="0432FF"/>
                </a:solidFill>
                <a:latin typeface="Arial" charset="0"/>
                <a:ea typeface="Arial" charset="0"/>
                <a:cs typeface="Arial" charset="0"/>
              </a:rPr>
            </a:br>
            <a:r>
              <a:rPr lang="en-US" sz="2800" b="1" dirty="0">
                <a:solidFill>
                  <a:srgbClr val="0432FF"/>
                </a:solidFill>
                <a:latin typeface="Arial" charset="0"/>
                <a:ea typeface="Arial" charset="0"/>
                <a:cs typeface="Arial" charset="0"/>
              </a:rPr>
              <a:t>The angels beckon me from heaven's open door</a:t>
            </a:r>
            <a:br>
              <a:rPr lang="en-US" sz="2800" b="1" dirty="0">
                <a:solidFill>
                  <a:srgbClr val="0432FF"/>
                </a:solidFill>
                <a:latin typeface="Arial" charset="0"/>
                <a:ea typeface="Arial" charset="0"/>
                <a:cs typeface="Arial" charset="0"/>
              </a:rPr>
            </a:br>
            <a:r>
              <a:rPr lang="en-US" sz="2800" b="1" dirty="0">
                <a:solidFill>
                  <a:srgbClr val="0432FF"/>
                </a:solidFill>
                <a:latin typeface="Arial" charset="0"/>
                <a:ea typeface="Arial" charset="0"/>
                <a:cs typeface="Arial" charset="0"/>
              </a:rPr>
              <a:t>And I can't feel at home in this world anymore</a:t>
            </a:r>
          </a:p>
        </p:txBody>
      </p:sp>
    </p:spTree>
    <p:extLst>
      <p:ext uri="{BB962C8B-B14F-4D97-AF65-F5344CB8AC3E}">
        <p14:creationId xmlns:p14="http://schemas.microsoft.com/office/powerpoint/2010/main" val="155426755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anim calcmode="lin" valueType="num">
                                      <p:cBhvr>
                                        <p:cTn id="8" dur="4000" fill="hold"/>
                                        <p:tgtEl>
                                          <p:spTgt spid="6"/>
                                        </p:tgtEl>
                                        <p:attrNameLst>
                                          <p:attrName>ppt_x</p:attrName>
                                        </p:attrNameLst>
                                      </p:cBhvr>
                                      <p:tavLst>
                                        <p:tav tm="0">
                                          <p:val>
                                            <p:strVal val="#ppt_x"/>
                                          </p:val>
                                        </p:tav>
                                        <p:tav tm="100000">
                                          <p:val>
                                            <p:strVal val="#ppt_x"/>
                                          </p:val>
                                        </p:tav>
                                      </p:tavLst>
                                    </p:anim>
                                    <p:anim calcmode="lin" valueType="num">
                                      <p:cBhvr>
                                        <p:cTn id="9" dur="4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42" presetClass="path" presetSubtype="0" accel="50000" decel="50000" fill="hold" grpId="1" nodeType="afterEffect">
                                  <p:stCondLst>
                                    <p:cond delay="0"/>
                                  </p:stCondLst>
                                  <p:childTnLst>
                                    <p:animMotion origin="layout" path="M -1.875E-6 -2.59259E-6 L -0.00117 -0.72801 " pathEditMode="relative" rAng="0" ptsTypes="AA">
                                      <p:cBhvr>
                                        <p:cTn id="12" dur="9000" fill="hold"/>
                                        <p:tgtEl>
                                          <p:spTgt spid="6"/>
                                        </p:tgtEl>
                                        <p:attrNameLst>
                                          <p:attrName>ppt_x</p:attrName>
                                          <p:attrName>ppt_y</p:attrName>
                                        </p:attrNameLst>
                                      </p:cBhvr>
                                      <p:rCtr x="-65" y="-36412"/>
                                    </p:animMotion>
                                  </p:childTnLst>
                                </p:cTn>
                              </p:par>
                            </p:childTnLst>
                          </p:cTn>
                        </p:par>
                        <p:par>
                          <p:cTn id="13" fill="hold">
                            <p:stCondLst>
                              <p:cond delay="13000"/>
                            </p:stCondLst>
                            <p:childTnLst>
                              <p:par>
                                <p:cTn id="14" presetID="10" presetClass="exit" presetSubtype="0" fill="hold" grpId="2" nodeType="afterEffect">
                                  <p:stCondLst>
                                    <p:cond delay="0"/>
                                  </p:stCondLst>
                                  <p:childTnLst>
                                    <p:animEffect transition="out" filter="fade">
                                      <p:cBhvr>
                                        <p:cTn id="15" dur="6000"/>
                                        <p:tgtEl>
                                          <p:spTgt spid="6"/>
                                        </p:tgtEl>
                                      </p:cBhvr>
                                    </p:animEffect>
                                    <p:set>
                                      <p:cBhvr>
                                        <p:cTn id="16" dur="1" fill="hold">
                                          <p:stCondLst>
                                            <p:cond delay="5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128585"/>
            <a:ext cx="11458575" cy="1200329"/>
          </a:xfrm>
          <a:prstGeom prst="rect">
            <a:avLst/>
          </a:prstGeom>
          <a:noFill/>
        </p:spPr>
        <p:txBody>
          <a:bodyPr wrap="square" rtlCol="0">
            <a:spAutoFit/>
          </a:bodyPr>
          <a:lstStyle/>
          <a:p>
            <a:r>
              <a:rPr lang="en-US" sz="2400" b="1" i="1" dirty="0">
                <a:solidFill>
                  <a:schemeClr val="bg1"/>
                </a:solidFill>
                <a:latin typeface="Arial" charset="0"/>
                <a:ea typeface="Arial" charset="0"/>
                <a:cs typeface="Arial" charset="0"/>
              </a:rPr>
              <a:t>Man who is born of </a:t>
            </a:r>
            <a:r>
              <a:rPr lang="en-US" sz="2400" b="1" i="1" dirty="0" smtClean="0">
                <a:solidFill>
                  <a:schemeClr val="bg1"/>
                </a:solidFill>
                <a:latin typeface="Arial" charset="0"/>
                <a:ea typeface="Arial" charset="0"/>
                <a:cs typeface="Arial" charset="0"/>
              </a:rPr>
              <a:t>woman is </a:t>
            </a:r>
            <a:r>
              <a:rPr lang="en-US" sz="2400" b="1" i="1" dirty="0">
                <a:solidFill>
                  <a:schemeClr val="bg1"/>
                </a:solidFill>
                <a:latin typeface="Arial" charset="0"/>
                <a:ea typeface="Arial" charset="0"/>
                <a:cs typeface="Arial" charset="0"/>
              </a:rPr>
              <a:t>of few days and full of </a:t>
            </a:r>
            <a:r>
              <a:rPr lang="en-US" sz="2400" b="1" i="1" dirty="0" smtClean="0">
                <a:solidFill>
                  <a:schemeClr val="bg1"/>
                </a:solidFill>
                <a:latin typeface="Arial" charset="0"/>
                <a:ea typeface="Arial" charset="0"/>
                <a:cs typeface="Arial" charset="0"/>
              </a:rPr>
              <a:t>trouble. He </a:t>
            </a:r>
            <a:r>
              <a:rPr lang="en-US" sz="2400" b="1" i="1" dirty="0">
                <a:solidFill>
                  <a:schemeClr val="bg1"/>
                </a:solidFill>
                <a:latin typeface="Arial" charset="0"/>
                <a:ea typeface="Arial" charset="0"/>
                <a:cs typeface="Arial" charset="0"/>
              </a:rPr>
              <a:t>comes forth like a flower and fades </a:t>
            </a:r>
            <a:r>
              <a:rPr lang="en-US" sz="2400" b="1" i="1" dirty="0" smtClean="0">
                <a:solidFill>
                  <a:schemeClr val="bg1"/>
                </a:solidFill>
                <a:latin typeface="Arial" charset="0"/>
                <a:ea typeface="Arial" charset="0"/>
                <a:cs typeface="Arial" charset="0"/>
              </a:rPr>
              <a:t>away; He </a:t>
            </a:r>
            <a:r>
              <a:rPr lang="en-US" sz="2400" b="1" i="1" dirty="0">
                <a:solidFill>
                  <a:schemeClr val="bg1"/>
                </a:solidFill>
                <a:latin typeface="Arial" charset="0"/>
                <a:ea typeface="Arial" charset="0"/>
                <a:cs typeface="Arial" charset="0"/>
              </a:rPr>
              <a:t>flees </a:t>
            </a:r>
            <a:r>
              <a:rPr lang="en-US" sz="2400" b="1" i="1" u="sng" dirty="0">
                <a:solidFill>
                  <a:schemeClr val="bg1"/>
                </a:solidFill>
                <a:latin typeface="Arial" charset="0"/>
                <a:ea typeface="Arial" charset="0"/>
                <a:cs typeface="Arial" charset="0"/>
              </a:rPr>
              <a:t>like a shadow</a:t>
            </a:r>
            <a:r>
              <a:rPr lang="en-US" sz="2400" b="1" i="1" dirty="0">
                <a:solidFill>
                  <a:schemeClr val="bg1"/>
                </a:solidFill>
                <a:latin typeface="Arial" charset="0"/>
                <a:ea typeface="Arial" charset="0"/>
                <a:cs typeface="Arial" charset="0"/>
              </a:rPr>
              <a:t> and does not </a:t>
            </a:r>
            <a:r>
              <a:rPr lang="en-US" sz="2400" b="1" i="1" dirty="0" smtClean="0">
                <a:solidFill>
                  <a:schemeClr val="bg1"/>
                </a:solidFill>
                <a:latin typeface="Arial" charset="0"/>
                <a:ea typeface="Arial" charset="0"/>
                <a:cs typeface="Arial" charset="0"/>
              </a:rPr>
              <a:t>continue</a:t>
            </a:r>
          </a:p>
          <a:p>
            <a:pPr algn="r"/>
            <a:r>
              <a:rPr lang="en-US" sz="2400" b="1" i="1" dirty="0" smtClean="0">
                <a:solidFill>
                  <a:schemeClr val="bg1"/>
                </a:solidFill>
                <a:latin typeface="Arial" charset="0"/>
                <a:ea typeface="Arial" charset="0"/>
                <a:cs typeface="Arial" charset="0"/>
              </a:rPr>
              <a:t>(Job 14:1-2)</a:t>
            </a:r>
            <a:endParaRPr lang="en-US" sz="2400" b="1" i="1" dirty="0">
              <a:solidFill>
                <a:schemeClr val="bg1"/>
              </a:solidFill>
              <a:latin typeface="Arial" charset="0"/>
              <a:ea typeface="Arial"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64453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42887" y="3429000"/>
            <a:ext cx="5214937" cy="3108543"/>
          </a:xfrm>
          <a:prstGeom prst="rect">
            <a:avLst/>
          </a:prstGeom>
          <a:solidFill>
            <a:srgbClr val="000000">
              <a:alpha val="25098"/>
            </a:srgbClr>
          </a:solidFill>
          <a:effectLst>
            <a:softEdge rad="31750"/>
          </a:effectLst>
        </p:spPr>
        <p:txBody>
          <a:bodyPr wrap="square" rtlCol="0">
            <a:spAutoFit/>
          </a:bodyPr>
          <a:lstStyle/>
          <a:p>
            <a:r>
              <a:rPr lang="en-US" sz="2800" b="1" dirty="0">
                <a:solidFill>
                  <a:schemeClr val="bg1"/>
                </a:solidFill>
              </a:rPr>
              <a:t>Set your mind on things above, not on things on the earth. </a:t>
            </a:r>
            <a:r>
              <a:rPr lang="en-US" sz="2800" b="1" dirty="0" smtClean="0">
                <a:solidFill>
                  <a:schemeClr val="bg1"/>
                </a:solidFill>
              </a:rPr>
              <a:t>For </a:t>
            </a:r>
            <a:r>
              <a:rPr lang="en-US" sz="2800" b="1" dirty="0">
                <a:solidFill>
                  <a:schemeClr val="bg1"/>
                </a:solidFill>
              </a:rPr>
              <a:t>you died, and your life is hidden with Christ in God. </a:t>
            </a:r>
            <a:r>
              <a:rPr lang="en-US" sz="2800" b="1" dirty="0" smtClean="0">
                <a:solidFill>
                  <a:schemeClr val="bg1"/>
                </a:solidFill>
              </a:rPr>
              <a:t>When </a:t>
            </a:r>
            <a:r>
              <a:rPr lang="en-US" sz="2800" b="1" dirty="0">
                <a:solidFill>
                  <a:schemeClr val="bg1"/>
                </a:solidFill>
              </a:rPr>
              <a:t>Christ who is our life appears, then you also will appear with Him in glory</a:t>
            </a:r>
            <a:r>
              <a:rPr lang="en-US" sz="2800" b="1" dirty="0" smtClean="0">
                <a:solidFill>
                  <a:schemeClr val="bg1"/>
                </a:solidFill>
              </a:rPr>
              <a:t>.</a:t>
            </a:r>
          </a:p>
          <a:p>
            <a:pPr algn="r"/>
            <a:r>
              <a:rPr lang="en-US" sz="2800" b="1" dirty="0" smtClean="0">
                <a:solidFill>
                  <a:schemeClr val="bg1"/>
                </a:solidFill>
              </a:rPr>
              <a:t>Colossians 3:2-4</a:t>
            </a:r>
            <a:endParaRPr lang="en-US" sz="2800" b="1" dirty="0">
              <a:solidFill>
                <a:schemeClr val="bg1"/>
              </a:solidFill>
            </a:endParaRPr>
          </a:p>
        </p:txBody>
      </p:sp>
      <p:sp>
        <p:nvSpPr>
          <p:cNvPr id="3" name="Oval 2"/>
          <p:cNvSpPr/>
          <p:nvPr/>
        </p:nvSpPr>
        <p:spPr>
          <a:xfrm>
            <a:off x="7643812" y="2800351"/>
            <a:ext cx="4114801" cy="3586162"/>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“The </a:t>
            </a:r>
            <a:r>
              <a:rPr lang="en-US" sz="2800" b="1" i="1" dirty="0"/>
              <a:t>eye is not satisfied with </a:t>
            </a:r>
            <a:r>
              <a:rPr lang="en-US" sz="2800" b="1" i="1" dirty="0" smtClean="0"/>
              <a:t>seeing, nor </a:t>
            </a:r>
            <a:r>
              <a:rPr lang="en-US" sz="2800" b="1" i="1" dirty="0"/>
              <a:t>the ear filled with </a:t>
            </a:r>
            <a:r>
              <a:rPr lang="en-US" sz="2800" b="1" i="1" dirty="0" smtClean="0"/>
              <a:t>hearing” </a:t>
            </a:r>
          </a:p>
          <a:p>
            <a:pPr algn="ctr"/>
            <a:r>
              <a:rPr lang="en-US" sz="2800" b="1" dirty="0" smtClean="0"/>
              <a:t>Eccl 1:8</a:t>
            </a:r>
            <a:endParaRPr lang="en-US" sz="2800" b="1" dirty="0"/>
          </a:p>
        </p:txBody>
      </p:sp>
      <p:sp>
        <p:nvSpPr>
          <p:cNvPr id="4" name="Rounded Rectangle 3"/>
          <p:cNvSpPr/>
          <p:nvPr/>
        </p:nvSpPr>
        <p:spPr>
          <a:xfrm>
            <a:off x="242887" y="3429000"/>
            <a:ext cx="4800601" cy="50006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628775" y="1257300"/>
            <a:ext cx="3414713" cy="21717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43488" y="404158"/>
            <a:ext cx="6500812" cy="1938992"/>
          </a:xfrm>
          <a:prstGeom prst="rect">
            <a:avLst/>
          </a:prstGeom>
          <a:noFill/>
          <a:ln w="76200">
            <a:solidFill>
              <a:srgbClr val="FFFF00"/>
            </a:solidFill>
          </a:ln>
        </p:spPr>
        <p:txBody>
          <a:bodyPr wrap="square" rtlCol="0">
            <a:spAutoFit/>
          </a:bodyPr>
          <a:lstStyle/>
          <a:p>
            <a:pPr algn="r"/>
            <a:r>
              <a:rPr lang="en-US" sz="2400" b="1" u="sng" dirty="0"/>
              <a:t>For we were saved in this hope</a:t>
            </a:r>
            <a:r>
              <a:rPr lang="en-US" sz="2400" b="1" dirty="0"/>
              <a:t>, but </a:t>
            </a:r>
            <a:r>
              <a:rPr lang="en-US" sz="2400" b="1" u="sng" dirty="0"/>
              <a:t>hope</a:t>
            </a:r>
            <a:r>
              <a:rPr lang="en-US" sz="2400" b="1" dirty="0"/>
              <a:t> that is seen is not </a:t>
            </a:r>
            <a:r>
              <a:rPr lang="en-US" sz="2400" b="1" u="sng" dirty="0"/>
              <a:t>hope</a:t>
            </a:r>
            <a:r>
              <a:rPr lang="en-US" sz="2400" b="1" dirty="0"/>
              <a:t>; for why does one still </a:t>
            </a:r>
            <a:r>
              <a:rPr lang="en-US" sz="2400" b="1" u="sng" dirty="0"/>
              <a:t>hope</a:t>
            </a:r>
            <a:r>
              <a:rPr lang="en-US" sz="2400" b="1" dirty="0"/>
              <a:t> for what he sees? </a:t>
            </a:r>
            <a:r>
              <a:rPr lang="en-US" sz="2400" b="1" dirty="0" smtClean="0"/>
              <a:t>But </a:t>
            </a:r>
            <a:r>
              <a:rPr lang="en-US" sz="2400" b="1" dirty="0"/>
              <a:t>if we </a:t>
            </a:r>
            <a:r>
              <a:rPr lang="en-US" sz="2400" b="1" u="sng" dirty="0"/>
              <a:t>hope</a:t>
            </a:r>
            <a:r>
              <a:rPr lang="en-US" sz="2400" b="1" dirty="0"/>
              <a:t> for what we do not see, </a:t>
            </a:r>
            <a:r>
              <a:rPr lang="en-US" sz="2400" b="1" u="sng" dirty="0"/>
              <a:t>we eagerly wait for it with perseverance</a:t>
            </a:r>
            <a:r>
              <a:rPr lang="en-US" sz="2400" b="1" dirty="0" smtClean="0"/>
              <a:t>. (Romans 8:24-25)</a:t>
            </a:r>
            <a:endParaRPr lang="en-US" sz="2400" b="1" dirty="0"/>
          </a:p>
        </p:txBody>
      </p:sp>
      <p:sp>
        <p:nvSpPr>
          <p:cNvPr id="10" name="Rectangle 9"/>
          <p:cNvSpPr/>
          <p:nvPr/>
        </p:nvSpPr>
        <p:spPr>
          <a:xfrm rot="19640130">
            <a:off x="2116657" y="1710681"/>
            <a:ext cx="1923925" cy="923330"/>
          </a:xfrm>
          <a:prstGeom prst="rect">
            <a:avLst/>
          </a:prstGeom>
          <a:noFill/>
        </p:spPr>
        <p:txBody>
          <a:bodyPr wrap="none" lIns="91440" tIns="45720" rIns="91440" bIns="45720">
            <a:spAutoFit/>
          </a:bodyPr>
          <a:lstStyle/>
          <a:p>
            <a:pPr algn="ctr"/>
            <a:r>
              <a:rPr lang="en-US" sz="5400" b="0" cap="none" spc="300" dirty="0" smtClean="0">
                <a:ln w="0">
                  <a:solidFill>
                    <a:srgbClr val="FFFF00"/>
                  </a:solidFill>
                </a:ln>
                <a:solidFill>
                  <a:srgbClr val="FFFF00"/>
                </a:solidFill>
                <a:effectLst>
                  <a:outerShdw blurRad="38100" dist="19050" dir="2700000" algn="tl" rotWithShape="0">
                    <a:schemeClr val="dk1">
                      <a:alpha val="40000"/>
                    </a:schemeClr>
                  </a:outerShdw>
                </a:effectLst>
              </a:rPr>
              <a:t>HOPE</a:t>
            </a:r>
            <a:endParaRPr lang="en-US" sz="5400" b="0" cap="none" spc="300" dirty="0">
              <a:ln w="0">
                <a:solidFill>
                  <a:srgbClr val="FFFF00"/>
                </a:solidFill>
              </a:ln>
              <a:solidFill>
                <a:srgbClr val="FFFF00"/>
              </a:solidFill>
              <a:effectLst>
                <a:outerShdw blurRad="38100" dist="19050" dir="2700000" algn="tl" rotWithShape="0">
                  <a:schemeClr val="dk1">
                    <a:alpha val="40000"/>
                  </a:schemeClr>
                </a:outerShdw>
              </a:effectLst>
            </a:endParaRPr>
          </a:p>
        </p:txBody>
      </p:sp>
      <p:sp>
        <p:nvSpPr>
          <p:cNvPr id="5" name="Rectangle 4"/>
          <p:cNvSpPr/>
          <p:nvPr/>
        </p:nvSpPr>
        <p:spPr>
          <a:xfrm>
            <a:off x="5043488" y="404158"/>
            <a:ext cx="6500812" cy="1938992"/>
          </a:xfrm>
          <a:prstGeom prst="rect">
            <a:avLst/>
          </a:prstGeom>
          <a:solidFill>
            <a:srgbClr val="FFFC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ysClr val="windowText" lastClr="000000"/>
                </a:solidFill>
                <a:latin typeface="Arial" charset="0"/>
                <a:ea typeface="Arial" charset="0"/>
                <a:cs typeface="Arial" charset="0"/>
              </a:rPr>
              <a:t>of something better beyond what we are experiencing upon this earth—</a:t>
            </a:r>
            <a:r>
              <a:rPr lang="en-US" sz="3600" b="1" u="sng" spc="300" dirty="0" smtClean="0">
                <a:solidFill>
                  <a:sysClr val="windowText" lastClr="000000"/>
                </a:solidFill>
                <a:latin typeface="Arial" charset="0"/>
                <a:ea typeface="Arial" charset="0"/>
                <a:cs typeface="Arial" charset="0"/>
              </a:rPr>
              <a:t>HEAVEN</a:t>
            </a:r>
            <a:endParaRPr lang="en-US" sz="3600" b="1" u="sng" spc="300" dirty="0">
              <a:solidFill>
                <a:sysClr val="windowText" lastClr="000000"/>
              </a:solidFill>
              <a:latin typeface="Arial" charset="0"/>
              <a:ea typeface="Arial" charset="0"/>
              <a:cs typeface="Arial" charset="0"/>
            </a:endParaRPr>
          </a:p>
        </p:txBody>
      </p:sp>
    </p:spTree>
    <p:extLst>
      <p:ext uri="{BB962C8B-B14F-4D97-AF65-F5344CB8AC3E}">
        <p14:creationId xmlns:p14="http://schemas.microsoft.com/office/powerpoint/2010/main" val="193160417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gtEl>
                                        <p:attrNameLst>
                                          <p:attrName>ppt_h</p:attrName>
                                        </p:attrNameLst>
                                      </p:cBhvr>
                                      <p:tavLst>
                                        <p:tav tm="0">
                                          <p:val>
                                            <p:strVal val="ppt_h"/>
                                          </p:val>
                                        </p:tav>
                                        <p:tav tm="100000">
                                          <p:val>
                                            <p:strVal val="ppt_h"/>
                                          </p:val>
                                        </p:tav>
                                      </p:tavLst>
                                    </p:anim>
                                    <p:set>
                                      <p:cBhvr>
                                        <p:cTn id="9" dur="1" fill="hold">
                                          <p:stCondLst>
                                            <p:cond delay="1999"/>
                                          </p:stCondLst>
                                        </p:cTn>
                                        <p:tgtEl>
                                          <p:spTgt spid="3"/>
                                        </p:tgtEl>
                                        <p:attrNameLst>
                                          <p:attrName>style.visibility</p:attrName>
                                        </p:attrNameLst>
                                      </p:cBhvr>
                                      <p:to>
                                        <p:strVal val="hidden"/>
                                      </p:to>
                                    </p:se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strVal val="#ppt_w*0.70"/>
                                          </p:val>
                                        </p:tav>
                                        <p:tav tm="100000">
                                          <p:val>
                                            <p:strVal val="#ppt_w"/>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animEffect transition="in" filter="fad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10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2000"/>
                                        <p:tgtEl>
                                          <p:spTgt spid="10"/>
                                        </p:tgtEl>
                                      </p:cBhvr>
                                    </p:animEffect>
                                  </p:childTnLst>
                                </p:cTn>
                              </p:par>
                            </p:childTnLst>
                          </p:cTn>
                        </p:par>
                        <p:par>
                          <p:cTn id="28" fill="hold">
                            <p:stCondLst>
                              <p:cond delay="4000"/>
                            </p:stCondLst>
                            <p:childTnLst>
                              <p:par>
                                <p:cTn id="29" presetID="6"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outVertical)">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P spid="10"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4282"/>
            <a:ext cx="5288628" cy="1015663"/>
          </a:xfrm>
          <a:prstGeom prst="rect">
            <a:avLst/>
          </a:prstGeom>
          <a:noFill/>
        </p:spPr>
        <p:txBody>
          <a:bodyPr wrap="none" lIns="91440" tIns="45720" rIns="91440" bIns="45720">
            <a:spAutoFit/>
          </a:bodyPr>
          <a:lstStyle/>
          <a:p>
            <a:pPr algn="ctr"/>
            <a:r>
              <a:rPr lang="en-US" sz="6000" b="1" i="1" cap="none" spc="300" dirty="0" smtClean="0">
                <a:ln w="0">
                  <a:solidFill>
                    <a:schemeClr val="bg1">
                      <a:lumMod val="95000"/>
                    </a:schemeClr>
                  </a:solidFill>
                </a:ln>
                <a:solidFill>
                  <a:srgbClr val="0432FF"/>
                </a:solidFill>
                <a:effectLst>
                  <a:reflection blurRad="6350" stA="53000" endA="300" endPos="35500" dir="5400000" sy="-90000" algn="bl" rotWithShape="0"/>
                </a:effectLst>
              </a:rPr>
              <a:t>Heaven Bound</a:t>
            </a:r>
            <a:endParaRPr lang="en-US" sz="6000" b="1" i="1" cap="none" spc="300" dirty="0">
              <a:ln w="0">
                <a:solidFill>
                  <a:schemeClr val="bg1">
                    <a:lumMod val="95000"/>
                  </a:schemeClr>
                </a:solidFill>
              </a:ln>
              <a:solidFill>
                <a:srgbClr val="0432FF"/>
              </a:solidFill>
              <a:effectLst>
                <a:reflection blurRad="6350" stA="53000" endA="300" endPos="35500" dir="5400000" sy="-90000" algn="bl" rotWithShape="0"/>
              </a:effectLst>
            </a:endParaRPr>
          </a:p>
        </p:txBody>
      </p:sp>
      <p:sp>
        <p:nvSpPr>
          <p:cNvPr id="5" name="TextBox 4"/>
          <p:cNvSpPr txBox="1"/>
          <p:nvPr/>
        </p:nvSpPr>
        <p:spPr>
          <a:xfrm>
            <a:off x="42861" y="1385888"/>
            <a:ext cx="6053139" cy="3016210"/>
          </a:xfrm>
          <a:prstGeom prst="rect">
            <a:avLst/>
          </a:prstGeom>
          <a:noFill/>
        </p:spPr>
        <p:txBody>
          <a:bodyPr wrap="square" rtlCol="0">
            <a:spAutoFit/>
          </a:bodyPr>
          <a:lstStyle/>
          <a:p>
            <a:pPr marL="295275" indent="-295275">
              <a:spcAft>
                <a:spcPts val="1200"/>
              </a:spcAft>
              <a:buFont typeface="Arial" charset="0"/>
              <a:buChar char="•"/>
            </a:pPr>
            <a:r>
              <a:rPr lang="en-US" sz="3200" b="1" dirty="0" smtClean="0"/>
              <a:t>Do I really want to go to heaven?</a:t>
            </a:r>
          </a:p>
          <a:p>
            <a:pPr marL="295275" indent="-295275">
              <a:spcAft>
                <a:spcPts val="1200"/>
              </a:spcAft>
              <a:buFont typeface="Arial" charset="0"/>
              <a:buChar char="•"/>
            </a:pPr>
            <a:r>
              <a:rPr lang="en-US" sz="3200" b="1" dirty="0" smtClean="0"/>
              <a:t>Why do I want to go to heaven?</a:t>
            </a:r>
          </a:p>
          <a:p>
            <a:pPr marL="295275" indent="-295275">
              <a:spcAft>
                <a:spcPts val="1200"/>
              </a:spcAft>
              <a:buFont typeface="Arial" charset="0"/>
              <a:buChar char="•"/>
            </a:pPr>
            <a:r>
              <a:rPr lang="en-US" sz="3200" b="1" dirty="0" smtClean="0"/>
              <a:t>What will heaven be like?</a:t>
            </a:r>
          </a:p>
          <a:p>
            <a:pPr marL="295275" indent="-295275">
              <a:spcAft>
                <a:spcPts val="1200"/>
              </a:spcAft>
              <a:buFont typeface="Arial" charset="0"/>
              <a:buChar char="•"/>
            </a:pPr>
            <a:r>
              <a:rPr lang="en-US" sz="3200" b="1" dirty="0" smtClean="0"/>
              <a:t>Will it be one very </a:t>
            </a:r>
            <a:r>
              <a:rPr lang="en-US" sz="3200" b="1" u="sng" spc="300" dirty="0" smtClean="0"/>
              <a:t>LONG</a:t>
            </a:r>
            <a:r>
              <a:rPr lang="en-US" sz="3200" b="1" dirty="0" smtClean="0"/>
              <a:t> church service?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029945"/>
            <a:ext cx="5652622" cy="423531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029945"/>
            <a:ext cx="5661987" cy="3184868"/>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6096000" y="1029944"/>
            <a:ext cx="5634177" cy="407069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1029943"/>
            <a:ext cx="5851614" cy="4692332"/>
          </a:xfrm>
          <a:prstGeom prst="rect">
            <a:avLst/>
          </a:prstGeom>
        </p:spPr>
      </p:pic>
    </p:spTree>
    <p:extLst>
      <p:ext uri="{BB962C8B-B14F-4D97-AF65-F5344CB8AC3E}">
        <p14:creationId xmlns:p14="http://schemas.microsoft.com/office/powerpoint/2010/main" val="163673185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16" fill="hold" nodeType="clickEffect">
                                  <p:stCondLst>
                                    <p:cond delay="0"/>
                                  </p:stCondLst>
                                  <p:childTnLst>
                                    <p:animEffect transition="out" filter="circle(in)">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55"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p:cTn id="22"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3"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4" dur="2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xit" presetSubtype="16" fill="hold" nodeType="clickEffect">
                                  <p:stCondLst>
                                    <p:cond delay="0"/>
                                  </p:stCondLst>
                                  <p:childTnLst>
                                    <p:animEffect transition="out" filter="circle(in)">
                                      <p:cBhvr>
                                        <p:cTn id="33" dur="2000"/>
                                        <p:tgtEl>
                                          <p:spTgt spid="8"/>
                                        </p:tgtEl>
                                      </p:cBhvr>
                                    </p:animEffect>
                                    <p:set>
                                      <p:cBhvr>
                                        <p:cTn id="34" dur="1" fill="hold">
                                          <p:stCondLst>
                                            <p:cond delay="1999"/>
                                          </p:stCondLst>
                                        </p:cTn>
                                        <p:tgtEl>
                                          <p:spTgt spid="8"/>
                                        </p:tgtEl>
                                        <p:attrNameLst>
                                          <p:attrName>style.visibility</p:attrName>
                                        </p:attrNameLst>
                                      </p:cBhvr>
                                      <p:to>
                                        <p:strVal val="hidden"/>
                                      </p:to>
                                    </p:set>
                                  </p:childTnLst>
                                </p:cTn>
                              </p:par>
                              <p:par>
                                <p:cTn id="35" presetID="55" presetClass="entr" presetSubtype="0" fill="hold" grpId="0"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p:cTn id="37"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38"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9" dur="20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xit" presetSubtype="16" fill="hold" nodeType="clickEffect">
                                  <p:stCondLst>
                                    <p:cond delay="0"/>
                                  </p:stCondLst>
                                  <p:childTnLst>
                                    <p:animEffect transition="out" filter="circle(in)">
                                      <p:cBhvr>
                                        <p:cTn id="48" dur="2000"/>
                                        <p:tgtEl>
                                          <p:spTgt spid="9"/>
                                        </p:tgtEl>
                                      </p:cBhvr>
                                    </p:animEffect>
                                    <p:set>
                                      <p:cBhvr>
                                        <p:cTn id="49" dur="1" fill="hold">
                                          <p:stCondLst>
                                            <p:cond delay="1999"/>
                                          </p:stCondLst>
                                        </p:cTn>
                                        <p:tgtEl>
                                          <p:spTgt spid="9"/>
                                        </p:tgtEl>
                                        <p:attrNameLst>
                                          <p:attrName>style.visibility</p:attrName>
                                        </p:attrNameLst>
                                      </p:cBhvr>
                                      <p:to>
                                        <p:strVal val="hidden"/>
                                      </p:to>
                                    </p:set>
                                  </p:childTnLst>
                                </p:cTn>
                              </p:par>
                              <p:par>
                                <p:cTn id="50" presetID="55" presetClass="entr" presetSubtype="0" fill="hold" grpId="0" nodeType="with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 calcmode="lin" valueType="num">
                                      <p:cBhvr>
                                        <p:cTn id="52" dur="2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53" dur="2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54" dur="2000"/>
                                        <p:tgtEl>
                                          <p:spTgt spid="5">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ircle(in)">
                                      <p:cBhvr>
                                        <p:cTn id="5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Pentagon 1"/>
          <p:cNvSpPr/>
          <p:nvPr/>
        </p:nvSpPr>
        <p:spPr>
          <a:xfrm rot="21051654">
            <a:off x="1085851" y="2071688"/>
            <a:ext cx="6029325" cy="1271587"/>
          </a:xfrm>
          <a:prstGeom prst="homePlate">
            <a:avLst/>
          </a:prstGeom>
          <a:solidFill>
            <a:srgbClr val="99B0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200" b="1" smtClean="0">
                <a:solidFill>
                  <a:srgbClr val="002060"/>
                </a:solidFill>
              </a:rPr>
              <a:t>The </a:t>
            </a:r>
            <a:r>
              <a:rPr lang="en-US" sz="6200" b="1" dirty="0" smtClean="0">
                <a:solidFill>
                  <a:srgbClr val="002060"/>
                </a:solidFill>
              </a:rPr>
              <a:t>Power of . . .</a:t>
            </a:r>
            <a:endParaRPr lang="en-US" sz="6200" b="1" dirty="0">
              <a:solidFill>
                <a:srgbClr val="00206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2889">
            <a:off x="723899" y="1770069"/>
            <a:ext cx="6388608" cy="1572768"/>
          </a:xfrm>
          <a:prstGeom prst="rect">
            <a:avLst/>
          </a:prstGeom>
        </p:spPr>
      </p:pic>
    </p:spTree>
    <p:extLst>
      <p:ext uri="{BB962C8B-B14F-4D97-AF65-F5344CB8AC3E}">
        <p14:creationId xmlns:p14="http://schemas.microsoft.com/office/powerpoint/2010/main" val="193231616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1" nodeType="clickEffect">
                                  <p:stCondLst>
                                    <p:cond delay="0"/>
                                  </p:stCondLst>
                                  <p:childTnLst>
                                    <p:animEffect transition="out" filter="strips(downLeft)">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18" presetClass="entr" presetSubtype="3"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Right)">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42889" y="3629025"/>
            <a:ext cx="11744324" cy="2677656"/>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Therefore, having been justified by </a:t>
            </a:r>
            <a:r>
              <a:rPr lang="en-US" sz="2400" b="1" u="sng" dirty="0">
                <a:solidFill>
                  <a:schemeClr val="bg1"/>
                </a:solidFill>
                <a:latin typeface="Arial" charset="0"/>
                <a:ea typeface="Arial" charset="0"/>
                <a:cs typeface="Arial" charset="0"/>
              </a:rPr>
              <a:t>faith</a:t>
            </a:r>
            <a:r>
              <a:rPr lang="en-US" sz="2400" b="1" dirty="0">
                <a:solidFill>
                  <a:schemeClr val="bg1"/>
                </a:solidFill>
                <a:latin typeface="Arial" charset="0"/>
                <a:ea typeface="Arial" charset="0"/>
                <a:cs typeface="Arial" charset="0"/>
              </a:rPr>
              <a:t>, we </a:t>
            </a:r>
            <a:r>
              <a:rPr lang="en-US" sz="2400" b="1" dirty="0" smtClean="0">
                <a:solidFill>
                  <a:schemeClr val="bg1"/>
                </a:solidFill>
                <a:latin typeface="Arial" charset="0"/>
                <a:ea typeface="Arial" charset="0"/>
                <a:cs typeface="Arial" charset="0"/>
              </a:rPr>
              <a:t>have </a:t>
            </a:r>
            <a:r>
              <a:rPr lang="en-US" sz="2400" b="1" dirty="0">
                <a:solidFill>
                  <a:schemeClr val="bg1"/>
                </a:solidFill>
                <a:latin typeface="Arial" charset="0"/>
                <a:ea typeface="Arial" charset="0"/>
                <a:cs typeface="Arial" charset="0"/>
              </a:rPr>
              <a:t>peace with God through our Lord Jesus Christ, </a:t>
            </a:r>
            <a:r>
              <a:rPr lang="en-US" sz="2400" b="1" dirty="0" smtClean="0">
                <a:solidFill>
                  <a:schemeClr val="bg1"/>
                </a:solidFill>
                <a:latin typeface="Arial" charset="0"/>
                <a:ea typeface="Arial" charset="0"/>
                <a:cs typeface="Arial" charset="0"/>
              </a:rPr>
              <a:t>through </a:t>
            </a:r>
            <a:r>
              <a:rPr lang="en-US" sz="2400" b="1" dirty="0">
                <a:solidFill>
                  <a:schemeClr val="bg1"/>
                </a:solidFill>
                <a:latin typeface="Arial" charset="0"/>
                <a:ea typeface="Arial" charset="0"/>
                <a:cs typeface="Arial" charset="0"/>
              </a:rPr>
              <a:t>whom also we have access by </a:t>
            </a:r>
            <a:r>
              <a:rPr lang="en-US" sz="2400" b="1" u="sng" dirty="0">
                <a:solidFill>
                  <a:schemeClr val="bg1"/>
                </a:solidFill>
                <a:latin typeface="Arial" charset="0"/>
                <a:ea typeface="Arial" charset="0"/>
                <a:cs typeface="Arial" charset="0"/>
              </a:rPr>
              <a:t>faith</a:t>
            </a:r>
            <a:r>
              <a:rPr lang="en-US" sz="2400" b="1" dirty="0">
                <a:solidFill>
                  <a:schemeClr val="bg1"/>
                </a:solidFill>
                <a:latin typeface="Arial" charset="0"/>
                <a:ea typeface="Arial" charset="0"/>
                <a:cs typeface="Arial" charset="0"/>
              </a:rPr>
              <a:t> into this grace in which we stand, and rejoice in </a:t>
            </a:r>
            <a:r>
              <a:rPr lang="en-US" sz="2400" b="1" u="sng" dirty="0">
                <a:solidFill>
                  <a:schemeClr val="bg1"/>
                </a:solidFill>
                <a:latin typeface="Arial" charset="0"/>
                <a:ea typeface="Arial" charset="0"/>
                <a:cs typeface="Arial" charset="0"/>
              </a:rPr>
              <a:t>hope</a:t>
            </a:r>
            <a:r>
              <a:rPr lang="en-US" sz="2400" b="1" dirty="0">
                <a:solidFill>
                  <a:schemeClr val="bg1"/>
                </a:solidFill>
                <a:latin typeface="Arial" charset="0"/>
                <a:ea typeface="Arial" charset="0"/>
                <a:cs typeface="Arial" charset="0"/>
              </a:rPr>
              <a:t> of the glory of God. </a:t>
            </a:r>
            <a:r>
              <a:rPr lang="en-US" sz="2400" b="1" dirty="0" smtClean="0">
                <a:solidFill>
                  <a:schemeClr val="bg1"/>
                </a:solidFill>
                <a:latin typeface="Arial" charset="0"/>
                <a:ea typeface="Arial" charset="0"/>
                <a:cs typeface="Arial" charset="0"/>
              </a:rPr>
              <a:t>And </a:t>
            </a:r>
            <a:r>
              <a:rPr lang="en-US" sz="2400" b="1" dirty="0">
                <a:solidFill>
                  <a:schemeClr val="bg1"/>
                </a:solidFill>
                <a:latin typeface="Arial" charset="0"/>
                <a:ea typeface="Arial" charset="0"/>
                <a:cs typeface="Arial" charset="0"/>
              </a:rPr>
              <a:t>not only that, but we also glory in tribulations, knowing that tribulation produces perseverance; </a:t>
            </a:r>
            <a:r>
              <a:rPr lang="en-US" sz="2400" b="1" dirty="0" smtClean="0">
                <a:solidFill>
                  <a:schemeClr val="bg1"/>
                </a:solidFill>
                <a:latin typeface="Arial" charset="0"/>
                <a:ea typeface="Arial" charset="0"/>
                <a:cs typeface="Arial" charset="0"/>
              </a:rPr>
              <a:t>and </a:t>
            </a:r>
            <a:r>
              <a:rPr lang="en-US" sz="2400" b="1" dirty="0">
                <a:solidFill>
                  <a:schemeClr val="bg1"/>
                </a:solidFill>
                <a:latin typeface="Arial" charset="0"/>
                <a:ea typeface="Arial" charset="0"/>
                <a:cs typeface="Arial" charset="0"/>
              </a:rPr>
              <a:t>perseverance, character; and character, </a:t>
            </a:r>
            <a:r>
              <a:rPr lang="en-US" sz="2400" b="1" u="sng" dirty="0">
                <a:solidFill>
                  <a:schemeClr val="bg1"/>
                </a:solidFill>
                <a:latin typeface="Arial" charset="0"/>
                <a:ea typeface="Arial" charset="0"/>
                <a:cs typeface="Arial" charset="0"/>
              </a:rPr>
              <a:t>hope</a:t>
            </a:r>
            <a:r>
              <a:rPr lang="en-US" sz="2400" b="1" dirty="0">
                <a:solidFill>
                  <a:schemeClr val="bg1"/>
                </a:solidFill>
                <a:latin typeface="Arial" charset="0"/>
                <a:ea typeface="Arial" charset="0"/>
                <a:cs typeface="Arial" charset="0"/>
              </a:rPr>
              <a:t>. </a:t>
            </a:r>
            <a:r>
              <a:rPr lang="en-US" sz="2400" b="1" dirty="0" smtClean="0">
                <a:solidFill>
                  <a:schemeClr val="bg1"/>
                </a:solidFill>
                <a:latin typeface="Arial" charset="0"/>
                <a:ea typeface="Arial" charset="0"/>
                <a:cs typeface="Arial" charset="0"/>
              </a:rPr>
              <a:t>Now </a:t>
            </a:r>
            <a:r>
              <a:rPr lang="en-US" sz="2400" b="1" dirty="0">
                <a:solidFill>
                  <a:schemeClr val="bg1"/>
                </a:solidFill>
                <a:latin typeface="Arial" charset="0"/>
                <a:ea typeface="Arial" charset="0"/>
                <a:cs typeface="Arial" charset="0"/>
              </a:rPr>
              <a:t>hope does not disappoint, because the </a:t>
            </a:r>
            <a:r>
              <a:rPr lang="en-US" sz="2400" b="1" u="sng" dirty="0">
                <a:solidFill>
                  <a:schemeClr val="bg1"/>
                </a:solidFill>
                <a:latin typeface="Arial" charset="0"/>
                <a:ea typeface="Arial" charset="0"/>
                <a:cs typeface="Arial" charset="0"/>
              </a:rPr>
              <a:t>love</a:t>
            </a:r>
            <a:r>
              <a:rPr lang="en-US" sz="2400" b="1" dirty="0">
                <a:solidFill>
                  <a:schemeClr val="bg1"/>
                </a:solidFill>
                <a:latin typeface="Arial" charset="0"/>
                <a:ea typeface="Arial" charset="0"/>
                <a:cs typeface="Arial" charset="0"/>
              </a:rPr>
              <a:t> of God has been poured out in our hearts by the Holy Spirit who was given to us.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152" y="0"/>
            <a:ext cx="5187696" cy="1517904"/>
          </a:xfrm>
          <a:prstGeom prst="rect">
            <a:avLst/>
          </a:prstGeom>
        </p:spPr>
      </p:pic>
    </p:spTree>
    <p:extLst>
      <p:ext uri="{BB962C8B-B14F-4D97-AF65-F5344CB8AC3E}">
        <p14:creationId xmlns:p14="http://schemas.microsoft.com/office/powerpoint/2010/main" val="204723487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strVal val="#ppt_w*0.70"/>
                                          </p:val>
                                        </p:tav>
                                        <p:tav tm="100000">
                                          <p:val>
                                            <p:strVal val="#ppt_w"/>
                                          </p:val>
                                        </p:tav>
                                      </p:tavLst>
                                    </p:anim>
                                    <p:anim calcmode="lin" valueType="num">
                                      <p:cBhvr>
                                        <p:cTn id="12" dur="2000" fill="hold"/>
                                        <p:tgtEl>
                                          <p:spTgt spid="5"/>
                                        </p:tgtEl>
                                        <p:attrNameLst>
                                          <p:attrName>ppt_h</p:attrName>
                                        </p:attrNameLst>
                                      </p:cBhvr>
                                      <p:tavLst>
                                        <p:tav tm="0">
                                          <p:val>
                                            <p:strVal val="#ppt_h"/>
                                          </p:val>
                                        </p:tav>
                                        <p:tav tm="100000">
                                          <p:val>
                                            <p:strVal val="#ppt_h"/>
                                          </p:val>
                                        </p:tav>
                                      </p:tavLst>
                                    </p:anim>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5643</TotalTime>
  <Words>2158</Words>
  <Application>Microsoft Macintosh PowerPoint</Application>
  <PresentationFormat>Widescreen</PresentationFormat>
  <Paragraphs>99</Paragraphs>
  <Slides>27</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Calibri Light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JR Bronger</cp:lastModifiedBy>
  <cp:revision>564</cp:revision>
  <dcterms:created xsi:type="dcterms:W3CDTF">2017-09-19T16:22:46Z</dcterms:created>
  <dcterms:modified xsi:type="dcterms:W3CDTF">2017-12-31T11:24:41Z</dcterms:modified>
</cp:coreProperties>
</file>