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sldIdLst>
    <p:sldId id="256" r:id="rId11"/>
    <p:sldId id="257" r:id="rId12"/>
    <p:sldId id="317" r:id="rId13"/>
    <p:sldId id="343" r:id="rId14"/>
    <p:sldId id="344" r:id="rId15"/>
    <p:sldId id="345" r:id="rId16"/>
    <p:sldId id="346" r:id="rId17"/>
    <p:sldId id="347" r:id="rId18"/>
    <p:sldId id="348" r:id="rId19"/>
    <p:sldId id="351" r:id="rId20"/>
    <p:sldId id="277" r:id="rId21"/>
    <p:sldId id="349" r:id="rId22"/>
    <p:sldId id="350" r:id="rId23"/>
    <p:sldId id="318" r:id="rId24"/>
    <p:sldId id="342" r:id="rId25"/>
    <p:sldId id="352" r:id="rId26"/>
    <p:sldId id="319" r:id="rId27"/>
    <p:sldId id="355" r:id="rId28"/>
    <p:sldId id="356" r:id="rId29"/>
    <p:sldId id="357" r:id="rId30"/>
    <p:sldId id="358" r:id="rId31"/>
    <p:sldId id="305" r:id="rId32"/>
    <p:sldId id="306" r:id="rId33"/>
    <p:sldId id="307" r:id="rId34"/>
    <p:sldId id="316" r:id="rId35"/>
    <p:sldId id="335" r:id="rId36"/>
    <p:sldId id="336" r:id="rId37"/>
    <p:sldId id="359" r:id="rId38"/>
    <p:sldId id="353" r:id="rId39"/>
    <p:sldId id="27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EDE0F"/>
    <a:srgbClr val="000001"/>
    <a:srgbClr val="5A4A3F"/>
    <a:srgbClr val="042B7A"/>
    <a:srgbClr val="0D0D0D"/>
    <a:srgbClr val="1C188F"/>
    <a:srgbClr val="B2480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05"/>
    <p:restoredTop sz="86424"/>
  </p:normalViewPr>
  <p:slideViewPr>
    <p:cSldViewPr snapToGrid="0" snapToObjects="1" showGuides="1">
      <p:cViewPr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3AD11-CC62-2740-88EB-F4CE9F824D76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52CA-3CF8-2C46-9CF9-76932B92C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B4D0-0C8A-419B-BC83-4D585E299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28B94-CE49-46CE-9DA2-CF56C1731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8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0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4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0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1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9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8928937">
            <a:off x="6777317" y="2967335"/>
            <a:ext cx="25443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Server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Gratuity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44498"/>
            <a:ext cx="4544291" cy="238526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An article un </a:t>
            </a:r>
            <a:r>
              <a:rPr lang="en-US" b="1" i="1" u="sng" dirty="0" smtClean="0"/>
              <a:t>USA Today</a:t>
            </a:r>
            <a:r>
              <a:rPr lang="en-US" b="1" i="1" dirty="0" smtClean="0"/>
              <a:t> </a:t>
            </a:r>
            <a:r>
              <a:rPr lang="en-US" b="1" dirty="0" smtClean="0"/>
              <a:t>suggests that </a:t>
            </a:r>
            <a:r>
              <a:rPr lang="en-US" b="1" dirty="0"/>
              <a:t>20 percent is standard, although some </a:t>
            </a:r>
            <a:r>
              <a:rPr lang="en-US" b="1" dirty="0" smtClean="0"/>
              <a:t>patrons are </a:t>
            </a:r>
            <a:r>
              <a:rPr lang="en-US" b="1" dirty="0"/>
              <a:t>willing to pay 25 percent or even more for exceptional service, and knock gratuity down to 15 percent for sub-par attendance. </a:t>
            </a:r>
            <a:endParaRPr lang="en-US" b="1" dirty="0" smtClean="0"/>
          </a:p>
          <a:p>
            <a:pPr>
              <a:spcAft>
                <a:spcPts val="600"/>
              </a:spcAft>
            </a:pPr>
            <a:r>
              <a:rPr lang="en-US" b="1" dirty="0"/>
              <a:t>Nowadays, 15 percent isn’t an average tip – it’s a way of registering displeasure with the service. </a:t>
            </a:r>
          </a:p>
        </p:txBody>
      </p:sp>
    </p:spTree>
    <p:extLst>
      <p:ext uri="{BB962C8B-B14F-4D97-AF65-F5344CB8AC3E}">
        <p14:creationId xmlns:p14="http://schemas.microsoft.com/office/powerpoint/2010/main" val="13963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8042" y="-1042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0273" y="13851"/>
            <a:ext cx="11291454" cy="1200329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 one can serve two masters; for either he will hate the one and love the other, or else he will be loyal to the one and despise the other. You cannot serve </a:t>
            </a:r>
            <a:r>
              <a:rPr lang="en-US" sz="2400" b="1" u="sng" dirty="0">
                <a:solidFill>
                  <a:schemeClr val="bg1"/>
                </a:solidFill>
              </a:rPr>
              <a:t>God</a:t>
            </a:r>
            <a:r>
              <a:rPr lang="en-US" sz="2400" b="1" dirty="0">
                <a:solidFill>
                  <a:schemeClr val="bg1"/>
                </a:solidFill>
              </a:rPr>
              <a:t> and </a:t>
            </a:r>
            <a:r>
              <a:rPr lang="en-US" sz="2400" b="1" u="sng" dirty="0" smtClean="0">
                <a:solidFill>
                  <a:schemeClr val="bg1"/>
                </a:solidFill>
              </a:rPr>
              <a:t>mammon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Matthew 6:24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3" y="0"/>
            <a:ext cx="11919954" cy="1214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23" y="2881745"/>
            <a:ext cx="11919954" cy="3416320"/>
          </a:xfrm>
          <a:prstGeom prst="rect">
            <a:avLst/>
          </a:prstGeom>
          <a:solidFill>
            <a:srgbClr val="FFFFFF">
              <a:alpha val="7451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Some are simply covetous (1 Tim 6:10; Lk 12:15; Eph 5:5; 1 Cor 5:9-11).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Some do not understand that giving is an expression of worship (2 Cor 8:7).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Some believe giving is optional: “</a:t>
            </a:r>
            <a:r>
              <a:rPr lang="en-US" sz="2800" b="1" i="1" dirty="0" smtClean="0">
                <a:latin typeface="Arial" charset="0"/>
                <a:ea typeface="Arial" charset="0"/>
                <a:cs typeface="Arial" charset="0"/>
              </a:rPr>
              <a:t>You don’t have to give unless you want to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.”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Many do not know how </a:t>
            </a:r>
            <a:r>
              <a:rPr lang="en-US" sz="2800" b="1" u="sng" dirty="0" smtClean="0">
                <a:latin typeface="Arial" charset="0"/>
                <a:ea typeface="Arial" charset="0"/>
                <a:cs typeface="Arial" charset="0"/>
              </a:rPr>
              <a:t>often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the Bible discusses giving.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217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uiExpand="1" build="p" bldLvl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36" y="775399"/>
            <a:ext cx="11970327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are at last 350 Scriptures in the Bible referring to </a:t>
            </a:r>
            <a:r>
              <a: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i="1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 good name is more desirable than great </a:t>
            </a:r>
            <a:r>
              <a:rPr lang="en-US" sz="2400" b="1" i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riches</a:t>
            </a:r>
            <a:r>
              <a:rPr lang="en-US" sz="2400" b="1" i="1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to be esteemed is better than silver or gold”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(Prov 22:1).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834" y="3760153"/>
            <a:ext cx="11970327" cy="30623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the book of Matthew—giving is mentioned 33 times.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Mark—it is mentioned 20 times.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Luke—giving is discussed 53 times.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John—17 times.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Giving is mentioned in EVERY book in the New Testament.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Giving is discussed more than faith, repentance, confession, baptism and church organization </a:t>
            </a:r>
            <a:r>
              <a:rPr lang="en-US" sz="2400" b="1" u="sng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835" y="2086113"/>
            <a:ext cx="11970327" cy="1569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 talked about money 15% of the time during His 3 years of preaching; </a:t>
            </a:r>
            <a:r>
              <a:rPr lang="en-US" sz="2400" b="1" i="1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“Now these are the ones sown among thorns; they are the ones who hear the word, and the cares of this world, the deceitfulness of </a:t>
            </a:r>
            <a:r>
              <a:rPr lang="en-US" sz="2400" b="1" i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riches</a:t>
            </a:r>
            <a:r>
              <a:rPr lang="en-US" sz="2400" b="1" i="1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the desires for other things entering in choke the word, and it becomes unfruitful. ”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(Mk 4:18-19).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76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t="-229" r="17454" b="229"/>
          <a:stretch/>
        </p:blipFill>
        <p:spPr>
          <a:xfrm>
            <a:off x="8797637" y="3954117"/>
            <a:ext cx="2997030" cy="19132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2836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bldLvl="5" animBg="1"/>
      <p:bldP spid="10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033470"/>
            <a:ext cx="4797156" cy="2395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0" y="1033470"/>
            <a:ext cx="4797156" cy="2395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0" y="4017991"/>
            <a:ext cx="4797156" cy="2395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7"/>
          <a:stretch/>
        </p:blipFill>
        <p:spPr>
          <a:xfrm>
            <a:off x="533003" y="4017991"/>
            <a:ext cx="4797552" cy="2395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6982" y="5264727"/>
            <a:ext cx="332508" cy="95596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e the source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542"/>
            <a:ext cx="5098473" cy="35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0634" y="6043043"/>
            <a:ext cx="10141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First Day of the Week Contribution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3592588"/>
            <a:ext cx="1835728" cy="2753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3527" y="207822"/>
            <a:ext cx="8728364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500" b="1" dirty="0" smtClean="0"/>
              <a:t>So the church can pay it’s bills (electric, water, etc.).</a:t>
            </a:r>
          </a:p>
          <a:p>
            <a:pPr>
              <a:spcAft>
                <a:spcPts val="800"/>
              </a:spcAft>
            </a:pPr>
            <a:r>
              <a:rPr lang="en-US" sz="2500" b="1" dirty="0" smtClean="0"/>
              <a:t>To buy communion bread/juice; class material.</a:t>
            </a:r>
          </a:p>
          <a:p>
            <a:pPr>
              <a:spcAft>
                <a:spcPts val="800"/>
              </a:spcAft>
            </a:pPr>
            <a:r>
              <a:rPr lang="en-US" sz="2500" b="1" dirty="0" smtClean="0"/>
              <a:t>To pay a preacher (in the estimates of some)—makes too much.</a:t>
            </a:r>
          </a:p>
          <a:p>
            <a:pPr>
              <a:spcAft>
                <a:spcPts val="800"/>
              </a:spcAft>
            </a:pPr>
            <a:r>
              <a:rPr lang="en-US" sz="2500" b="1" dirty="0" smtClean="0"/>
              <a:t>To help members who get themselves in financial binds.</a:t>
            </a:r>
          </a:p>
          <a:p>
            <a:pPr>
              <a:spcAft>
                <a:spcPts val="800"/>
              </a:spcAft>
            </a:pPr>
            <a:r>
              <a:rPr lang="en-US" sz="2500" b="1" dirty="0" smtClean="0"/>
              <a:t>Save up a “rainy-day” fund—in case the air conditioner goes out.</a:t>
            </a:r>
          </a:p>
          <a:p>
            <a:pPr>
              <a:spcAft>
                <a:spcPts val="800"/>
              </a:spcAft>
            </a:pPr>
            <a:r>
              <a:rPr lang="en-US" sz="2500" b="1" dirty="0" smtClean="0"/>
              <a:t>Give a little sustenance to preachers in the “field.”</a:t>
            </a:r>
            <a:endParaRPr lang="en-US" sz="2500" b="1" dirty="0"/>
          </a:p>
        </p:txBody>
      </p:sp>
      <p:sp>
        <p:nvSpPr>
          <p:cNvPr id="8" name="Left Brace 7"/>
          <p:cNvSpPr/>
          <p:nvPr/>
        </p:nvSpPr>
        <p:spPr>
          <a:xfrm>
            <a:off x="2847108" y="96982"/>
            <a:ext cx="872837" cy="3166560"/>
          </a:xfrm>
          <a:prstGeom prst="leftBrace">
            <a:avLst>
              <a:gd name="adj1" fmla="val 8333"/>
              <a:gd name="adj2" fmla="val 50438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4505 -0.4921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3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55" y="0"/>
            <a:ext cx="7559040" cy="920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429000"/>
            <a:ext cx="5617095" cy="3046988"/>
          </a:xfrm>
          <a:prstGeom prst="rect">
            <a:avLst/>
          </a:prstGeom>
          <a:solidFill>
            <a:srgbClr val="FFFFFF">
              <a:alpha val="75294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And when they had come into the house, they saw the young Child with Mary His mother, and fell down and </a:t>
            </a:r>
            <a:r>
              <a:rPr lang="en-US" sz="2400" b="1" i="1" u="sng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worshiped Him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. And when they had opened their treasures, they </a:t>
            </a:r>
            <a:r>
              <a:rPr lang="en-US" sz="2400" b="1" i="1" u="sng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presented gifts to Him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: gold, frankincense, and myrrh.</a:t>
            </a:r>
          </a:p>
          <a:p>
            <a:pPr algn="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Matthew 2:11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690336"/>
            <a:ext cx="5617095" cy="3785652"/>
          </a:xfrm>
          <a:prstGeom prst="rect">
            <a:avLst/>
          </a:prstGeom>
          <a:solidFill>
            <a:srgbClr val="FFFFFF">
              <a:alpha val="75294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Then Melchizedek king of Salem brought out bread and wine; he was the priest of God Most High.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he blessed him and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said: Blessed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be Abram of God Most High,</a:t>
            </a:r>
            <a:br>
              <a:rPr lang="en-US" sz="2400" b="1" i="1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possessor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of heaven and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earth; And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blessed be God Most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High,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who has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delivered your enemies into your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hand. </a:t>
            </a:r>
            <a:r>
              <a:rPr lang="en-US" sz="2400" b="1" i="1" u="sng" dirty="0" smtClean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b="1" i="1" u="sng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he gave him a tithe of all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Genesis 14:18-20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413164"/>
            <a:ext cx="11873345" cy="4873129"/>
          </a:xfrm>
          <a:prstGeom prst="rect">
            <a:avLst/>
          </a:prstGeom>
          <a:solidFill>
            <a:srgbClr val="000000">
              <a:alpha val="60392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400"/>
              </a:spcAft>
              <a:buFont typeface="Wingdings" charset="2"/>
              <a:buChar char="Ø"/>
            </a:pP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SINGING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Christians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join their voices in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common song.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Jesus joining together with us as the one body offering praise to the name of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God. </a:t>
            </a:r>
          </a:p>
          <a:p>
            <a:pPr marL="342900" indent="-342900">
              <a:spcAft>
                <a:spcPts val="1400"/>
              </a:spcAft>
              <a:buFont typeface="Wingdings" charset="2"/>
              <a:buChar char="Ø"/>
            </a:pP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PRAYER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Christians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join as one body in singular prayer to God offered through Jesus as head of that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body.</a:t>
            </a:r>
          </a:p>
          <a:p>
            <a:pPr marL="342900" indent="-342900">
              <a:spcAft>
                <a:spcPts val="1400"/>
              </a:spcAft>
              <a:buFont typeface="Wingdings" charset="2"/>
              <a:buChar char="Ø"/>
            </a:pP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LORD’S SUPPER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Christians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join in communion as a reminder and symbol of our fellowship with one another,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w/Christ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 sufferings.</a:t>
            </a:r>
          </a:p>
          <a:p>
            <a:pPr marL="342900" indent="-342900">
              <a:spcAft>
                <a:spcPts val="1400"/>
              </a:spcAft>
              <a:buFont typeface="Wingdings" charset="2"/>
              <a:buChar char="Ø"/>
            </a:pP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TEACHING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When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Christians join their minds and hearts in study and meditation upon God's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word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grow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together in understanding, and as one body move closer to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perfection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unity. </a:t>
            </a:r>
          </a:p>
          <a:p>
            <a:pPr marL="342900" indent="-342900">
              <a:spcAft>
                <a:spcPts val="1400"/>
              </a:spcAft>
              <a:buFont typeface="Wingdings" charset="2"/>
              <a:buChar char="Ø"/>
            </a:pP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GIVING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The freewill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offering of Christians is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collective sacrificial expression of praise for the grace extended to us through Jesus Christ.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8042" y="-1042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1066" y="2258290"/>
            <a:ext cx="9589868" cy="1590179"/>
          </a:xfrm>
          <a:prstGeom prst="rect">
            <a:avLst/>
          </a:prstGeom>
          <a:solidFill>
            <a:srgbClr val="FFFFFF">
              <a:alpha val="7451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It’s never been about “giving” being commanded!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It has never been about whether “giving” is worship!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</a:pP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More often than not—it is about </a:t>
            </a:r>
            <a:r>
              <a:rPr lang="en-US" sz="2800" b="1" u="sng" dirty="0" smtClean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greed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(Matt 13:22).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3" y="0"/>
            <a:ext cx="11919954" cy="12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1122" y="843811"/>
            <a:ext cx="5784084" cy="5632311"/>
          </a:xfrm>
          <a:prstGeom prst="rect">
            <a:avLst/>
          </a:prstGeom>
          <a:solidFill>
            <a:srgbClr val="FFFFCC">
              <a:alpha val="60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where your </a:t>
            </a:r>
            <a:r>
              <a:rPr lang="en-US" b="1" u="sng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treasure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is, there your </a:t>
            </a:r>
            <a:r>
              <a:rPr lang="en-US" b="1" u="sng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will be also (Matt  6:21).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enslaved Judas—“. . . </a:t>
            </a:r>
            <a:r>
              <a:rPr lang="en-U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was a thief, and had the money box; and he used to take what was put in it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(Jn 12:6); betrayed Christ for money, (Matt 26:14-16).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captured Ananias &amp; Saphira—Acts 5:1-4.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Money ruled the wealthy farmer—Lk 12:15.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Money conquered the young Ruler—Matt 19:22.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Greed is idolatry—Col 3:5.</a:t>
            </a:r>
          </a:p>
          <a:p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Love of money is a root of all kinds of Evil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—1 Tim 6:10 (it is the doorway through which all manner of sin enters, including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giving as one is  prospered)!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3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ldLvl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09600" y="2743200"/>
            <a:ext cx="10972800" cy="393954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views covetousness as a virtue: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(Movies: “Jerry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Maguire,”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 American Psycho,” “Boiler Room,” “Wall Street.”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Or, an amusing flaw: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(Maybe money can’t buy happiness, but I’d rather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unhappy in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mansion than in a shack.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not greedy: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I’m frugal, thrifty, penny-wise—after all “A fool and his money are soon parted.”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yourself: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the last time you heard of a church disciplining a covetous member, or of someone confessing the sin of covetousness?</a:t>
            </a:r>
          </a:p>
        </p:txBody>
      </p:sp>
    </p:spTree>
    <p:extLst>
      <p:ext uri="{BB962C8B-B14F-4D97-AF65-F5344CB8AC3E}">
        <p14:creationId xmlns:p14="http://schemas.microsoft.com/office/powerpoint/2010/main" val="5471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 bldLvl="5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96577" y="2417932"/>
            <a:ext cx="113538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that all that we think is ours belongs to God (Psa 24:1; Psa 50:10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200" b="1" dirty="0">
              <a:solidFill>
                <a:srgbClr val="DAD8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content with what God has granted to us (Heb 13:5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we are mere “stewards” of what God has granted us to use (Lk 16:1-13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200" b="1" dirty="0">
              <a:solidFill>
                <a:srgbClr val="DAD8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we will be held accountable to God for the way we use wealth (Rom 14:12; 1 Tim 6:17-19); (</a:t>
            </a:r>
            <a:r>
              <a:rPr lang="en-US" sz="2200" b="1" i="1" dirty="0">
                <a:ln>
                  <a:solidFill>
                    <a:srgbClr val="C00000"/>
                  </a:solidFill>
                </a:ln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“Give an account of your stewardship . . .,” </a:t>
            </a: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 16:1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200" b="1" dirty="0">
              <a:solidFill>
                <a:srgbClr val="DAD8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God’s principle for earning: </a:t>
            </a:r>
            <a:r>
              <a:rPr lang="en-US" sz="2200" b="1" i="1" dirty="0">
                <a:ln>
                  <a:solidFill>
                    <a:srgbClr val="C00000"/>
                  </a:solidFill>
                </a:ln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. . let him labor, working with his hands what is good, that he may have something to </a:t>
            </a:r>
            <a:r>
              <a:rPr lang="en-US" sz="2400" b="1" i="1" u="sng" spc="300" dirty="0">
                <a:ln>
                  <a:solidFill>
                    <a:srgbClr val="FFC000"/>
                  </a:solidFill>
                </a:ln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n-US" sz="2200" b="1" i="1" dirty="0">
                <a:ln>
                  <a:solidFill>
                    <a:srgbClr val="C00000"/>
                  </a:solidFill>
                </a:ln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him who has need” </a:t>
            </a:r>
            <a:r>
              <a:rPr lang="en-US" sz="2200" b="1" dirty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(Eph 4:28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to </a:t>
            </a:r>
            <a:r>
              <a:rPr lang="en-US" sz="2200" b="1" u="sng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abound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</a:t>
            </a:r>
            <a:r>
              <a:rPr lang="en-US" sz="2200" b="1" baseline="30000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 b="1" dirty="0" smtClean="0">
                <a:solidFill>
                  <a:srgbClr val="DAD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of the Week giving (2 Cor 8:7; 2 Cor 9:6-8).</a:t>
            </a:r>
            <a:endParaRPr lang="en-US" sz="2200" b="1" dirty="0">
              <a:solidFill>
                <a:srgbClr val="DAD8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1"/>
            <a:ext cx="4182845" cy="223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0"/>
            <a:ext cx="9040922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0945" y="900428"/>
            <a:ext cx="11610110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(1 Cor 16)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1 Now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concerning the collection for the saints, as I have given orders to the churches of Galatia, so you must do also: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2 On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the first day of the week let each one of you lay something aside, storing up as he may prosper, that there be no collections when I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come.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lphaLcParenR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These verses tell us a lot about our giving. How do these verses instruct us in the following:</a:t>
            </a:r>
          </a:p>
          <a:p>
            <a:pPr marL="1428750" lvl="2" indent="-514350">
              <a:spcAft>
                <a:spcPts val="1500"/>
              </a:spcAft>
              <a:buFont typeface="Arial" charset="0"/>
              <a:buChar char="•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That giving is commanded?___________________________________</a:t>
            </a:r>
          </a:p>
          <a:p>
            <a:pPr marL="1428750" lvl="2" indent="-514350">
              <a:spcAft>
                <a:spcPts val="1500"/>
              </a:spcAft>
              <a:buFont typeface="+mj-lt"/>
              <a:buAutoNum type="romanLcPeriod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That giving is systematic?____________________________________</a:t>
            </a:r>
          </a:p>
          <a:p>
            <a:pPr marL="1428750" lvl="2" indent="-514350">
              <a:spcAft>
                <a:spcPts val="1500"/>
              </a:spcAft>
              <a:buFont typeface="+mj-lt"/>
              <a:buAutoNum type="romanLcPeriod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That giving is limited?_______________________________________</a:t>
            </a:r>
          </a:p>
          <a:p>
            <a:pPr marL="1428750" lvl="2" indent="-514350">
              <a:spcAft>
                <a:spcPts val="1500"/>
              </a:spcAft>
              <a:buFont typeface="+mj-lt"/>
              <a:buAutoNum type="romanLcPeriod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That giving is proportionate?__________________________________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8504" y="3095671"/>
            <a:ext cx="518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C00000"/>
                  </a:solidFill>
                </a:ln>
              </a:rPr>
              <a:t>“given orders” “must do also”</a:t>
            </a:r>
            <a:endParaRPr lang="en-US" sz="2800" b="1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646601"/>
            <a:ext cx="518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C00000"/>
                  </a:solidFill>
                </a:ln>
              </a:rPr>
              <a:t>“first day of the week”</a:t>
            </a:r>
            <a:endParaRPr lang="en-US" sz="2800" b="1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128" y="4225625"/>
            <a:ext cx="6071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C00000"/>
                  </a:solidFill>
                </a:ln>
              </a:rPr>
              <a:t>to “each one of you” &amp; “for </a:t>
            </a:r>
            <a:r>
              <a:rPr lang="en-US" sz="2800" b="1" smtClean="0">
                <a:ln>
                  <a:solidFill>
                    <a:srgbClr val="C00000"/>
                  </a:solidFill>
                </a:ln>
              </a:rPr>
              <a:t>the saints”</a:t>
            </a:r>
            <a:endParaRPr lang="en-US" sz="2800" b="1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4908" y="4804649"/>
            <a:ext cx="518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C00000"/>
                  </a:solidFill>
                </a:ln>
              </a:rPr>
              <a:t>“as he may prosper”</a:t>
            </a:r>
            <a:endParaRPr lang="en-US" sz="2800" b="1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7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8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710" y="923330"/>
            <a:ext cx="1195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The sacrifices made to God in the O.T. (e.g., Num 18:11; Heb 5:1) were called what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579" y="2157997"/>
            <a:ext cx="10988842" cy="3262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sz="2800" b="1" dirty="0" smtClean="0"/>
              <a:t>Num 18:11</a:t>
            </a:r>
            <a:r>
              <a:rPr lang="en-US" sz="2800" b="1" dirty="0"/>
              <a:t>, “This also is yours: the heave </a:t>
            </a:r>
            <a:r>
              <a:rPr lang="en-US" sz="2800" b="1" dirty="0" smtClean="0"/>
              <a:t>(wave) offering </a:t>
            </a:r>
            <a:r>
              <a:rPr lang="en-US" sz="2800" b="1" dirty="0"/>
              <a:t>of their </a:t>
            </a: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gift</a:t>
            </a:r>
            <a:r>
              <a:rPr lang="en-US" sz="2800" b="1" dirty="0"/>
              <a:t>, with all the wave offerings of the children of Israel; I have given them to you, and your sons and daughters with you, as an ordinance forever. Everyone who is clean in your house may eat it</a:t>
            </a:r>
            <a:r>
              <a:rPr lang="en-US" sz="2800" b="1" dirty="0" smtClean="0"/>
              <a:t>.”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Heb 5:1, “Every </a:t>
            </a:r>
            <a:r>
              <a:rPr lang="en-US" sz="2800" b="1" dirty="0"/>
              <a:t>high priest is selected from among the people and is appointed to represent the people in matters related to God, to offer </a:t>
            </a: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gifts</a:t>
            </a:r>
            <a:r>
              <a:rPr lang="en-US" sz="2800" b="1" dirty="0">
                <a:ln>
                  <a:solidFill>
                    <a:srgbClr val="C00000"/>
                  </a:solidFill>
                </a:ln>
              </a:rPr>
              <a:t> </a:t>
            </a:r>
            <a:r>
              <a:rPr lang="en-US" sz="2800" b="1" dirty="0"/>
              <a:t>and sacrifices for sins</a:t>
            </a:r>
            <a:r>
              <a:rPr lang="en-US" sz="2800" b="1" dirty="0" smtClean="0"/>
              <a:t>.”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009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420" y="923330"/>
            <a:ext cx="1195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When using our money to help others (sharing), what is it called (Heb 13:16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)?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8989" y="2090172"/>
            <a:ext cx="9914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Heb 13:16</a:t>
            </a:r>
            <a:r>
              <a:rPr lang="en-US" sz="2800" b="1" dirty="0"/>
              <a:t>, </a:t>
            </a:r>
            <a:r>
              <a:rPr lang="en-US" sz="2800" b="1" dirty="0" smtClean="0"/>
              <a:t>“And </a:t>
            </a:r>
            <a:r>
              <a:rPr lang="en-US" sz="2800" b="1" dirty="0"/>
              <a:t>do not forget to do good and to share with others, for with such </a:t>
            </a: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sacrifices</a:t>
            </a:r>
            <a:r>
              <a:rPr lang="en-US" sz="2800" b="1" dirty="0">
                <a:ln>
                  <a:solidFill>
                    <a:srgbClr val="C00000"/>
                  </a:solidFill>
                </a:ln>
              </a:rPr>
              <a:t> </a:t>
            </a:r>
            <a:r>
              <a:rPr lang="en-US" sz="2800" b="1" dirty="0"/>
              <a:t>God is pleased</a:t>
            </a:r>
            <a:r>
              <a:rPr lang="en-US" sz="2800" b="1" dirty="0" smtClean="0"/>
              <a:t>.”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693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420" y="923330"/>
            <a:ext cx="1195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4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When the Philippian church sent money (support) to Paul, what was it called (Phil 4:18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)?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84" y="1770371"/>
            <a:ext cx="11823032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 smtClean="0"/>
              <a:t>Phil 4:18</a:t>
            </a:r>
            <a:r>
              <a:rPr lang="en-US" sz="2700" b="1" dirty="0"/>
              <a:t>, “I have received full payment and have more than enough. I am amply supplied, now that I have received from Epaphroditus the gifts you sent. They are a fragrant offering, </a:t>
            </a:r>
            <a:r>
              <a:rPr lang="en-US" sz="2700" b="1" u="sng" dirty="0">
                <a:ln>
                  <a:solidFill>
                    <a:srgbClr val="C00000"/>
                  </a:solidFill>
                </a:ln>
              </a:rPr>
              <a:t>an acceptable sacrifice</a:t>
            </a:r>
            <a:r>
              <a:rPr lang="en-US" sz="2700" b="1" dirty="0"/>
              <a:t>, pleasing to God</a:t>
            </a:r>
            <a:r>
              <a:rPr lang="en-US" sz="2700" b="1" dirty="0" smtClean="0"/>
              <a:t>.”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666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710" y="923330"/>
            <a:ext cx="11951369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And they continued steadfastly in the apostles’ doctrine and fellowship, in the breaking of bread, and in prayers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” (Acts 2:42). It is rightly concluded that this verse reveals the worship being offered by the Jerusalem church. Included is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fellowship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.”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This translates the Greek word </a:t>
            </a:r>
            <a:r>
              <a:rPr lang="en-US" sz="2400" b="1" i="1" u="sng" dirty="0">
                <a:latin typeface="Arial" charset="0"/>
                <a:ea typeface="Arial" charset="0"/>
                <a:cs typeface="Arial" charset="0"/>
              </a:rPr>
              <a:t>koinōnia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, a word meaning “(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lit: partnership) (a) contributory help, participation, (b) sharing in, communion, (c) spiritual fellowship,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” (Thayer’s Lexicon). </a:t>
            </a:r>
          </a:p>
          <a:p>
            <a:pPr marL="914400" lvl="1" indent="-457200">
              <a:spcAft>
                <a:spcPts val="4800"/>
              </a:spcAft>
              <a:buFont typeface="+mj-lt"/>
              <a:buAutoNum type="alphaLcParenR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The same word is used in Rom 15:26 &amp; 2 Cor 9:13. Consider these verses and tell what each is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discussing?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lphaLcParenR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Therefore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, when koinōnia is used in the context of expressions of worship (breaking of bread, prayers, etc.) </a:t>
            </a:r>
            <a:r>
              <a:rPr lang="en-US" sz="2400" b="1" u="sng" spc="300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THINK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what is the obvious conclusion one should reach about it?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710" y="4154499"/>
            <a:ext cx="119513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Rom 15:26 (</a:t>
            </a:r>
            <a:r>
              <a:rPr lang="en-US" sz="2800" i="1" dirty="0" smtClean="0">
                <a:latin typeface="Arial" charset="0"/>
                <a:ea typeface="Arial" charset="0"/>
                <a:cs typeface="Arial" charset="0"/>
              </a:rPr>
              <a:t>koinōnia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2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i="1" dirty="0" smtClean="0">
                <a:latin typeface="Arial" charset="0"/>
                <a:ea typeface="Arial" charset="0"/>
                <a:cs typeface="Arial" charset="0"/>
              </a:rPr>
              <a:t>contribution / 2 Cor 9:13 ~ sharing/contribution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2710" y="5924699"/>
            <a:ext cx="119513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That </a:t>
            </a:r>
            <a:r>
              <a:rPr lang="en-US" sz="2800" i="1" dirty="0" smtClean="0">
                <a:latin typeface="Arial" charset="0"/>
                <a:ea typeface="Arial" charset="0"/>
                <a:cs typeface="Arial" charset="0"/>
              </a:rPr>
              <a:t>koinōnia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is also an expression of worship—as much as the others . .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16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4" grpId="0" uiExpand="1" bldLvl="5" animBg="1"/>
      <p:bldP spid="7" grpId="0" bldLvl="5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30772" y="32084"/>
            <a:ext cx="641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 Questions:</a:t>
            </a:r>
            <a:endParaRPr lang="en-US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710" y="923330"/>
            <a:ext cx="11951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900"/>
              </a:spcAft>
              <a:buFont typeface="+mj-lt"/>
              <a:buAutoNum type="arabicPeriod" startAt="6"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It is evident that the first century church was extremely generous in giving (2 Cor 8:3; Acts 2:44-45). </a:t>
            </a:r>
            <a:r>
              <a:rPr lang="en-US" sz="2400" b="1" u="sng" spc="300" dirty="0">
                <a:ln>
                  <a:solidFill>
                    <a:srgbClr val="C00000"/>
                  </a:solidFill>
                </a:ln>
                <a:latin typeface="Arial" charset="0"/>
                <a:ea typeface="Arial" charset="0"/>
                <a:cs typeface="Arial" charset="0"/>
              </a:rPr>
              <a:t>THINK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, why do you suppose the early church was so generous in their giving? And is this generous spirit something we (the 21st century church) have captured?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1383" y="2907182"/>
            <a:ext cx="99140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Consider these </a:t>
            </a:r>
            <a:r>
              <a:rPr lang="en-US" sz="3600" b="1" u="sng" dirty="0" smtClean="0">
                <a:ln>
                  <a:solidFill>
                    <a:srgbClr val="C00000"/>
                  </a:solidFill>
                </a:ln>
              </a:rPr>
              <a:t>6 – reasons</a:t>
            </a:r>
            <a:r>
              <a:rPr lang="en-US" sz="3600" b="1" dirty="0" smtClean="0">
                <a:ln>
                  <a:solidFill>
                    <a:srgbClr val="C00000"/>
                  </a:solidFill>
                </a:ln>
              </a:rPr>
              <a:t> </a:t>
            </a:r>
            <a:r>
              <a:rPr lang="en-US" sz="3600" b="1" dirty="0" smtClean="0"/>
              <a:t>for the early church’s generosity!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460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9845" y="2380131"/>
            <a:ext cx="10534728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some it was their 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Jewish background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844" y="3072479"/>
            <a:ext cx="10534729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Christians were zealous new converts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845" y="3764836"/>
            <a:ext cx="10534730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church had a clear vision of its mission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845" y="4454590"/>
            <a:ext cx="10534730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sincerely believed the words of Jesus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845" y="5144870"/>
            <a:ext cx="10534729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lived in the “shadow” of the cross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845" y="5830670"/>
            <a:ext cx="10534728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first gave themselves to the Lord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/>
          <a:stretch/>
        </p:blipFill>
        <p:spPr>
          <a:xfrm>
            <a:off x="7267539" y="0"/>
            <a:ext cx="4882896" cy="194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14" y="0"/>
            <a:ext cx="12043971" cy="1384995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635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dirty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 gave My life for thee, My precious blood I </a:t>
            </a:r>
            <a:r>
              <a:rPr lang="en-US" sz="2800" dirty="0" smtClean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shed, that </a:t>
            </a:r>
            <a:r>
              <a:rPr lang="en-US" sz="2800" dirty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thou might ransomed be, and raised up from the </a:t>
            </a:r>
            <a:r>
              <a:rPr lang="en-US" sz="2800" dirty="0" smtClean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dead, I </a:t>
            </a:r>
            <a:r>
              <a:rPr lang="en-US" sz="2800" dirty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gave, I gave My life for thee, what hast thou given for Me</a:t>
            </a:r>
            <a:r>
              <a:rPr lang="en-US" sz="2800" dirty="0" smtClean="0">
                <a:ln w="508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  <a:endParaRPr lang="en-US" sz="2800" dirty="0">
              <a:ln w="508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2318" y="2656850"/>
            <a:ext cx="93726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belief in the words of Jesus (Acts 20:35)?</a:t>
            </a:r>
          </a:p>
          <a:p>
            <a:pPr>
              <a:spcAft>
                <a:spcPts val="1600"/>
              </a:spcAft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sacrificial passion for the Lord (Rev 3:19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heartfelt devotion to our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(Lk 19:10)?</a:t>
            </a:r>
          </a:p>
          <a:p>
            <a:pPr>
              <a:spcAft>
                <a:spcPts val="1600"/>
              </a:spcAft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unwavering trust in the Lord (Prov 3:5)?</a:t>
            </a:r>
          </a:p>
          <a:p>
            <a:pPr>
              <a:spcAft>
                <a:spcPts val="1600"/>
              </a:spcAft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been changed by the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 (Gal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2:20)?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I’ve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given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myself to Christ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Cor 8:5)?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5432"/>
          <a:stretch/>
        </p:blipFill>
        <p:spPr>
          <a:xfrm>
            <a:off x="124688" y="1779401"/>
            <a:ext cx="8589818" cy="742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115" y="151038"/>
            <a:ext cx="10649768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And is this generous spirit something we (the 21st century church) have captured?</a:t>
            </a:r>
          </a:p>
        </p:txBody>
      </p:sp>
    </p:spTree>
    <p:extLst>
      <p:ext uri="{BB962C8B-B14F-4D97-AF65-F5344CB8AC3E}">
        <p14:creationId xmlns:p14="http://schemas.microsoft.com/office/powerpoint/2010/main" val="20310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bldLvl="5"/>
      <p:bldP spid="6" grpId="0" build="allAtOnce" animBg="1"/>
      <p:bldP spid="6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rt 4"/>
          <p:cNvSpPr/>
          <p:nvPr/>
        </p:nvSpPr>
        <p:spPr>
          <a:xfrm>
            <a:off x="2216728" y="96982"/>
            <a:ext cx="7758545" cy="66224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mage result for uzzah death"/>
          <p:cNvSpPr>
            <a:spLocks noChangeAspect="1" noChangeArrowheads="1"/>
          </p:cNvSpPr>
          <p:nvPr/>
        </p:nvSpPr>
        <p:spPr bwMode="auto">
          <a:xfrm>
            <a:off x="4588042" y="529389"/>
            <a:ext cx="3810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64" y="3429000"/>
            <a:ext cx="75778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16002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concerning the collection for the saints, as I have given orders to the churches of Galatia, so you must do also: On the first day of the week let each one of you lay something aside, storing up as he may prosper, that there be no collections when I come, (1 Cor 16:1-2).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7800" y="2743200"/>
            <a:ext cx="1828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6096000" y="1600200"/>
            <a:ext cx="5486400" cy="3041073"/>
          </a:xfrm>
          <a:prstGeom prst="wedgeRectCallout">
            <a:avLst>
              <a:gd name="adj1" fmla="val -102570"/>
              <a:gd name="adj2" fmla="val -1245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command given to the church at Corinth as well as the churches of Galatia. 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uniform practice (1 Cor 4:17).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the Danville church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" y="-3738"/>
            <a:ext cx="11984751" cy="9357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3144982"/>
            <a:ext cx="2050473" cy="3879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64" y="3429000"/>
            <a:ext cx="75778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16002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concerning the collection for the saints, as I have given orders to the churches of Galatia, so you must do also: On the first day of the week let each one of you lay something aside, storing up as he may prosper, that there be no collections when I come, (1 Cor 16:1-2).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791742" y="3493026"/>
            <a:ext cx="11612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6112078" y="1100418"/>
            <a:ext cx="4572000" cy="2828365"/>
          </a:xfrm>
          <a:prstGeom prst="wedgeRectCallout">
            <a:avLst>
              <a:gd name="adj1" fmla="val -76174"/>
              <a:gd name="adj2" fmla="val 34724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This phrase (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mian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sabbatou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means EVERY 1</a:t>
            </a:r>
            <a:r>
              <a:rPr lang="en-US" sz="24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of the week (NIV, “On the first day of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. . .”). 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[Lk 18:12].</a:t>
            </a:r>
          </a:p>
          <a:p>
            <a:pPr algn="ctr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85800" y="3818965"/>
            <a:ext cx="16764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" y="-3738"/>
            <a:ext cx="11984751" cy="9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64" y="3429000"/>
            <a:ext cx="75778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16002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concerning the collection for the saints, as I have given orders to the churches of Galatia, so you must do also: On the first day of the week let each one of you lay something aside, storing up as he may prosper, that there be no collections when I come, (1 Cor 16:1-2).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47038" y="3824720"/>
            <a:ext cx="216212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6112078" y="990600"/>
            <a:ext cx="4572000" cy="3258670"/>
          </a:xfrm>
          <a:prstGeom prst="wedgeRectCallout">
            <a:avLst>
              <a:gd name="adj1" fmla="val -83714"/>
              <a:gd name="adj2" fmla="val 3704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This means every member of this (or any) local church!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a Christian—if you have earned anything (prospered) then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to contribute!</a:t>
            </a:r>
          </a:p>
          <a:p>
            <a:pPr algn="ctr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2355" y="4249270"/>
            <a:ext cx="609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" y="-3738"/>
            <a:ext cx="11984751" cy="9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64" y="3429000"/>
            <a:ext cx="75778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16002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concerning the collection for the saints, as I have given orders to the churches of Galatia, so you must do also: On the first day of the week let each one of you lay something aside, storing up as he may prosper, that there be no collections when I come, (1 Cor 16:1-2).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2356" y="4572000"/>
            <a:ext cx="15374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6112078" y="994064"/>
            <a:ext cx="4572000" cy="3041073"/>
          </a:xfrm>
          <a:prstGeom prst="wedgeRectCallout">
            <a:avLst>
              <a:gd name="adj1" fmla="val -136762"/>
              <a:gd name="adj2" fmla="val 68572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NOT A STORING UP AT HOME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This “storing up” is the same as the “collection.”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collection of the local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believers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u="sng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 treasury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90286" y="2362200"/>
            <a:ext cx="13850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74896" y="4921625"/>
            <a:ext cx="1534268" cy="1059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" y="-3738"/>
            <a:ext cx="11984751" cy="9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64" y="3429000"/>
            <a:ext cx="75778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16002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concerning the collection for the saints, as I have given orders to the churches of Galatia, so you must do also: On the first day of the week let each one of you lay something aside, storing up as he may prosper, that there be no collections when I come, (1 Cor 16:1-2).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79278" y="4572000"/>
            <a:ext cx="267372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6112078" y="952500"/>
            <a:ext cx="4572000" cy="3124200"/>
          </a:xfrm>
          <a:prstGeom prst="wedgeRectCallout">
            <a:avLst>
              <a:gd name="adj1" fmla="val -75978"/>
              <a:gd name="adj2" fmla="val 65521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SET AMOUNT (10%)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But the gift (giving) should be in proportion to how much you have been prospered (financially increased).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is to be generous—2 Cor 9:6-7.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" y="-3738"/>
            <a:ext cx="11984751" cy="9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6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2286</Words>
  <Application>Microsoft Macintosh PowerPoint</Application>
  <PresentationFormat>Widescreen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313</cp:revision>
  <dcterms:created xsi:type="dcterms:W3CDTF">2017-09-19T16:22:46Z</dcterms:created>
  <dcterms:modified xsi:type="dcterms:W3CDTF">2017-11-25T23:05:10Z</dcterms:modified>
</cp:coreProperties>
</file>