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2"/>
  </p:notesMasterIdLst>
  <p:sldIdLst>
    <p:sldId id="262" r:id="rId4"/>
    <p:sldId id="263" r:id="rId5"/>
    <p:sldId id="256" r:id="rId6"/>
    <p:sldId id="259" r:id="rId7"/>
    <p:sldId id="260" r:id="rId8"/>
    <p:sldId id="261" r:id="rId9"/>
    <p:sldId id="265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B5AA4-BABA-4B32-8F44-64175ADE43FA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3EE48-35FC-411E-9B49-44C440DB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8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1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23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342830" latinLnBrk="0">
              <a:defRPr/>
            </a:pPr>
            <a:endParaRPr lang="en-US" sz="3000" dirty="0">
              <a:solidFill>
                <a:prstClr val="white"/>
              </a:solidFill>
              <a:latin typeface="Trebuchet MS"/>
            </a:endParaRPr>
          </a:p>
          <a:p>
            <a:pPr algn="ctr" defTabSz="342830" latinLnBrk="0">
              <a:defRPr/>
            </a:pPr>
            <a:endParaRPr lang="en-US" sz="3000" dirty="0">
              <a:solidFill>
                <a:prstClr val="white"/>
              </a:solidFill>
              <a:latin typeface="Trebuchet MS"/>
            </a:endParaRPr>
          </a:p>
          <a:p>
            <a:pPr algn="ctr" defTabSz="342830" latinLnBrk="0">
              <a:defRPr/>
            </a:pPr>
            <a:endParaRPr lang="en-US" sz="3000" dirty="0">
              <a:solidFill>
                <a:prstClr val="white"/>
              </a:solidFill>
              <a:latin typeface="Trebuchet MS"/>
            </a:endParaRPr>
          </a:p>
          <a:p>
            <a:pPr algn="ctr" defTabSz="342830" latinLnBrk="0">
              <a:defRPr/>
            </a:pPr>
            <a:endParaRPr lang="en-US" sz="3000" dirty="0">
              <a:solidFill>
                <a:prstClr val="white"/>
              </a:solidFill>
              <a:latin typeface="Trebuchet MS"/>
            </a:endParaRPr>
          </a:p>
          <a:p>
            <a:pPr algn="ctr" defTabSz="342830" latinLnBrk="0">
              <a:defRPr/>
            </a:pPr>
            <a:endParaRPr lang="en-US" sz="3000" dirty="0">
              <a:solidFill>
                <a:prstClr val="white"/>
              </a:solidFill>
              <a:latin typeface="Trebuchet MS"/>
            </a:endParaRPr>
          </a:p>
          <a:p>
            <a:pPr algn="ctr" defTabSz="342830" latinLnBrk="0">
              <a:defRPr/>
            </a:pPr>
            <a:endParaRPr lang="en-US" sz="3000" dirty="0">
              <a:solidFill>
                <a:prstClr val="white"/>
              </a:solidFill>
              <a:latin typeface="Trebuchet MS"/>
            </a:endParaRPr>
          </a:p>
          <a:p>
            <a:pPr algn="ctr" defTabSz="342830" latinLnBrk="0">
              <a:defRPr/>
            </a:pPr>
            <a:endParaRPr lang="en-US" sz="3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3372375" y="291185"/>
            <a:ext cx="5509470" cy="4278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71" tIns="34289" rIns="68571" bIns="3428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830">
              <a:defRPr/>
            </a:pPr>
            <a:r>
              <a:rPr lang="en-US" sz="2400" kern="0" dirty="0">
                <a:solidFill>
                  <a:prstClr val="white"/>
                </a:solidFill>
                <a:latin typeface="Trebuchet MS"/>
              </a:rPr>
              <a:t>Scripture Reading: Galatians 5:13-16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962966" y="2355726"/>
            <a:ext cx="5218068" cy="2488342"/>
          </a:xfrm>
          <a:prstGeom prst="ellipse">
            <a:avLst/>
          </a:prstGeom>
          <a:solidFill>
            <a:schemeClr val="accent6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62966" y="4117017"/>
            <a:ext cx="521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Ephesians 5:21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962966" y="2680050"/>
            <a:ext cx="52180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SUBMITTING </a:t>
            </a: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Submitting to One Another</a:t>
            </a:r>
            <a:endParaRPr lang="ko-KR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Matter: Sign of Mutual Submission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07704" y="1664245"/>
            <a:ext cx="6984776" cy="2995737"/>
          </a:xfrm>
        </p:spPr>
        <p:txBody>
          <a:bodyPr/>
          <a:lstStyle/>
          <a:p>
            <a:r>
              <a:rPr lang="en-US" altLang="ko-KR" sz="1500" dirty="0">
                <a:latin typeface="Arial" pitchFamily="34" charset="0"/>
                <a:cs typeface="Arial" pitchFamily="34" charset="0"/>
              </a:rPr>
              <a:t>Paul’s command in this section is to “be filled with the Spirit” (v.18). The 5 participles that follow (“speaking”, “singing”, “making”, “giving”, “submitting” vv.19-21) are signs/evidences of one being “filled with the Spirit”.</a:t>
            </a:r>
          </a:p>
          <a:p>
            <a:pPr>
              <a:buFont typeface="Wingdings" pitchFamily="2" charset="2"/>
              <a:buChar char="ü"/>
            </a:pPr>
            <a:endParaRPr lang="en-US" altLang="ko-KR" sz="15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500" dirty="0">
                <a:latin typeface="Arial" pitchFamily="34" charset="0"/>
                <a:cs typeface="Arial" pitchFamily="34" charset="0"/>
              </a:rPr>
              <a:t>Submission - Greek military term meaning "to arrange troop divisions in a military fashion under the command of a leader". In non-military use, it was "a voluntary attitude of giving in, cooperating, assuming responsibility, and carrying a burden".</a:t>
            </a:r>
          </a:p>
          <a:p>
            <a:endParaRPr lang="en-US" altLang="ko-KR" sz="15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500" dirty="0">
                <a:latin typeface="Arial" pitchFamily="34" charset="0"/>
                <a:cs typeface="Arial" pitchFamily="34" charset="0"/>
              </a:rPr>
              <a:t>We are naturally prone to self-assertion, self-importance &amp; self-centeredness. The gospel of the suffering Servant should bring us back down to the reality that we are all sinners saved by God’s grace to serve (1 Cor. 4:6-7; Phil. 2:3).</a:t>
            </a:r>
            <a:endParaRPr lang="ko-KR" altLang="en-US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Submitting to One Another</a:t>
            </a:r>
            <a:endParaRPr lang="ko-KR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Means: By the Power of the Spirit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07704" y="1664245"/>
            <a:ext cx="6995120" cy="2995737"/>
          </a:xfrm>
        </p:spPr>
        <p:txBody>
          <a:bodyPr/>
          <a:lstStyle/>
          <a:p>
            <a:r>
              <a:rPr lang="en-US" altLang="ko-KR" sz="1500" dirty="0">
                <a:latin typeface="Arial" pitchFamily="34" charset="0"/>
                <a:cs typeface="Arial" pitchFamily="34" charset="0"/>
              </a:rPr>
              <a:t>These expressions of worship &amp; service (5:19-21) are motivated &amp; energized by the Spirit who is powerfully at work (3:16-17, 20) in the believer’s “inner man” (1:1,13; 2:22).</a:t>
            </a:r>
          </a:p>
          <a:p>
            <a:pPr>
              <a:buFont typeface="Wingdings" pitchFamily="2" charset="2"/>
              <a:buChar char="ü"/>
            </a:pPr>
            <a:endParaRPr lang="en-US" altLang="ko-KR" sz="15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500" dirty="0">
                <a:latin typeface="Arial" pitchFamily="34" charset="0"/>
                <a:cs typeface="Arial" pitchFamily="34" charset="0"/>
              </a:rPr>
              <a:t>We can disobey &amp; “grieve” the divine person </a:t>
            </a:r>
            <a:r>
              <a:rPr lang="en-US" altLang="ko-KR" sz="1500">
                <a:latin typeface="Arial" pitchFamily="34" charset="0"/>
                <a:cs typeface="Arial" pitchFamily="34" charset="0"/>
              </a:rPr>
              <a:t>of the Spirit </a:t>
            </a:r>
            <a:r>
              <a:rPr lang="en-US" altLang="ko-KR" sz="1500" dirty="0">
                <a:latin typeface="Arial" pitchFamily="34" charset="0"/>
                <a:cs typeface="Arial" pitchFamily="34" charset="0"/>
              </a:rPr>
              <a:t>(4:30) by not aligning our behavior with what He has taught us &amp; the purpose/goal of His work within us (1:14). </a:t>
            </a:r>
          </a:p>
          <a:p>
            <a:endParaRPr lang="en-US" altLang="ko-KR" sz="15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500" dirty="0">
                <a:latin typeface="Arial" pitchFamily="34" charset="0"/>
                <a:cs typeface="Arial" pitchFamily="34" charset="0"/>
              </a:rPr>
              <a:t>Submitting to one another is achieved first by submitting oneself to the Spirit. Only after submitting ourselves to the perfect will we have the power to submit to the imperfect.</a:t>
            </a:r>
            <a:endParaRPr lang="ko-KR" altLang="en-US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Submitting to One Another</a:t>
            </a:r>
            <a:endParaRPr lang="ko-KR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Motive: Out of Reverence for Christ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07704" y="1664245"/>
            <a:ext cx="6995120" cy="2995737"/>
          </a:xfrm>
        </p:spPr>
        <p:txBody>
          <a:bodyPr/>
          <a:lstStyle/>
          <a:p>
            <a:r>
              <a:rPr lang="en-US" altLang="ko-KR" sz="1500" dirty="0">
                <a:latin typeface="Arial" pitchFamily="34" charset="0"/>
                <a:cs typeface="Arial" pitchFamily="34" charset="0"/>
              </a:rPr>
              <a:t>Jesus’ incarnation, life of service, full submission to the Father &amp; sacrificial death for the sins of a world that rejected Him teaches us the essence of the kingdom: loving, sacrificial submission (Jn. 13:5-7; Phil. 2:5-8).</a:t>
            </a:r>
          </a:p>
          <a:p>
            <a:pPr>
              <a:buFont typeface="Wingdings" pitchFamily="2" charset="2"/>
              <a:buChar char="ü"/>
            </a:pPr>
            <a:endParaRPr lang="en-US" altLang="ko-KR" sz="15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500" dirty="0">
                <a:latin typeface="Arial" pitchFamily="34" charset="0"/>
                <a:cs typeface="Arial" pitchFamily="34" charset="0"/>
              </a:rPr>
              <a:t>Submission to Christ necessitates submission to others. Christians do not submit to others because others deserve it but rather because Jesus does.</a:t>
            </a:r>
          </a:p>
          <a:p>
            <a:endParaRPr lang="en-US" altLang="ko-KR" sz="15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500" dirty="0">
                <a:latin typeface="Arial" pitchFamily="34" charset="0"/>
                <a:cs typeface="Arial" pitchFamily="34" charset="0"/>
              </a:rPr>
              <a:t>The principle of submission (v.21) applies to all personal relationships (5:22-6:9). </a:t>
            </a:r>
            <a:r>
              <a:rPr lang="en-US" altLang="ko-KR" sz="1500">
                <a:latin typeface="Arial" pitchFamily="34" charset="0"/>
                <a:cs typeface="Arial" pitchFamily="34" charset="0"/>
              </a:rPr>
              <a:t>Submission is part </a:t>
            </a:r>
            <a:r>
              <a:rPr lang="en-US" altLang="ko-KR" sz="1500" dirty="0">
                <a:latin typeface="Arial" pitchFamily="34" charset="0"/>
                <a:cs typeface="Arial" pitchFamily="34" charset="0"/>
              </a:rPr>
              <a:t>of the process of laying aside “the old self” &amp; putting on the “new self” which has been created in God’s image (4:22-24).</a:t>
            </a:r>
            <a:endParaRPr lang="ko-KR" altLang="en-US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Submitting to One Another</a:t>
            </a:r>
            <a:endParaRPr lang="ko-KR" alt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07704" y="884467"/>
            <a:ext cx="6995120" cy="3775516"/>
          </a:xfrm>
        </p:spPr>
        <p:txBody>
          <a:bodyPr anchor="ctr"/>
          <a:lstStyle/>
          <a:p>
            <a:pPr algn="ctr"/>
            <a:r>
              <a:rPr lang="en-US" altLang="ko-KR" sz="24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Worthy is the Lamb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that was slain to receive power and riches and wisdom and might and honor and glory and blessing.”</a:t>
            </a:r>
          </a:p>
          <a:p>
            <a:pPr algn="ctr"/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2400" dirty="0">
                <a:latin typeface="Arial" pitchFamily="34" charset="0"/>
                <a:cs typeface="Arial" pitchFamily="34" charset="0"/>
              </a:rPr>
              <a:t>(Rev. 5:12)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455</Words>
  <Application>Microsoft Office PowerPoint</Application>
  <PresentationFormat>On-screen Show (16:9)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맑은 고딕</vt:lpstr>
      <vt:lpstr>Arial</vt:lpstr>
      <vt:lpstr>Calibri</vt:lpstr>
      <vt:lpstr>Century Gothic</vt:lpstr>
      <vt:lpstr>Trebuchet MS</vt:lpstr>
      <vt:lpstr>Wingdings</vt:lpstr>
      <vt:lpstr>Wingdings 3</vt:lpstr>
      <vt:lpstr>Office Theme</vt:lpstr>
      <vt:lpstr>Custom Design</vt:lpstr>
      <vt:lpstr>Ion</vt:lpstr>
      <vt:lpstr>PowerPoint Presentation</vt:lpstr>
      <vt:lpstr>PowerPoint Presentation</vt:lpstr>
      <vt:lpstr>PowerPoint Presentation</vt:lpstr>
      <vt:lpstr>Submitting to One Another</vt:lpstr>
      <vt:lpstr>Submitting to One Another</vt:lpstr>
      <vt:lpstr>Submitting to One Another</vt:lpstr>
      <vt:lpstr>Submitting to One Another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Jerome Sasanecki</cp:lastModifiedBy>
  <cp:revision>42</cp:revision>
  <dcterms:created xsi:type="dcterms:W3CDTF">2014-04-01T16:27:38Z</dcterms:created>
  <dcterms:modified xsi:type="dcterms:W3CDTF">2017-12-23T16:43:56Z</dcterms:modified>
</cp:coreProperties>
</file>