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3BED-B987-4B76-B149-8400C2886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53BC8-8967-4B9D-AF33-FAEDF8DB1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16D5-C00F-479D-A604-E3A2BE72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5D67-0ED7-4262-85E1-FC67F513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01CC-6631-471F-929C-B2E6DCE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5BF8-2A1C-4959-9D32-95E413C1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56ED6-6E02-481F-AB0E-E97E558C0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45D2A-A0B9-4567-9A66-DF378A2E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F1A9B-3E2B-47EF-93A6-FF0DD162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1BC69-B8F8-469D-A7D0-BBDDE4D4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077C0-A004-4085-A0E1-EAAD8D555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D6A56-25AE-440D-B9A1-17BEC6DBF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51ACC-3EA6-483A-A48F-D7B3CE12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F4D15-2D07-4266-9C93-DE2E644F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5CBA2-8147-4524-850F-2213F8FA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9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C4A1-8EF4-48AE-92A0-A311AF31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4D1E-5D72-4B2F-889F-28A95713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D04C-C550-4EC0-ADA7-3C8206E4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FE182-1BED-4678-BC26-6149EC4A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D9A0-ECAD-4660-AF56-EBA0F23A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A4A1-9916-4353-8C34-AB7353E44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47056-AC07-4F9E-A3CB-32AC05F81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CE365-2CB2-48B0-B8C8-82979F19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5194-3854-409C-B369-1D441D14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0B870-AFFE-4661-8363-8D2A3624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8C0F-A397-4229-9B12-B6D10E24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097C-37DA-4FBE-B340-1DB1E5025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831B8-11F5-4DA9-AFB3-40B18A07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31F12-F133-4099-8190-551AEC84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DEFA4-7B72-47F0-9EF2-B4B61A7C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F1C21-EFFC-4519-9FCC-57157F14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EC9E-4D4F-4A3A-BE9D-F47FE0C8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D8A26-11E4-427C-ADE3-04164B9AD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3B8A3-CF07-4522-BF2D-526EC8643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45384-23BB-423C-9370-2DD224854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26616-7958-4ED8-A1E5-036184FBE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0B766-FC34-445E-9D23-2C9C1A2C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090CA-D6EB-41E6-B8BB-D0A32760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40B2D-6E35-42D5-980C-20250404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A2D-EDC4-436E-B1D5-8E3D71E0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852E9-CB11-4935-AB74-DA220C56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721EF-BE06-4BC1-9F90-2B166B3E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F11DA-D3BF-45EC-AA94-D82286B6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5274B-1DC0-4AFA-AC30-E8598F4C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E916B-B7E8-4449-8378-0F63ED6A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B2376-A682-42FE-8008-BB8F0BBA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6746-75BB-4B8E-B864-2333F5A1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6A2F-08F6-40A5-A837-A8FEDE02F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AEF35-2B5E-47A8-B8EA-C25BA39EB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9264E-61CC-4616-99E7-83835274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3DB81-BE73-4249-8E65-1414EE0C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5F30D-FDB9-46BC-A7A7-1878FABE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1079-327A-4D1E-BB79-504DC441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D15E4-A6C5-477C-AA74-28B77233F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C66EB-76D0-4B66-B94C-F9FAE4190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068EF-621B-4276-A4E9-4FAE5014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A5C23-8243-40C9-BB2D-198EBAC6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C2E8C-97BF-4F95-B951-523398FE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4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EA865-4BAA-4EBA-A1F0-E320B7C1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2029F-1845-4A2C-BA95-61DBEE9AA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CDC90-2780-4E2B-A196-DD9FC5BAD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D2CF-EE8F-444B-BB5D-8A60A533A64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48D0-DEB0-4A8F-AE4F-DBD258D6A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BDC0B-2200-4B31-AAEF-3F4A39DA3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i_w5fNvL3UAhWp24MKHWlZAYkQjRwIBw&amp;url=http://ancientroadpublications.com/Studies/BiblicalStudies/SealofBaruch.html&amp;psig=AFQjCNHuvqqPnvFG_YnvhcQk450L_E6B1g&amp;ust=1497534410418675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  <p:sp>
        <p:nvSpPr>
          <p:cNvPr id="8" name="Text Box 31">
            <a:extLst>
              <a:ext uri="{FF2B5EF4-FFF2-40B4-BE49-F238E27FC236}">
                <a16:creationId xmlns:a16="http://schemas.microsoft.com/office/drawing/2014/main" id="{E01CD3BD-5186-42D5-B5E1-A5D3C990ABB2}"/>
              </a:ext>
            </a:extLst>
          </p:cNvPr>
          <p:cNvSpPr txBox="1"/>
          <p:nvPr/>
        </p:nvSpPr>
        <p:spPr>
          <a:xfrm>
            <a:off x="5075852" y="113507"/>
            <a:ext cx="6755363" cy="214050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5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32">
            <a:extLst>
              <a:ext uri="{FF2B5EF4-FFF2-40B4-BE49-F238E27FC236}">
                <a16:creationId xmlns:a16="http://schemas.microsoft.com/office/drawing/2014/main" id="{273F6AE0-9D6C-4AB1-9475-97A47A6EA6CD}"/>
              </a:ext>
            </a:extLst>
          </p:cNvPr>
          <p:cNvSpPr txBox="1"/>
          <p:nvPr/>
        </p:nvSpPr>
        <p:spPr>
          <a:xfrm>
            <a:off x="5075852" y="1968258"/>
            <a:ext cx="6755363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R A C E    I N    T H E    </a:t>
            </a:r>
            <a:r>
              <a:rPr lang="en-US" sz="3200" b="1" dirty="0" err="1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D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9C0411-C7D9-4227-A040-1E59BA3970FC}"/>
              </a:ext>
            </a:extLst>
          </p:cNvPr>
          <p:cNvCxnSpPr>
            <a:cxnSpLocks/>
          </p:cNvCxnSpPr>
          <p:nvPr/>
        </p:nvCxnSpPr>
        <p:spPr>
          <a:xfrm>
            <a:off x="5538885" y="1939489"/>
            <a:ext cx="58631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5075852" y="2724665"/>
            <a:ext cx="6755363" cy="391941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 (7.2 - 7.5)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book he speaks through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God he spoke for</a:t>
            </a:r>
          </a:p>
        </p:txBody>
      </p:sp>
    </p:spTree>
    <p:extLst>
      <p:ext uri="{BB962C8B-B14F-4D97-AF65-F5344CB8AC3E}">
        <p14:creationId xmlns:p14="http://schemas.microsoft.com/office/powerpoint/2010/main" val="28946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582619" cy="218533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ERA BEFORE HIS CALL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319162-8EFC-4148-BF02-569AD1516AAB}"/>
              </a:ext>
            </a:extLst>
          </p:cNvPr>
          <p:cNvCxnSpPr>
            <a:cxnSpLocks/>
          </p:cNvCxnSpPr>
          <p:nvPr/>
        </p:nvCxnSpPr>
        <p:spPr>
          <a:xfrm>
            <a:off x="830256" y="4404220"/>
            <a:ext cx="1027651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FA37DE-C587-425F-BE79-980A3CBFB03E}"/>
              </a:ext>
            </a:extLst>
          </p:cNvPr>
          <p:cNvCxnSpPr>
            <a:cxnSpLocks/>
          </p:cNvCxnSpPr>
          <p:nvPr/>
        </p:nvCxnSpPr>
        <p:spPr>
          <a:xfrm>
            <a:off x="1300926" y="4404220"/>
            <a:ext cx="2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4B8190-D0E6-4CB9-B3C0-69B219F4A10A}"/>
              </a:ext>
            </a:extLst>
          </p:cNvPr>
          <p:cNvCxnSpPr>
            <a:cxnSpLocks/>
          </p:cNvCxnSpPr>
          <p:nvPr/>
        </p:nvCxnSpPr>
        <p:spPr>
          <a:xfrm>
            <a:off x="2224227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5F4F60-D81F-4900-BEED-C7CB0AD16547}"/>
              </a:ext>
            </a:extLst>
          </p:cNvPr>
          <p:cNvCxnSpPr>
            <a:cxnSpLocks/>
          </p:cNvCxnSpPr>
          <p:nvPr/>
        </p:nvCxnSpPr>
        <p:spPr>
          <a:xfrm>
            <a:off x="3166081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32D33F-B80C-4816-B851-726CEBDC527B}"/>
              </a:ext>
            </a:extLst>
          </p:cNvPr>
          <p:cNvCxnSpPr>
            <a:cxnSpLocks/>
          </p:cNvCxnSpPr>
          <p:nvPr/>
        </p:nvCxnSpPr>
        <p:spPr>
          <a:xfrm>
            <a:off x="4087472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E72E48-0270-476E-809B-2226710B5C7C}"/>
              </a:ext>
            </a:extLst>
          </p:cNvPr>
          <p:cNvCxnSpPr>
            <a:cxnSpLocks/>
          </p:cNvCxnSpPr>
          <p:nvPr/>
        </p:nvCxnSpPr>
        <p:spPr>
          <a:xfrm>
            <a:off x="5010771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53-164F-48E4-B96D-0BA3641D903E}"/>
              </a:ext>
            </a:extLst>
          </p:cNvPr>
          <p:cNvCxnSpPr>
            <a:cxnSpLocks/>
          </p:cNvCxnSpPr>
          <p:nvPr/>
        </p:nvCxnSpPr>
        <p:spPr>
          <a:xfrm>
            <a:off x="5952625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95802B-6118-421D-B9A1-30D9ACF77853}"/>
              </a:ext>
            </a:extLst>
          </p:cNvPr>
          <p:cNvCxnSpPr>
            <a:cxnSpLocks/>
          </p:cNvCxnSpPr>
          <p:nvPr/>
        </p:nvCxnSpPr>
        <p:spPr>
          <a:xfrm>
            <a:off x="6881005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33132D9-1CA4-4F2C-9C9D-B874551416CC}"/>
              </a:ext>
            </a:extLst>
          </p:cNvPr>
          <p:cNvCxnSpPr>
            <a:cxnSpLocks/>
          </p:cNvCxnSpPr>
          <p:nvPr/>
        </p:nvCxnSpPr>
        <p:spPr>
          <a:xfrm>
            <a:off x="7804304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0F8BF-2F4C-4561-9BA9-1F7E0CF0637F}"/>
              </a:ext>
            </a:extLst>
          </p:cNvPr>
          <p:cNvCxnSpPr>
            <a:cxnSpLocks/>
          </p:cNvCxnSpPr>
          <p:nvPr/>
        </p:nvCxnSpPr>
        <p:spPr>
          <a:xfrm>
            <a:off x="8746158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0737F6-1B87-4309-8ECE-02E75BC18A32}"/>
              </a:ext>
            </a:extLst>
          </p:cNvPr>
          <p:cNvCxnSpPr>
            <a:cxnSpLocks/>
          </p:cNvCxnSpPr>
          <p:nvPr/>
        </p:nvCxnSpPr>
        <p:spPr>
          <a:xfrm>
            <a:off x="9667549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A6C9E0-9795-4075-9138-E67FD352D5FD}"/>
              </a:ext>
            </a:extLst>
          </p:cNvPr>
          <p:cNvCxnSpPr>
            <a:cxnSpLocks/>
          </p:cNvCxnSpPr>
          <p:nvPr/>
        </p:nvCxnSpPr>
        <p:spPr>
          <a:xfrm>
            <a:off x="10590848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73EC18E6-A0F5-4CDD-A214-BDF549DB3DA5}"/>
              </a:ext>
            </a:extLst>
          </p:cNvPr>
          <p:cNvSpPr txBox="1">
            <a:spLocks/>
          </p:cNvSpPr>
          <p:nvPr/>
        </p:nvSpPr>
        <p:spPr>
          <a:xfrm>
            <a:off x="444361" y="4760050"/>
            <a:ext cx="1779865" cy="85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745 BC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Tiglath</a:t>
            </a: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Pileser</a:t>
            </a: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 of Assyria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544C6FD-27DE-4AFC-BFFA-317CE9A97141}"/>
              </a:ext>
            </a:extLst>
          </p:cNvPr>
          <p:cNvSpPr txBox="1">
            <a:spLocks/>
          </p:cNvSpPr>
          <p:nvPr/>
        </p:nvSpPr>
        <p:spPr>
          <a:xfrm>
            <a:off x="1300926" y="3087149"/>
            <a:ext cx="1858167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735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Assyria Defeats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Syria/Israel Rebellion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Judah Serves Assyria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FE79E528-685C-4A38-A81E-9EA75930C7DA}"/>
              </a:ext>
            </a:extLst>
          </p:cNvPr>
          <p:cNvSpPr txBox="1">
            <a:spLocks/>
          </p:cNvSpPr>
          <p:nvPr/>
        </p:nvSpPr>
        <p:spPr>
          <a:xfrm>
            <a:off x="2224226" y="4760050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722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Samaria Destroyed by Assyria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71AAF8C9-5024-41FE-B554-F883CE6F8C30}"/>
              </a:ext>
            </a:extLst>
          </p:cNvPr>
          <p:cNvSpPr txBox="1">
            <a:spLocks/>
          </p:cNvSpPr>
          <p:nvPr/>
        </p:nvSpPr>
        <p:spPr>
          <a:xfrm>
            <a:off x="3166081" y="3120702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715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Hezekiah Reforms Judah Politically &amp; Spiritually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5A7F2F1F-F232-4B28-9237-0AEC2401E19F}"/>
              </a:ext>
            </a:extLst>
          </p:cNvPr>
          <p:cNvSpPr txBox="1">
            <a:spLocks/>
          </p:cNvSpPr>
          <p:nvPr/>
        </p:nvSpPr>
        <p:spPr>
          <a:xfrm>
            <a:off x="4079148" y="4760050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705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Sennacherib King of Assyria; Judah Distressed &amp; Delivered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9E016DDF-02E4-49EC-91BC-632E15FCCA75}"/>
              </a:ext>
            </a:extLst>
          </p:cNvPr>
          <p:cNvSpPr txBox="1">
            <a:spLocks/>
          </p:cNvSpPr>
          <p:nvPr/>
        </p:nvSpPr>
        <p:spPr>
          <a:xfrm>
            <a:off x="5008863" y="3117207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Manasseh Brings Political &amp; Spiritual Ruin to Judah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CB2E8077-9868-434F-B8C5-0998AFFD293B}"/>
              </a:ext>
            </a:extLst>
          </p:cNvPr>
          <p:cNvSpPr txBox="1">
            <a:spLocks/>
          </p:cNvSpPr>
          <p:nvPr/>
        </p:nvSpPr>
        <p:spPr>
          <a:xfrm>
            <a:off x="5949382" y="4726496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642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 Brings Further Destruction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2AF5CF8A-C0FC-46F6-A241-A0CCE6C239AB}"/>
              </a:ext>
            </a:extLst>
          </p:cNvPr>
          <p:cNvSpPr txBox="1">
            <a:spLocks/>
          </p:cNvSpPr>
          <p:nvPr/>
        </p:nvSpPr>
        <p:spPr>
          <a:xfrm>
            <a:off x="6858633" y="3093788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640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Josiah Reforms Judah Politically &amp; Spiritually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32EEAA1E-9927-4D31-A597-E193F2FAC612}"/>
              </a:ext>
            </a:extLst>
          </p:cNvPr>
          <p:cNvSpPr txBox="1">
            <a:spLocks/>
          </p:cNvSpPr>
          <p:nvPr/>
        </p:nvSpPr>
        <p:spPr>
          <a:xfrm>
            <a:off x="7785749" y="4760049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627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Ashurbanipal King of Assyria; Assyria Begins to Weaken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246299CA-1E08-484E-851E-204434D66610}"/>
              </a:ext>
            </a:extLst>
          </p:cNvPr>
          <p:cNvSpPr txBox="1">
            <a:spLocks/>
          </p:cNvSpPr>
          <p:nvPr/>
        </p:nvSpPr>
        <p:spPr>
          <a:xfrm>
            <a:off x="8681266" y="3093787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626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Babylon Conquers Assyria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FD710784-C2B1-4AAC-8043-3BC69BBA4C4E}"/>
              </a:ext>
            </a:extLst>
          </p:cNvPr>
          <p:cNvSpPr txBox="1">
            <a:spLocks/>
          </p:cNvSpPr>
          <p:nvPr/>
        </p:nvSpPr>
        <p:spPr>
          <a:xfrm>
            <a:off x="9682861" y="4726496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622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of the Law was Discovered in the Temple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09C32E2-8DEE-4F33-A39A-811F9C7AF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31669"/>
              </p:ext>
            </p:extLst>
          </p:nvPr>
        </p:nvGraphicFramePr>
        <p:xfrm>
          <a:off x="839787" y="5706279"/>
          <a:ext cx="10266982" cy="71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3053">
                  <a:extLst>
                    <a:ext uri="{9D8B030D-6E8A-4147-A177-3AD203B41FA5}">
                      <a16:colId xmlns:a16="http://schemas.microsoft.com/office/drawing/2014/main" val="837029908"/>
                    </a:ext>
                  </a:extLst>
                </a:gridCol>
                <a:gridCol w="1383929">
                  <a:extLst>
                    <a:ext uri="{9D8B030D-6E8A-4147-A177-3AD203B41FA5}">
                      <a16:colId xmlns:a16="http://schemas.microsoft.com/office/drawing/2014/main" val="556293256"/>
                    </a:ext>
                  </a:extLst>
                </a:gridCol>
              </a:tblGrid>
              <a:tr h="7182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Assyrian Domination</a:t>
                      </a: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Babylonian Domination</a:t>
                      </a:r>
                      <a:endParaRPr lang="en-US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37570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A20D9E53-71AE-429F-B6D0-B0F01916C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71676"/>
              </p:ext>
            </p:extLst>
          </p:nvPr>
        </p:nvGraphicFramePr>
        <p:xfrm>
          <a:off x="839788" y="2385952"/>
          <a:ext cx="10266981" cy="63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63">
                  <a:extLst>
                    <a:ext uri="{9D8B030D-6E8A-4147-A177-3AD203B41FA5}">
                      <a16:colId xmlns:a16="http://schemas.microsoft.com/office/drawing/2014/main" val="837029908"/>
                    </a:ext>
                  </a:extLst>
                </a:gridCol>
                <a:gridCol w="1820411">
                  <a:extLst>
                    <a:ext uri="{9D8B030D-6E8A-4147-A177-3AD203B41FA5}">
                      <a16:colId xmlns:a16="http://schemas.microsoft.com/office/drawing/2014/main" val="556293256"/>
                    </a:ext>
                  </a:extLst>
                </a:gridCol>
                <a:gridCol w="1862356">
                  <a:extLst>
                    <a:ext uri="{9D8B030D-6E8A-4147-A177-3AD203B41FA5}">
                      <a16:colId xmlns:a16="http://schemas.microsoft.com/office/drawing/2014/main" val="2494370240"/>
                    </a:ext>
                  </a:extLst>
                </a:gridCol>
                <a:gridCol w="1040234">
                  <a:extLst>
                    <a:ext uri="{9D8B030D-6E8A-4147-A177-3AD203B41FA5}">
                      <a16:colId xmlns:a16="http://schemas.microsoft.com/office/drawing/2014/main" val="2123757140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3101590910"/>
                    </a:ext>
                  </a:extLst>
                </a:gridCol>
                <a:gridCol w="3237895">
                  <a:extLst>
                    <a:ext uri="{9D8B030D-6E8A-4147-A177-3AD203B41FA5}">
                      <a16:colId xmlns:a16="http://schemas.microsoft.com/office/drawing/2014/main" val="154424337"/>
                    </a:ext>
                  </a:extLst>
                </a:gridCol>
              </a:tblGrid>
              <a:tr h="6361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Jotham </a:t>
                      </a:r>
                    </a:p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(750-735)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Ahaz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(735-715)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Hezekiah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(715-687)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Manasseh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(687-642)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Amon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(642-640)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Josiah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(640-609)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37570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68E47E2F-5FF9-41C1-9337-DE1E897988EE}"/>
              </a:ext>
            </a:extLst>
          </p:cNvPr>
          <p:cNvSpPr/>
          <p:nvPr/>
        </p:nvSpPr>
        <p:spPr>
          <a:xfrm>
            <a:off x="8611041" y="4259856"/>
            <a:ext cx="280396" cy="2887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D4B7AF51-0002-45B8-A6DE-8BB0BAF79393}"/>
              </a:ext>
            </a:extLst>
          </p:cNvPr>
          <p:cNvSpPr txBox="1">
            <a:spLocks/>
          </p:cNvSpPr>
          <p:nvPr/>
        </p:nvSpPr>
        <p:spPr>
          <a:xfrm>
            <a:off x="8044789" y="3913361"/>
            <a:ext cx="1396699" cy="370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Jeremiah’s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(1:2)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582619" cy="15393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ERA BEFORE HIS CALL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YEARS DURING HIS MINISTRY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319162-8EFC-4148-BF02-569AD1516AAB}"/>
              </a:ext>
            </a:extLst>
          </p:cNvPr>
          <p:cNvCxnSpPr>
            <a:cxnSpLocks/>
          </p:cNvCxnSpPr>
          <p:nvPr/>
        </p:nvCxnSpPr>
        <p:spPr>
          <a:xfrm>
            <a:off x="830256" y="4404220"/>
            <a:ext cx="1027651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4B8190-D0E6-4CB9-B3C0-69B219F4A10A}"/>
              </a:ext>
            </a:extLst>
          </p:cNvPr>
          <p:cNvCxnSpPr>
            <a:cxnSpLocks/>
          </p:cNvCxnSpPr>
          <p:nvPr/>
        </p:nvCxnSpPr>
        <p:spPr>
          <a:xfrm>
            <a:off x="2224227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5F4F60-D81F-4900-BEED-C7CB0AD16547}"/>
              </a:ext>
            </a:extLst>
          </p:cNvPr>
          <p:cNvCxnSpPr>
            <a:cxnSpLocks/>
          </p:cNvCxnSpPr>
          <p:nvPr/>
        </p:nvCxnSpPr>
        <p:spPr>
          <a:xfrm>
            <a:off x="4087472" y="4404220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53-164F-48E4-B96D-0BA3641D903E}"/>
              </a:ext>
            </a:extLst>
          </p:cNvPr>
          <p:cNvCxnSpPr>
            <a:cxnSpLocks/>
          </p:cNvCxnSpPr>
          <p:nvPr/>
        </p:nvCxnSpPr>
        <p:spPr>
          <a:xfrm>
            <a:off x="5952625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95802B-6118-421D-B9A1-30D9ACF77853}"/>
              </a:ext>
            </a:extLst>
          </p:cNvPr>
          <p:cNvCxnSpPr>
            <a:cxnSpLocks/>
          </p:cNvCxnSpPr>
          <p:nvPr/>
        </p:nvCxnSpPr>
        <p:spPr>
          <a:xfrm>
            <a:off x="7804304" y="4404219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0737F6-1B87-4309-8ECE-02E75BC18A32}"/>
              </a:ext>
            </a:extLst>
          </p:cNvPr>
          <p:cNvCxnSpPr>
            <a:cxnSpLocks/>
          </p:cNvCxnSpPr>
          <p:nvPr/>
        </p:nvCxnSpPr>
        <p:spPr>
          <a:xfrm>
            <a:off x="9667549" y="4081943"/>
            <a:ext cx="0" cy="3222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544C6FD-27DE-4AFC-BFFA-317CE9A97141}"/>
              </a:ext>
            </a:extLst>
          </p:cNvPr>
          <p:cNvSpPr txBox="1">
            <a:spLocks/>
          </p:cNvSpPr>
          <p:nvPr/>
        </p:nvSpPr>
        <p:spPr>
          <a:xfrm>
            <a:off x="1300926" y="3087149"/>
            <a:ext cx="1858167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Judah Defeated by Egypt; Jehoiakim Installed as King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FE79E528-685C-4A38-A81E-9EA75930C7DA}"/>
              </a:ext>
            </a:extLst>
          </p:cNvPr>
          <p:cNvSpPr txBox="1">
            <a:spLocks/>
          </p:cNvSpPr>
          <p:nvPr/>
        </p:nvSpPr>
        <p:spPr>
          <a:xfrm>
            <a:off x="3159093" y="4726495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605</a:t>
            </a: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Nebuchadnezzar Conquers Egypt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9E016DDF-02E4-49EC-91BC-632E15FCCA75}"/>
              </a:ext>
            </a:extLst>
          </p:cNvPr>
          <p:cNvSpPr txBox="1">
            <a:spLocks/>
          </p:cNvSpPr>
          <p:nvPr/>
        </p:nvSpPr>
        <p:spPr>
          <a:xfrm>
            <a:off x="5008863" y="3117207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Jehoiakim Dies; Jehoiachin Surrenders; 1</a:t>
            </a:r>
            <a:r>
              <a:rPr lang="en-US" sz="1400" i="1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Deportation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CB2E8077-9868-434F-B8C5-0998AFFD293B}"/>
              </a:ext>
            </a:extLst>
          </p:cNvPr>
          <p:cNvSpPr txBox="1">
            <a:spLocks/>
          </p:cNvSpPr>
          <p:nvPr/>
        </p:nvSpPr>
        <p:spPr>
          <a:xfrm>
            <a:off x="6896576" y="4726495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589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Zedekiah Rebels; Nebuchadnezzar Invades Judah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246299CA-1E08-484E-851E-204434D66610}"/>
              </a:ext>
            </a:extLst>
          </p:cNvPr>
          <p:cNvSpPr txBox="1">
            <a:spLocks/>
          </p:cNvSpPr>
          <p:nvPr/>
        </p:nvSpPr>
        <p:spPr>
          <a:xfrm>
            <a:off x="8721879" y="3117207"/>
            <a:ext cx="1863246" cy="994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587-586 BC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Jerusalem Destroyed; 2</a:t>
            </a:r>
            <a:r>
              <a:rPr lang="en-US" sz="1400" i="1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Deportation; Gedaliah Governor</a:t>
            </a:r>
          </a:p>
          <a:p>
            <a:pPr algn="ctr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09C32E2-8DEE-4F33-A39A-811F9C7AF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79135"/>
              </p:ext>
            </p:extLst>
          </p:nvPr>
        </p:nvGraphicFramePr>
        <p:xfrm>
          <a:off x="839787" y="5706279"/>
          <a:ext cx="10266981" cy="71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981">
                  <a:extLst>
                    <a:ext uri="{9D8B030D-6E8A-4147-A177-3AD203B41FA5}">
                      <a16:colId xmlns:a16="http://schemas.microsoft.com/office/drawing/2014/main" val="837029908"/>
                    </a:ext>
                  </a:extLst>
                </a:gridCol>
              </a:tblGrid>
              <a:tr h="7182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Babylonian Domination</a:t>
                      </a: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37570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A20D9E53-71AE-429F-B6D0-B0F01916C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58752"/>
              </p:ext>
            </p:extLst>
          </p:nvPr>
        </p:nvGraphicFramePr>
        <p:xfrm>
          <a:off x="839787" y="2385952"/>
          <a:ext cx="10266981" cy="63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107">
                  <a:extLst>
                    <a:ext uri="{9D8B030D-6E8A-4147-A177-3AD203B41FA5}">
                      <a16:colId xmlns:a16="http://schemas.microsoft.com/office/drawing/2014/main" val="837029908"/>
                    </a:ext>
                  </a:extLst>
                </a:gridCol>
                <a:gridCol w="1879134">
                  <a:extLst>
                    <a:ext uri="{9D8B030D-6E8A-4147-A177-3AD203B41FA5}">
                      <a16:colId xmlns:a16="http://schemas.microsoft.com/office/drawing/2014/main" val="556293256"/>
                    </a:ext>
                  </a:extLst>
                </a:gridCol>
                <a:gridCol w="4269740">
                  <a:extLst>
                    <a:ext uri="{9D8B030D-6E8A-4147-A177-3AD203B41FA5}">
                      <a16:colId xmlns:a16="http://schemas.microsoft.com/office/drawing/2014/main" val="2494370240"/>
                    </a:ext>
                  </a:extLst>
                </a:gridCol>
              </a:tblGrid>
              <a:tr h="6361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Jehoiakim</a:t>
                      </a:r>
                    </a:p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(609-598)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Jehoiachin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months)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Zedekiah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(597-586)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3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3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801241" cy="15393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book he speaks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SCROLLS</a:t>
            </a:r>
          </a:p>
        </p:txBody>
      </p:sp>
      <p:pic>
        <p:nvPicPr>
          <p:cNvPr id="17" name="Picture 16" descr="Image result for baruch scribe">
            <a:hlinkClick r:id="rId2" tgtFrame="&quot;_blank&quot;"/>
            <a:extLst>
              <a:ext uri="{FF2B5EF4-FFF2-40B4-BE49-F238E27FC236}">
                <a16:creationId xmlns:a16="http://schemas.microsoft.com/office/drawing/2014/main" id="{4CC2747E-04BF-4C55-B45C-3D14BFA796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77" y="2382457"/>
            <a:ext cx="4075148" cy="3818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68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801241" cy="15393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book he speaks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SCROLLS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430FD9B-FFBF-4080-9EC5-2B6D776D6D00}"/>
              </a:ext>
            </a:extLst>
          </p:cNvPr>
          <p:cNvSpPr txBox="1">
            <a:spLocks/>
          </p:cNvSpPr>
          <p:nvPr/>
        </p:nvSpPr>
        <p:spPr>
          <a:xfrm>
            <a:off x="839788" y="2449585"/>
            <a:ext cx="4487221" cy="3959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1:9-10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LORD stretched out His hand and touched my mouth, and the LORD said to me,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“Behold, I have put My words in your mouth.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“See, I have appointed you this day over the 	nations and over the kingdoms,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pluck up and break down,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destroy and to overthrow,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18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build and to plant.”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FEB3210-2B48-4994-9A1B-992B05DF8164}"/>
              </a:ext>
            </a:extLst>
          </p:cNvPr>
          <p:cNvCxnSpPr/>
          <p:nvPr/>
        </p:nvCxnSpPr>
        <p:spPr>
          <a:xfrm flipV="1">
            <a:off x="3842158" y="3624044"/>
            <a:ext cx="3389152" cy="1417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F08F1C3-3F44-4A61-B0D8-41752AFE3B9C}"/>
              </a:ext>
            </a:extLst>
          </p:cNvPr>
          <p:cNvCxnSpPr>
            <a:cxnSpLocks/>
          </p:cNvCxnSpPr>
          <p:nvPr/>
        </p:nvCxnSpPr>
        <p:spPr>
          <a:xfrm>
            <a:off x="3842158" y="5041783"/>
            <a:ext cx="3447875" cy="503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22D5310-CFB4-4761-BB44-33406D3B27CB}"/>
              </a:ext>
            </a:extLst>
          </p:cNvPr>
          <p:cNvSpPr txBox="1">
            <a:spLocks/>
          </p:cNvSpPr>
          <p:nvPr/>
        </p:nvSpPr>
        <p:spPr>
          <a:xfrm>
            <a:off x="7231310" y="3078767"/>
            <a:ext cx="2355019" cy="1090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60E3D0B5-F9C9-4120-AA3F-04103E80A570}"/>
              </a:ext>
            </a:extLst>
          </p:cNvPr>
          <p:cNvSpPr txBox="1">
            <a:spLocks/>
          </p:cNvSpPr>
          <p:nvPr/>
        </p:nvSpPr>
        <p:spPr>
          <a:xfrm>
            <a:off x="7290033" y="5041783"/>
            <a:ext cx="2355019" cy="1090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9535DEBD-E78F-4197-A739-5245B4FCFEF1}"/>
              </a:ext>
            </a:extLst>
          </p:cNvPr>
          <p:cNvSpPr/>
          <p:nvPr/>
        </p:nvSpPr>
        <p:spPr>
          <a:xfrm>
            <a:off x="3540154" y="4672660"/>
            <a:ext cx="302004" cy="76130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801241" cy="15393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book he speaks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SCROLLS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430FD9B-FFBF-4080-9EC5-2B6D776D6D00}"/>
              </a:ext>
            </a:extLst>
          </p:cNvPr>
          <p:cNvSpPr txBox="1">
            <a:spLocks/>
          </p:cNvSpPr>
          <p:nvPr/>
        </p:nvSpPr>
        <p:spPr>
          <a:xfrm>
            <a:off x="746643" y="2457974"/>
            <a:ext cx="2683588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(1)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Accusation &amp; Warning for Israel (1-24)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Adopted worship of Canaanite gods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Accusation of Israel’s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Rampant social injustice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Jeremiah’s temple sermon (7) 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186F357-8965-4091-9B2A-47A61899C5B1}"/>
              </a:ext>
            </a:extLst>
          </p:cNvPr>
          <p:cNvSpPr txBox="1">
            <a:spLocks/>
          </p:cNvSpPr>
          <p:nvPr/>
        </p:nvSpPr>
        <p:spPr>
          <a:xfrm>
            <a:off x="3430231" y="2457974"/>
            <a:ext cx="1955501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(25)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back to previous prophecy (vv.1-7)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ahead to Judah’s judgment at the hands of Babylon (vv.8-11)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ahead to God’s promised judgment on Babylon &amp; all nations (vv.12-38)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8AFA6DF-1FF5-4EA5-A2BE-4F108199398F}"/>
              </a:ext>
            </a:extLst>
          </p:cNvPr>
          <p:cNvSpPr txBox="1">
            <a:spLocks/>
          </p:cNvSpPr>
          <p:nvPr/>
        </p:nvSpPr>
        <p:spPr>
          <a:xfrm>
            <a:off x="5385732" y="2457974"/>
            <a:ext cx="2683588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&amp; Hope for Israel (26-45)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rejected by Israel’s leaders (26-29)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Siege &amp; Destruction of Jerusalem (34-45)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64A1E05-D98F-44DE-813D-029A92E8C704}"/>
              </a:ext>
            </a:extLst>
          </p:cNvPr>
          <p:cNvSpPr txBox="1">
            <a:spLocks/>
          </p:cNvSpPr>
          <p:nvPr/>
        </p:nvSpPr>
        <p:spPr>
          <a:xfrm>
            <a:off x="8069320" y="2457974"/>
            <a:ext cx="3411675" cy="222308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&amp; Hope for the Nations (46-51)</a:t>
            </a:r>
          </a:p>
          <a:p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use Babylon to judge the nations around Israel (46-49)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coming judgment on Babylon itself (50-51)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24318BE-E849-44A1-8DB0-A6BA50A9067F}"/>
              </a:ext>
            </a:extLst>
          </p:cNvPr>
          <p:cNvSpPr txBox="1">
            <a:spLocks/>
          </p:cNvSpPr>
          <p:nvPr/>
        </p:nvSpPr>
        <p:spPr>
          <a:xfrm>
            <a:off x="5385732" y="3951214"/>
            <a:ext cx="2683588" cy="1568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FOR ISRAEL’S FUTURE (30-33)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AB83266-2892-4A8C-8BB8-587A124C7D66}"/>
              </a:ext>
            </a:extLst>
          </p:cNvPr>
          <p:cNvSpPr txBox="1">
            <a:spLocks/>
          </p:cNvSpPr>
          <p:nvPr/>
        </p:nvSpPr>
        <p:spPr>
          <a:xfrm>
            <a:off x="8069319" y="4681057"/>
            <a:ext cx="3411675" cy="17365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 &amp; Exile (52)</a:t>
            </a: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Fulfillment of Jeremiah’s warnings of judgment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Promise of future hope</a:t>
            </a:r>
          </a:p>
        </p:txBody>
      </p:sp>
    </p:spTree>
    <p:extLst>
      <p:ext uri="{BB962C8B-B14F-4D97-AF65-F5344CB8AC3E}">
        <p14:creationId xmlns:p14="http://schemas.microsoft.com/office/powerpoint/2010/main" val="33624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8513" y="843094"/>
            <a:ext cx="5801241" cy="15393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times he spoke into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book he speaks through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&amp; the God he spoke for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430FD9B-FFBF-4080-9EC5-2B6D776D6D00}"/>
              </a:ext>
            </a:extLst>
          </p:cNvPr>
          <p:cNvSpPr txBox="1">
            <a:spLocks/>
          </p:cNvSpPr>
          <p:nvPr/>
        </p:nvSpPr>
        <p:spPr>
          <a:xfrm>
            <a:off x="839788" y="2718033"/>
            <a:ext cx="6819361" cy="369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PASSION OF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SOVEREIGNTY OF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MISSION OF GOD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4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6037-0428-47B3-9158-9C4BB14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06F0-6EAF-4513-819F-0CB9D3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8698" y="1435565"/>
            <a:ext cx="5801241" cy="43832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430FD9B-FFBF-4080-9EC5-2B6D776D6D00}"/>
              </a:ext>
            </a:extLst>
          </p:cNvPr>
          <p:cNvSpPr txBox="1">
            <a:spLocks/>
          </p:cNvSpPr>
          <p:nvPr/>
        </p:nvSpPr>
        <p:spPr>
          <a:xfrm>
            <a:off x="746643" y="2457974"/>
            <a:ext cx="2683588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(1)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Accusation &amp; Warning for Israel (1-24)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Adopted worship of Canaanite gods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Accusation of Israel’s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Rampant social injustice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Jeremiah’s temple sermon (7) 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186F357-8965-4091-9B2A-47A61899C5B1}"/>
              </a:ext>
            </a:extLst>
          </p:cNvPr>
          <p:cNvSpPr txBox="1">
            <a:spLocks/>
          </p:cNvSpPr>
          <p:nvPr/>
        </p:nvSpPr>
        <p:spPr>
          <a:xfrm>
            <a:off x="3430231" y="2457974"/>
            <a:ext cx="1955501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(25)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back to previous prophecy (vv.1-7)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ahead to Judah’s judgment at the hands of Babylon (vv.8-11)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ahead to God’s promised judgment on Babylon &amp; all nations (vv.12-38)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8AFA6DF-1FF5-4EA5-A2BE-4F108199398F}"/>
              </a:ext>
            </a:extLst>
          </p:cNvPr>
          <p:cNvSpPr txBox="1">
            <a:spLocks/>
          </p:cNvSpPr>
          <p:nvPr/>
        </p:nvSpPr>
        <p:spPr>
          <a:xfrm>
            <a:off x="5385732" y="2457974"/>
            <a:ext cx="2683588" cy="39596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&amp; Hope for Israel (26-45)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rejected by Israel’s leaders (26-29)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Siege &amp; Destruction of Jerusalem (34-45)</a:t>
            </a:r>
          </a:p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64A1E05-D98F-44DE-813D-029A92E8C704}"/>
              </a:ext>
            </a:extLst>
          </p:cNvPr>
          <p:cNvSpPr txBox="1">
            <a:spLocks/>
          </p:cNvSpPr>
          <p:nvPr/>
        </p:nvSpPr>
        <p:spPr>
          <a:xfrm>
            <a:off x="8069320" y="2457974"/>
            <a:ext cx="3411675" cy="222308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&amp; Hope for the Nations (46-51)</a:t>
            </a:r>
          </a:p>
          <a:p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use Babylon to judge the nations around Israel (46-49)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coming judgment on Babylon itself (50-51)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24318BE-E849-44A1-8DB0-A6BA50A9067F}"/>
              </a:ext>
            </a:extLst>
          </p:cNvPr>
          <p:cNvSpPr txBox="1">
            <a:spLocks/>
          </p:cNvSpPr>
          <p:nvPr/>
        </p:nvSpPr>
        <p:spPr>
          <a:xfrm>
            <a:off x="5385732" y="3951214"/>
            <a:ext cx="2683588" cy="1568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FOR ISRAEL’S FUTURE (30-33)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AB83266-2892-4A8C-8BB8-587A124C7D66}"/>
              </a:ext>
            </a:extLst>
          </p:cNvPr>
          <p:cNvSpPr txBox="1">
            <a:spLocks/>
          </p:cNvSpPr>
          <p:nvPr/>
        </p:nvSpPr>
        <p:spPr>
          <a:xfrm>
            <a:off x="8069319" y="4681057"/>
            <a:ext cx="3411675" cy="17365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 &amp; Exile (52)</a:t>
            </a: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Fulfillment of Jeremiah’s warnings of judgment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Promise of future hope</a:t>
            </a:r>
          </a:p>
        </p:txBody>
      </p:sp>
    </p:spTree>
    <p:extLst>
      <p:ext uri="{BB962C8B-B14F-4D97-AF65-F5344CB8AC3E}">
        <p14:creationId xmlns:p14="http://schemas.microsoft.com/office/powerpoint/2010/main" val="42790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  <p:sp>
        <p:nvSpPr>
          <p:cNvPr id="8" name="Text Box 31">
            <a:extLst>
              <a:ext uri="{FF2B5EF4-FFF2-40B4-BE49-F238E27FC236}">
                <a16:creationId xmlns:a16="http://schemas.microsoft.com/office/drawing/2014/main" id="{E01CD3BD-5186-42D5-B5E1-A5D3C990ABB2}"/>
              </a:ext>
            </a:extLst>
          </p:cNvPr>
          <p:cNvSpPr txBox="1"/>
          <p:nvPr/>
        </p:nvSpPr>
        <p:spPr>
          <a:xfrm>
            <a:off x="5075852" y="113507"/>
            <a:ext cx="6755363" cy="214050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5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32">
            <a:extLst>
              <a:ext uri="{FF2B5EF4-FFF2-40B4-BE49-F238E27FC236}">
                <a16:creationId xmlns:a16="http://schemas.microsoft.com/office/drawing/2014/main" id="{273F6AE0-9D6C-4AB1-9475-97A47A6EA6CD}"/>
              </a:ext>
            </a:extLst>
          </p:cNvPr>
          <p:cNvSpPr txBox="1"/>
          <p:nvPr/>
        </p:nvSpPr>
        <p:spPr>
          <a:xfrm>
            <a:off x="5075852" y="1968258"/>
            <a:ext cx="6755363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R A C E    I N    T H E    </a:t>
            </a:r>
            <a:r>
              <a:rPr lang="en-US" sz="3200" b="1" dirty="0" err="1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D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9C0411-C7D9-4227-A040-1E59BA3970FC}"/>
              </a:ext>
            </a:extLst>
          </p:cNvPr>
          <p:cNvCxnSpPr>
            <a:cxnSpLocks/>
          </p:cNvCxnSpPr>
          <p:nvPr/>
        </p:nvCxnSpPr>
        <p:spPr>
          <a:xfrm>
            <a:off x="5538885" y="1939489"/>
            <a:ext cx="58631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5075852" y="2724665"/>
            <a:ext cx="6755363" cy="391941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 (7.2 - 7.5)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(1:1-19)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Jeremiah’s historical setting (1:1-3)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Jeremiah’s call &amp; message (1:4-16)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promised protection of Jeremiah (1:17-19)</a:t>
            </a:r>
          </a:p>
        </p:txBody>
      </p:sp>
    </p:spTree>
    <p:extLst>
      <p:ext uri="{BB962C8B-B14F-4D97-AF65-F5344CB8AC3E}">
        <p14:creationId xmlns:p14="http://schemas.microsoft.com/office/powerpoint/2010/main" val="41151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755</Words>
  <Application>Microsoft Office PowerPoint</Application>
  <PresentationFormat>Widescreen</PresentationFormat>
  <Paragraphs>180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Jeremiah</vt:lpstr>
      <vt:lpstr>Jeremiah</vt:lpstr>
      <vt:lpstr>Jeremiah</vt:lpstr>
      <vt:lpstr>Jeremiah</vt:lpstr>
      <vt:lpstr>Jeremiah</vt:lpstr>
      <vt:lpstr>Jeremiah</vt:lpstr>
      <vt:lpstr>Jeremiah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Sasanecki</dc:creator>
  <cp:lastModifiedBy>Jerome Sasanecki</cp:lastModifiedBy>
  <cp:revision>16</cp:revision>
  <dcterms:created xsi:type="dcterms:W3CDTF">2017-06-27T16:05:05Z</dcterms:created>
  <dcterms:modified xsi:type="dcterms:W3CDTF">2017-06-28T04:01:32Z</dcterms:modified>
</cp:coreProperties>
</file>