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1"/>
  </p:notesMasterIdLst>
  <p:sldIdLst>
    <p:sldId id="256" r:id="rId3"/>
    <p:sldId id="257" r:id="rId4"/>
    <p:sldId id="316" r:id="rId5"/>
    <p:sldId id="315" r:id="rId6"/>
    <p:sldId id="314" r:id="rId7"/>
    <p:sldId id="262" r:id="rId8"/>
    <p:sldId id="264" r:id="rId9"/>
    <p:sldId id="268" r:id="rId10"/>
    <p:sldId id="317" r:id="rId11"/>
    <p:sldId id="282" r:id="rId12"/>
    <p:sldId id="299" r:id="rId13"/>
    <p:sldId id="272" r:id="rId14"/>
    <p:sldId id="286" r:id="rId15"/>
    <p:sldId id="287" r:id="rId16"/>
    <p:sldId id="300" r:id="rId17"/>
    <p:sldId id="301" r:id="rId18"/>
    <p:sldId id="302" r:id="rId19"/>
    <p:sldId id="303" r:id="rId20"/>
    <p:sldId id="307" r:id="rId21"/>
    <p:sldId id="306" r:id="rId22"/>
    <p:sldId id="305" r:id="rId23"/>
    <p:sldId id="308" r:id="rId24"/>
    <p:sldId id="310" r:id="rId25"/>
    <p:sldId id="311" r:id="rId26"/>
    <p:sldId id="312" r:id="rId27"/>
    <p:sldId id="309" r:id="rId28"/>
    <p:sldId id="313"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3803"/>
    <a:srgbClr val="FFFFFF"/>
    <a:srgbClr val="0132CD"/>
    <a:srgbClr val="CC3200"/>
    <a:srgbClr val="D3E0D1"/>
    <a:srgbClr val="A0CB9F"/>
    <a:srgbClr val="90C091"/>
    <a:srgbClr val="000000"/>
    <a:srgbClr val="333333"/>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3"/>
    <p:restoredTop sz="94643"/>
  </p:normalViewPr>
  <p:slideViewPr>
    <p:cSldViewPr snapToGrid="0" snapToObjects="1" showGuides="1">
      <p:cViewPr>
        <p:scale>
          <a:sx n="80" d="100"/>
          <a:sy n="80" d="100"/>
        </p:scale>
        <p:origin x="392" y="808"/>
      </p:cViewPr>
      <p:guideLst>
        <p:guide orient="horz" pos="2208"/>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8F9F8-7030-1B42-9242-D5BEF683743F}" type="datetimeFigureOut">
              <a:rPr lang="en-US" smtClean="0"/>
              <a:t>5/10/17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D63E2-D01E-D54D-81F8-678190486233}" type="slidenum">
              <a:rPr lang="en-US" smtClean="0"/>
              <a:t>‹#›</a:t>
            </a:fld>
            <a:endParaRPr lang="en-US"/>
          </a:p>
        </p:txBody>
      </p:sp>
    </p:spTree>
    <p:extLst>
      <p:ext uri="{BB962C8B-B14F-4D97-AF65-F5344CB8AC3E}">
        <p14:creationId xmlns:p14="http://schemas.microsoft.com/office/powerpoint/2010/main" val="1696623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93BEE2-DF8E-C449-A1E3-C1406A8317F6}"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111122625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3BEE2-DF8E-C449-A1E3-C1406A8317F6}"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88794644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3BEE2-DF8E-C449-A1E3-C1406A8317F6}"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85198769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A065C0-6B58-4A4B-95BC-A3A8547FC4D3}"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4B5B5-02CF-354D-B849-97651233E5E5}"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9886AB-3097-2642-A2C7-F904FC030647}"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DCE3809-974A-BD45-B345-0FA3466BA078}"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B9B16A-F123-7440-8C90-B6B35818C35E}"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1088E50-9729-1B4E-8252-F6E556C07F5F}"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0E1DA9B-008C-5149-B85C-8901851886AC}"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5ADEA8-FD10-2E4C-A5B5-AEA9E4AEC4E4}"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3BEE2-DF8E-C449-A1E3-C1406A8317F6}"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186185666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16653B-E834-D242-9273-83F953573A2B}"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F0D93F-4D59-BC49-9E89-F993760B1007}"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E884F-199C-7F4D-8003-E4AA28D3C1E7}" type="slidenum">
              <a:rPr lang="en-US" altLang="x-none">
                <a:solidFill>
                  <a:srgbClr val="000000"/>
                </a:solidFill>
              </a:rPr>
              <a:pPr/>
              <a:t>‹#›</a:t>
            </a:fld>
            <a:endParaRPr lang="en-US" altLang="x-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93BEE2-DF8E-C449-A1E3-C1406A8317F6}"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124076502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93BEE2-DF8E-C449-A1E3-C1406A8317F6}" type="datetimeFigureOut">
              <a:rPr lang="en-US" smtClean="0"/>
              <a:t>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147156280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93BEE2-DF8E-C449-A1E3-C1406A8317F6}" type="datetimeFigureOut">
              <a:rPr lang="en-US" smtClean="0"/>
              <a:t>5/10/17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213438478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93BEE2-DF8E-C449-A1E3-C1406A8317F6}" type="datetimeFigureOut">
              <a:rPr lang="en-US" smtClean="0"/>
              <a:t>5/10/17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103820839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3BEE2-DF8E-C449-A1E3-C1406A8317F6}" type="datetimeFigureOut">
              <a:rPr lang="en-US" smtClean="0"/>
              <a:t>5/10/17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86382927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3BEE2-DF8E-C449-A1E3-C1406A8317F6}" type="datetimeFigureOut">
              <a:rPr lang="en-US" smtClean="0"/>
              <a:t>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138918801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3BEE2-DF8E-C449-A1E3-C1406A8317F6}" type="datetimeFigureOut">
              <a:rPr lang="en-US" smtClean="0"/>
              <a:t>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6AB0F-62A6-994F-855C-10713A609632}" type="slidenum">
              <a:rPr lang="en-US" smtClean="0"/>
              <a:t>‹#›</a:t>
            </a:fld>
            <a:endParaRPr lang="en-US"/>
          </a:p>
        </p:txBody>
      </p:sp>
    </p:spTree>
    <p:extLst>
      <p:ext uri="{BB962C8B-B14F-4D97-AF65-F5344CB8AC3E}">
        <p14:creationId xmlns:p14="http://schemas.microsoft.com/office/powerpoint/2010/main" val="64070750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3BEE2-DF8E-C449-A1E3-C1406A8317F6}" type="datetimeFigureOut">
              <a:rPr lang="en-US" smtClean="0"/>
              <a:t>5/10/17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6AB0F-62A6-994F-855C-10713A609632}" type="slidenum">
              <a:rPr lang="en-US" smtClean="0"/>
              <a:t>‹#›</a:t>
            </a:fld>
            <a:endParaRPr lang="en-US"/>
          </a:p>
        </p:txBody>
      </p:sp>
    </p:spTree>
    <p:extLst>
      <p:ext uri="{BB962C8B-B14F-4D97-AF65-F5344CB8AC3E}">
        <p14:creationId xmlns:p14="http://schemas.microsoft.com/office/powerpoint/2010/main" val="1806139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b="-5556"/>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7576E3A-4894-FB4C-93EC-C700BE1A681B}" type="slidenum">
              <a:rPr lang="en-US" altLang="x-none" smtClean="0">
                <a:solidFill>
                  <a:srgbClr val="000000"/>
                </a:solidFill>
              </a:rPr>
              <a:pPr fontAlgn="base">
                <a:spcBef>
                  <a:spcPct val="0"/>
                </a:spcBef>
                <a:spcAft>
                  <a:spcPct val="0"/>
                </a:spcAft>
              </a:pPr>
              <a:t>‹#›</a:t>
            </a:fld>
            <a:endParaRPr lang="en-US" altLang="x-none" smtClean="0">
              <a:solidFill>
                <a:srgbClr val="000000"/>
              </a:solidFill>
            </a:endParaRPr>
          </a:p>
        </p:txBody>
      </p:sp>
    </p:spTree>
    <p:extLst>
      <p:ext uri="{BB962C8B-B14F-4D97-AF65-F5344CB8AC3E}">
        <p14:creationId xmlns:p14="http://schemas.microsoft.com/office/powerpoint/2010/main" val="12999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64808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522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635" y="0"/>
            <a:ext cx="7438365" cy="1572126"/>
          </a:xfrm>
          <a:prstGeom prst="rect">
            <a:avLst/>
          </a:prstGeom>
        </p:spPr>
      </p:pic>
      <p:sp>
        <p:nvSpPr>
          <p:cNvPr id="8" name="Text Box 13"/>
          <p:cNvSpPr txBox="1">
            <a:spLocks noChangeArrowheads="1"/>
          </p:cNvSpPr>
          <p:nvPr/>
        </p:nvSpPr>
        <p:spPr bwMode="auto">
          <a:xfrm>
            <a:off x="5043817" y="1572126"/>
            <a:ext cx="7003804" cy="1631216"/>
          </a:xfrm>
          <a:prstGeom prst="rect">
            <a:avLst/>
          </a:prstGeom>
          <a:solidFill>
            <a:srgbClr val="FFFFFF">
              <a:alpha val="74510"/>
            </a:srgbClr>
          </a:solidFill>
          <a:ln>
            <a:noFill/>
          </a:ln>
          <a:effectLst/>
        </p:spPr>
        <p:txBody>
          <a:bodyPr wrap="square">
            <a:spAutoFit/>
          </a:bodyPr>
          <a:lstStyle/>
          <a:p>
            <a:pPr>
              <a:spcBef>
                <a:spcPct val="50000"/>
              </a:spcBef>
            </a:pPr>
            <a:r>
              <a:rPr lang="en-US" altLang="x-none" sz="2000" b="1" dirty="0" smtClean="0">
                <a:latin typeface="Arial" charset="0"/>
                <a:ea typeface="Arial" charset="0"/>
                <a:cs typeface="Arial" charset="0"/>
              </a:rPr>
              <a:t>Even before the death of the apostles men were pushing for changes in the divine pattern for church organization</a:t>
            </a:r>
            <a:r>
              <a:rPr lang="en-US" altLang="x-none" sz="2000" b="1" dirty="0">
                <a:latin typeface="Arial" charset="0"/>
                <a:ea typeface="Arial" charset="0"/>
                <a:cs typeface="Arial" charset="0"/>
              </a:rPr>
              <a:t>. </a:t>
            </a:r>
            <a:r>
              <a:rPr lang="en-US" altLang="x-none" sz="2000" b="1" i="1" dirty="0" smtClean="0">
                <a:latin typeface="Arial" charset="0"/>
                <a:ea typeface="Arial" charset="0"/>
                <a:cs typeface="Arial" charset="0"/>
              </a:rPr>
              <a:t>“For </a:t>
            </a:r>
            <a:r>
              <a:rPr lang="en-US" altLang="x-none" sz="2000" b="1" i="1" dirty="0">
                <a:latin typeface="Arial" charset="0"/>
                <a:ea typeface="Arial" charset="0"/>
                <a:cs typeface="Arial" charset="0"/>
              </a:rPr>
              <a:t>the mystery of lawlessness is already at </a:t>
            </a:r>
            <a:r>
              <a:rPr lang="en-US" altLang="x-none" sz="2000" b="1" i="1" dirty="0" smtClean="0">
                <a:latin typeface="Arial" charset="0"/>
                <a:ea typeface="Arial" charset="0"/>
                <a:cs typeface="Arial" charset="0"/>
              </a:rPr>
              <a:t>work” </a:t>
            </a:r>
            <a:r>
              <a:rPr lang="en-US" altLang="x-none" sz="2000" b="1" dirty="0" smtClean="0">
                <a:latin typeface="Arial" charset="0"/>
                <a:ea typeface="Arial" charset="0"/>
                <a:cs typeface="Arial" charset="0"/>
              </a:rPr>
              <a:t>(2 Thess 2:7). It began in, and involved the eldership (Acts 20:29-30). This led to apostasy!</a:t>
            </a:r>
          </a:p>
        </p:txBody>
      </p:sp>
      <p:sp>
        <p:nvSpPr>
          <p:cNvPr id="9" name="Text Box 13"/>
          <p:cNvSpPr txBox="1">
            <a:spLocks noChangeArrowheads="1"/>
          </p:cNvSpPr>
          <p:nvPr/>
        </p:nvSpPr>
        <p:spPr bwMode="auto">
          <a:xfrm>
            <a:off x="4155437" y="3203342"/>
            <a:ext cx="7892184" cy="3631763"/>
          </a:xfrm>
          <a:prstGeom prst="rect">
            <a:avLst/>
          </a:prstGeom>
          <a:solidFill>
            <a:srgbClr val="FFFFFF">
              <a:alpha val="74510"/>
            </a:srgbClr>
          </a:solidFill>
          <a:ln>
            <a:noFill/>
          </a:ln>
          <a:effectLst/>
        </p:spPr>
        <p:txBody>
          <a:bodyPr wrap="square">
            <a:spAutoFit/>
          </a:bodyPr>
          <a:lstStyle/>
          <a:p>
            <a:pPr>
              <a:spcBef>
                <a:spcPct val="50000"/>
              </a:spcBef>
            </a:pPr>
            <a:r>
              <a:rPr lang="en-US" altLang="x-none" sz="2000" b="1" u="sng" dirty="0" smtClean="0">
                <a:ln>
                  <a:solidFill>
                    <a:srgbClr val="C00000"/>
                  </a:solidFill>
                </a:ln>
                <a:latin typeface="Arial" charset="0"/>
                <a:ea typeface="Arial" charset="0"/>
                <a:cs typeface="Arial" charset="0"/>
              </a:rPr>
              <a:t>Holman </a:t>
            </a:r>
            <a:r>
              <a:rPr lang="en-US" altLang="x-none" sz="2000" b="1" u="sng" dirty="0">
                <a:ln>
                  <a:solidFill>
                    <a:srgbClr val="C00000"/>
                  </a:solidFill>
                </a:ln>
                <a:latin typeface="Arial" charset="0"/>
                <a:ea typeface="Arial" charset="0"/>
                <a:cs typeface="Arial" charset="0"/>
              </a:rPr>
              <a:t>Bible </a:t>
            </a:r>
            <a:r>
              <a:rPr lang="en-US" altLang="x-none" sz="2000" b="1" u="sng" dirty="0" smtClean="0">
                <a:ln>
                  <a:solidFill>
                    <a:srgbClr val="C00000"/>
                  </a:solidFill>
                </a:ln>
                <a:latin typeface="Arial" charset="0"/>
                <a:ea typeface="Arial" charset="0"/>
                <a:cs typeface="Arial" charset="0"/>
              </a:rPr>
              <a:t>Dictionary</a:t>
            </a:r>
            <a:r>
              <a:rPr lang="en-US" altLang="x-none" sz="2000" b="1" dirty="0">
                <a:latin typeface="Arial" charset="0"/>
                <a:ea typeface="Arial" charset="0"/>
                <a:cs typeface="Arial" charset="0"/>
              </a:rPr>
              <a:t>:</a:t>
            </a:r>
            <a:r>
              <a:rPr lang="en-US" altLang="x-none" sz="2000" b="1" dirty="0" smtClean="0">
                <a:latin typeface="Arial" charset="0"/>
                <a:ea typeface="Arial" charset="0"/>
                <a:cs typeface="Arial" charset="0"/>
              </a:rPr>
              <a:t> </a:t>
            </a:r>
            <a:r>
              <a:rPr lang="en-US" altLang="x-none" sz="2000" b="1" dirty="0">
                <a:latin typeface="Arial" charset="0"/>
                <a:ea typeface="Arial" charset="0"/>
                <a:cs typeface="Arial" charset="0"/>
              </a:rPr>
              <a:t>“During the second century A.D. churches came to have a single bishop, and then that bishop came to exercise oversight over nearby rural churches as well as the city church so that his ecclesiastical territory became known as a ‘diocese’ or ‘</a:t>
            </a:r>
            <a:r>
              <a:rPr lang="en-US" altLang="x-none" sz="2000" b="1" dirty="0" smtClean="0">
                <a:latin typeface="Arial" charset="0"/>
                <a:ea typeface="Arial" charset="0"/>
                <a:cs typeface="Arial" charset="0"/>
              </a:rPr>
              <a:t>see . . .’  By </a:t>
            </a:r>
            <a:r>
              <a:rPr lang="en-US" altLang="x-none" sz="2000" b="1" dirty="0">
                <a:latin typeface="Arial" charset="0"/>
                <a:ea typeface="Arial" charset="0"/>
                <a:cs typeface="Arial" charset="0"/>
              </a:rPr>
              <a:t>400 A.D. in the West, the bishop of Rome began to assume extraordinary authority above other bishops.”</a:t>
            </a:r>
          </a:p>
          <a:p>
            <a:pPr>
              <a:spcBef>
                <a:spcPct val="50000"/>
              </a:spcBef>
            </a:pPr>
            <a:r>
              <a:rPr lang="en-US" altLang="x-none" sz="2000" b="1" u="sng" dirty="0" smtClean="0">
                <a:ln>
                  <a:solidFill>
                    <a:srgbClr val="C00000"/>
                  </a:solidFill>
                </a:ln>
                <a:latin typeface="Arial" charset="0"/>
                <a:ea typeface="Arial" charset="0"/>
                <a:cs typeface="Arial" charset="0"/>
              </a:rPr>
              <a:t>A</a:t>
            </a:r>
            <a:r>
              <a:rPr lang="en-US" altLang="x-none" sz="2000" b="1" u="sng" dirty="0">
                <a:ln>
                  <a:solidFill>
                    <a:srgbClr val="C00000"/>
                  </a:solidFill>
                </a:ln>
                <a:latin typeface="Arial" charset="0"/>
                <a:ea typeface="Arial" charset="0"/>
                <a:cs typeface="Arial" charset="0"/>
              </a:rPr>
              <a:t>. T. Robinson's Word Pictures</a:t>
            </a:r>
            <a:r>
              <a:rPr lang="en-US" altLang="x-none" sz="2000" b="1" dirty="0">
                <a:latin typeface="Arial" charset="0"/>
                <a:ea typeface="Arial" charset="0"/>
                <a:cs typeface="Arial" charset="0"/>
              </a:rPr>
              <a:t>:  "Ignatius shows that in the early second century the office of bishop over the elders had developed, but Lightfoot has shown that it was not so in the first century."	</a:t>
            </a:r>
          </a:p>
        </p:txBody>
      </p:sp>
    </p:spTree>
    <p:extLst>
      <p:ext uri="{BB962C8B-B14F-4D97-AF65-F5344CB8AC3E}">
        <p14:creationId xmlns:p14="http://schemas.microsoft.com/office/powerpoint/2010/main" val="1480562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strVal val="#ppt_w*0.70"/>
                                          </p:val>
                                        </p:tav>
                                        <p:tav tm="100000">
                                          <p:val>
                                            <p:strVal val="#ppt_w"/>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animEffect transition="in" filter="fade">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8630653" y="6513095"/>
            <a:ext cx="3561347" cy="3449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20915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2" name="Rectangle 11"/>
          <p:cNvSpPr/>
          <p:nvPr/>
        </p:nvSpPr>
        <p:spPr>
          <a:xfrm>
            <a:off x="905681" y="0"/>
            <a:ext cx="10456837" cy="1754326"/>
          </a:xfrm>
          <a:prstGeom prst="rect">
            <a:avLst/>
          </a:prstGeom>
          <a:noFill/>
          <a:ln>
            <a:noFill/>
          </a:ln>
        </p:spPr>
        <p:txBody>
          <a:bodyPr wrap="none" lIns="91440" tIns="45720" rIns="91440" bIns="45720">
            <a:spAutoFit/>
          </a:bodyPr>
          <a:lstStyle/>
          <a:p>
            <a:pPr algn="ctr"/>
            <a:r>
              <a:rPr lang="en-US" sz="5400" b="1" cap="none" spc="0" dirty="0" smtClean="0">
                <a:ln w="10160">
                  <a:solidFill>
                    <a:schemeClr val="tx1">
                      <a:lumMod val="50000"/>
                      <a:lumOff val="50000"/>
                    </a:schemeClr>
                  </a:solidFill>
                  <a:prstDash val="solid"/>
                </a:ln>
                <a:solidFill>
                  <a:srgbClr val="FFFFFF"/>
                </a:solidFill>
                <a:effectLst>
                  <a:outerShdw blurRad="38100" dist="22860" dir="5400000" algn="tl" rotWithShape="0">
                    <a:srgbClr val="000000">
                      <a:alpha val="30000"/>
                    </a:srgbClr>
                  </a:outerShdw>
                </a:effectLst>
              </a:rPr>
              <a:t>Most Denominations are structured</a:t>
            </a:r>
          </a:p>
          <a:p>
            <a:pPr algn="ctr"/>
            <a:r>
              <a:rPr lang="en-US" sz="5400" b="1" dirty="0" smtClean="0">
                <a:ln w="10160">
                  <a:solidFill>
                    <a:schemeClr val="tx1">
                      <a:lumMod val="50000"/>
                      <a:lumOff val="50000"/>
                    </a:schemeClr>
                  </a:solidFill>
                  <a:prstDash val="solid"/>
                </a:ln>
                <a:solidFill>
                  <a:srgbClr val="FFFFFF"/>
                </a:solidFill>
                <a:effectLst>
                  <a:outerShdw blurRad="38100" dist="22860" dir="5400000" algn="tl" rotWithShape="0">
                    <a:srgbClr val="000000">
                      <a:alpha val="30000"/>
                    </a:srgbClr>
                  </a:outerShdw>
                </a:effectLst>
              </a:rPr>
              <a:t>like the Roman Catholic Church</a:t>
            </a:r>
            <a:endParaRPr lang="en-US" sz="5400" b="1" cap="none" spc="0" dirty="0">
              <a:ln w="10160">
                <a:solidFill>
                  <a:schemeClr val="tx1">
                    <a:lumMod val="50000"/>
                    <a:lumOff val="5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17" name="Text Box 14"/>
          <p:cNvSpPr txBox="1">
            <a:spLocks noChangeArrowheads="1"/>
          </p:cNvSpPr>
          <p:nvPr/>
        </p:nvSpPr>
        <p:spPr bwMode="auto">
          <a:xfrm>
            <a:off x="318837" y="1786410"/>
            <a:ext cx="11630526" cy="4893647"/>
          </a:xfrm>
          <a:prstGeom prst="rect">
            <a:avLst/>
          </a:prstGeom>
          <a:solidFill>
            <a:srgbClr val="FFFFFF">
              <a:alpha val="74510"/>
            </a:srgbClr>
          </a:solidFill>
          <a:ln>
            <a:noFill/>
          </a:ln>
          <a:effectLst/>
        </p:spPr>
        <p:txBody>
          <a:bodyPr wrap="square">
            <a:spAutoFit/>
          </a:bodyPr>
          <a:lstStyle/>
          <a:p>
            <a:pPr marL="285750" indent="-285750">
              <a:spcBef>
                <a:spcPct val="50000"/>
              </a:spcBef>
              <a:buFont typeface="Arial" charset="0"/>
              <a:buChar char="•"/>
            </a:pPr>
            <a:r>
              <a:rPr lang="en-US" altLang="x-none" sz="2400" b="1" dirty="0" smtClean="0">
                <a:latin typeface="Arial" charset="0"/>
                <a:ea typeface="Arial" charset="0"/>
                <a:cs typeface="Arial" charset="0"/>
              </a:rPr>
              <a:t>Many </a:t>
            </a:r>
            <a:r>
              <a:rPr lang="en-US" altLang="x-none" sz="2400" b="1" dirty="0">
                <a:latin typeface="Arial" charset="0"/>
                <a:ea typeface="Arial" charset="0"/>
                <a:cs typeface="Arial" charset="0"/>
              </a:rPr>
              <a:t>denominations have simply adopted these same changes in church organization. Some seek to emulate an organization similar to Roman Catholicism. Others have a three tier system of bishop (pastor), elders and deacons within a congregation; or where a bishop or group of bishops (presbyters) oversee a number of churches. </a:t>
            </a:r>
            <a:endParaRPr lang="en-US" altLang="x-none" sz="2400" b="1" dirty="0" smtClean="0">
              <a:latin typeface="Arial" charset="0"/>
              <a:ea typeface="Arial" charset="0"/>
              <a:cs typeface="Arial" charset="0"/>
            </a:endParaRPr>
          </a:p>
          <a:p>
            <a:pPr marL="285750" indent="-285750">
              <a:spcBef>
                <a:spcPct val="50000"/>
              </a:spcBef>
              <a:buFont typeface="Arial" charset="0"/>
              <a:buChar char="•"/>
            </a:pPr>
            <a:r>
              <a:rPr lang="en-US" altLang="x-none" sz="2400" b="1" dirty="0" smtClean="0">
                <a:latin typeface="Arial" charset="0"/>
                <a:ea typeface="Arial" charset="0"/>
                <a:cs typeface="Arial" charset="0"/>
              </a:rPr>
              <a:t>Some </a:t>
            </a:r>
            <a:r>
              <a:rPr lang="en-US" altLang="x-none" sz="2400" b="1" dirty="0">
                <a:latin typeface="Arial" charset="0"/>
                <a:ea typeface="Arial" charset="0"/>
                <a:cs typeface="Arial" charset="0"/>
              </a:rPr>
              <a:t>so-called churches of Christ have adopted changes that are not much different from what occurred in the past. For example, the </a:t>
            </a:r>
            <a:r>
              <a:rPr lang="en-US" altLang="x-none" sz="2400" b="1" dirty="0" smtClean="0">
                <a:latin typeface="Arial" charset="0"/>
                <a:ea typeface="Arial" charset="0"/>
                <a:cs typeface="Arial" charset="0"/>
              </a:rPr>
              <a:t>sponsoring-church </a:t>
            </a:r>
            <a:r>
              <a:rPr lang="en-US" altLang="x-none" sz="2400" b="1" dirty="0">
                <a:latin typeface="Arial" charset="0"/>
                <a:ea typeface="Arial" charset="0"/>
                <a:cs typeface="Arial" charset="0"/>
              </a:rPr>
              <a:t>concept adopted by many churches of  Christ has the same effect as changes which occurred in the second century (elders in one area overseeing other churches or areas).</a:t>
            </a:r>
          </a:p>
          <a:p>
            <a:pPr marL="285750" indent="-285750">
              <a:spcBef>
                <a:spcPct val="50000"/>
              </a:spcBef>
              <a:buFont typeface="Arial" charset="0"/>
              <a:buChar char="•"/>
            </a:pPr>
            <a:r>
              <a:rPr lang="en-US" altLang="x-none" sz="2400" b="1" dirty="0" smtClean="0">
                <a:latin typeface="Arial" charset="0"/>
                <a:ea typeface="Arial" charset="0"/>
                <a:cs typeface="Arial" charset="0"/>
              </a:rPr>
              <a:t>Additionally some churches of Christ have adopted a hierarchical structure within the local church that is unknown in scripture and thus unscriptural</a:t>
            </a:r>
            <a:r>
              <a:rPr lang="en-US" altLang="x-none" b="1" dirty="0" smtClean="0">
                <a:latin typeface="Arial" charset="0"/>
                <a:ea typeface="Arial" charset="0"/>
                <a:cs typeface="Arial" charset="0"/>
              </a:rPr>
              <a:t>.</a:t>
            </a:r>
            <a:endParaRPr lang="en-US" altLang="x-none" b="1" dirty="0">
              <a:latin typeface="Arial" charset="0"/>
              <a:ea typeface="Arial" charset="0"/>
              <a:cs typeface="Arial" charset="0"/>
            </a:endParaRPr>
          </a:p>
        </p:txBody>
      </p:sp>
    </p:spTree>
    <p:extLst>
      <p:ext uri="{BB962C8B-B14F-4D97-AF65-F5344CB8AC3E}">
        <p14:creationId xmlns:p14="http://schemas.microsoft.com/office/powerpoint/2010/main" val="113241232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2000" fill="hold"/>
                                        <p:tgtEl>
                                          <p:spTgt spid="17">
                                            <p:bg/>
                                          </p:spTgt>
                                        </p:tgtEl>
                                        <p:attrNameLst>
                                          <p:attrName>ppt_w</p:attrName>
                                        </p:attrNameLst>
                                      </p:cBhvr>
                                      <p:tavLst>
                                        <p:tav tm="0">
                                          <p:val>
                                            <p:strVal val="#ppt_w*0.70"/>
                                          </p:val>
                                        </p:tav>
                                        <p:tav tm="100000">
                                          <p:val>
                                            <p:strVal val="#ppt_w"/>
                                          </p:val>
                                        </p:tav>
                                      </p:tavLst>
                                    </p:anim>
                                    <p:anim calcmode="lin" valueType="num">
                                      <p:cBhvr>
                                        <p:cTn id="8" dur="2000" fill="hold"/>
                                        <p:tgtEl>
                                          <p:spTgt spid="17">
                                            <p:bg/>
                                          </p:spTgt>
                                        </p:tgtEl>
                                        <p:attrNameLst>
                                          <p:attrName>ppt_h</p:attrName>
                                        </p:attrNameLst>
                                      </p:cBhvr>
                                      <p:tavLst>
                                        <p:tav tm="0">
                                          <p:val>
                                            <p:strVal val="#ppt_h"/>
                                          </p:val>
                                        </p:tav>
                                        <p:tav tm="100000">
                                          <p:val>
                                            <p:strVal val="#ppt_h"/>
                                          </p:val>
                                        </p:tav>
                                      </p:tavLst>
                                    </p:anim>
                                    <p:animEffect transition="in" filter="fade">
                                      <p:cBhvr>
                                        <p:cTn id="9" dur="2000"/>
                                        <p:tgtEl>
                                          <p:spTgt spid="17">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p:cTn id="13" dur="2000" fill="hold"/>
                                        <p:tgtEl>
                                          <p:spTgt spid="17">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 calcmode="lin" valueType="num">
                                      <p:cBhvr>
                                        <p:cTn id="20" dur="2000" fill="hold"/>
                                        <p:tgtEl>
                                          <p:spTgt spid="17">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17">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 calcmode="lin" valueType="num">
                                      <p:cBhvr>
                                        <p:cTn id="27" dur="2000" fill="hold"/>
                                        <p:tgtEl>
                                          <p:spTgt spid="17">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17">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bldLvl="5"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63968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4268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6368716" y="6481011"/>
            <a:ext cx="3994484" cy="3769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3913" y="0"/>
            <a:ext cx="4697312"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Denominational</a:t>
            </a:r>
          </a:p>
          <a:p>
            <a:pPr algn="ctr"/>
            <a:r>
              <a:rPr lang="en-US" sz="5400" dirty="0" smtClean="0">
                <a:ln w="0"/>
                <a:effectLst>
                  <a:outerShdw blurRad="38100" dist="19050" dir="2700000" algn="tl" rotWithShape="0">
                    <a:schemeClr val="dk1">
                      <a:alpha val="40000"/>
                    </a:schemeClr>
                  </a:outerShdw>
                </a:effectLst>
              </a:rPr>
              <a:t>Organization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6920174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29026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p:nvSpPr>
        <p:spPr>
          <a:xfrm>
            <a:off x="304559" y="1127053"/>
            <a:ext cx="11678894" cy="1015663"/>
          </a:xfrm>
          <a:prstGeom prst="rect">
            <a:avLst/>
          </a:prstGeom>
          <a:noFill/>
        </p:spPr>
        <p:txBody>
          <a:bodyPr wrap="square" lIns="91440" tIns="45720" rIns="91440" bIns="45720">
            <a:spAutoFit/>
          </a:bodyPr>
          <a:lstStyle/>
          <a:p>
            <a:pPr algn="r"/>
            <a:r>
              <a:rPr lang="en-US" sz="6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rPr>
              <a:t>. </a:t>
            </a:r>
            <a:r>
              <a:rPr lang="en-US" sz="6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rPr>
              <a:t>. . to this?</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662"/>
          <a:stretch/>
        </p:blipFill>
        <p:spPr>
          <a:xfrm>
            <a:off x="16042" y="0"/>
            <a:ext cx="12240126" cy="6858000"/>
          </a:xfrm>
          <a:prstGeom prst="rect">
            <a:avLst/>
          </a:prstGeom>
        </p:spPr>
      </p:pic>
      <p:sp>
        <p:nvSpPr>
          <p:cNvPr id="5" name="Rectangle 4"/>
          <p:cNvSpPr/>
          <p:nvPr/>
        </p:nvSpPr>
        <p:spPr>
          <a:xfrm>
            <a:off x="304559" y="111842"/>
            <a:ext cx="11678894" cy="1015663"/>
          </a:xfrm>
          <a:prstGeom prst="rect">
            <a:avLst/>
          </a:prstGeom>
          <a:noFill/>
        </p:spPr>
        <p:txBody>
          <a:bodyPr wrap="square" lIns="91440" tIns="45720" rIns="91440" bIns="45720">
            <a:spAutoFit/>
          </a:bodyPr>
          <a:lstStyle/>
          <a:p>
            <a:pPr algn="r"/>
            <a:r>
              <a:rPr lang="en-US" sz="6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rPr>
              <a:t>How do you go from this . . .</a:t>
            </a:r>
          </a:p>
        </p:txBody>
      </p:sp>
    </p:spTree>
    <p:extLst>
      <p:ext uri="{BB962C8B-B14F-4D97-AF65-F5344CB8AC3E}">
        <p14:creationId xmlns:p14="http://schemas.microsoft.com/office/powerpoint/2010/main" val="8325223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4"/>
                                        </p:tgtEl>
                                      </p:cBhvr>
                                    </p:animEffect>
                                    <p:set>
                                      <p:cBhvr>
                                        <p:cTn id="7" dur="1" fill="hold">
                                          <p:stCondLst>
                                            <p:cond delay="4999"/>
                                          </p:stCondLst>
                                        </p:cTn>
                                        <p:tgtEl>
                                          <p:spTgt spid="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0"/>
                                        <p:tgtEl>
                                          <p:spTgt spid="5"/>
                                        </p:tgtEl>
                                      </p:cBhvr>
                                    </p:animEffect>
                                    <p:set>
                                      <p:cBhvr>
                                        <p:cTn id="10"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6416842" y="208547"/>
            <a:ext cx="5518484" cy="1569660"/>
          </a:xfrm>
          <a:prstGeom prst="rect">
            <a:avLst/>
          </a:prstGeom>
          <a:noFill/>
        </p:spPr>
        <p:txBody>
          <a:bodyPr wrap="square" rtlCol="0">
            <a:spAutoFit/>
          </a:bodyPr>
          <a:lstStyle/>
          <a:p>
            <a:pPr algn="r"/>
            <a:r>
              <a:rPr lang="en-US" sz="3200" b="1" dirty="0" smtClean="0">
                <a:solidFill>
                  <a:schemeClr val="bg1"/>
                </a:solidFill>
                <a:latin typeface="Arial" charset="0"/>
                <a:ea typeface="Arial" charset="0"/>
                <a:cs typeface="Arial" charset="0"/>
              </a:rPr>
              <a:t>By disrespecting the constraining authority of God’s Word.</a:t>
            </a:r>
            <a:endParaRPr lang="en-US" sz="3200" b="1" dirty="0">
              <a:solidFill>
                <a:schemeClr val="bg1"/>
              </a:solidFill>
              <a:latin typeface="Arial" charset="0"/>
              <a:ea typeface="Arial" charset="0"/>
              <a:cs typeface="Arial" charset="0"/>
            </a:endParaRPr>
          </a:p>
        </p:txBody>
      </p:sp>
      <p:sp>
        <p:nvSpPr>
          <p:cNvPr id="3" name="Text Box 6" descr="Papyrus"/>
          <p:cNvSpPr txBox="1">
            <a:spLocks noChangeArrowheads="1"/>
          </p:cNvSpPr>
          <p:nvPr/>
        </p:nvSpPr>
        <p:spPr bwMode="auto">
          <a:xfrm>
            <a:off x="164431" y="162380"/>
            <a:ext cx="11899231" cy="538609"/>
          </a:xfrm>
          <a:prstGeom prst="rect">
            <a:avLst/>
          </a:prstGeom>
          <a:solidFill>
            <a:schemeClr val="tx1"/>
          </a:solidFill>
          <a:ln w="28575">
            <a:solidFill>
              <a:schemeClr val="bg1"/>
            </a:solidFill>
          </a:ln>
          <a:effectLst/>
          <a:extLst/>
        </p:spPr>
        <p:txBody>
          <a:bodyPr wrap="square">
            <a:spAutoFit/>
          </a:bodyPr>
          <a:lstStyle/>
          <a:p>
            <a:pPr algn="ctr">
              <a:spcBef>
                <a:spcPct val="50000"/>
              </a:spcBef>
            </a:pPr>
            <a:r>
              <a:rPr lang="en-US" altLang="en-US" sz="2900" b="1" dirty="0">
                <a:solidFill>
                  <a:srgbClr val="FFFFFF"/>
                </a:solidFill>
                <a:latin typeface="Arial" charset="0"/>
                <a:ea typeface="Arial" charset="0"/>
                <a:cs typeface="Arial" charset="0"/>
              </a:rPr>
              <a:t>The Bible </a:t>
            </a:r>
            <a:r>
              <a:rPr lang="en-US" altLang="en-US" sz="2900" b="1" dirty="0" smtClean="0">
                <a:solidFill>
                  <a:srgbClr val="FFFFFF"/>
                </a:solidFill>
                <a:latin typeface="Arial" charset="0"/>
                <a:ea typeface="Arial" charset="0"/>
                <a:cs typeface="Arial" charset="0"/>
              </a:rPr>
              <a:t>teaches </a:t>
            </a:r>
            <a:r>
              <a:rPr lang="en-US" altLang="en-US" sz="2900" b="1" dirty="0">
                <a:solidFill>
                  <a:srgbClr val="FFFFFF"/>
                </a:solidFill>
                <a:latin typeface="Arial" charset="0"/>
                <a:ea typeface="Arial" charset="0"/>
                <a:cs typeface="Arial" charset="0"/>
              </a:rPr>
              <a:t>us today in one or more of these three ways!</a:t>
            </a:r>
          </a:p>
        </p:txBody>
      </p:sp>
      <p:sp>
        <p:nvSpPr>
          <p:cNvPr id="5" name="Text Box 3" descr="Papyrus"/>
          <p:cNvSpPr txBox="1">
            <a:spLocks noChangeArrowheads="1"/>
          </p:cNvSpPr>
          <p:nvPr/>
        </p:nvSpPr>
        <p:spPr bwMode="auto">
          <a:xfrm>
            <a:off x="4648200" y="6260429"/>
            <a:ext cx="2971800" cy="584775"/>
          </a:xfrm>
          <a:prstGeom prst="rect">
            <a:avLst/>
          </a:prstGeom>
          <a:solidFill>
            <a:schemeClr val="tx1"/>
          </a:solidFill>
          <a:ln w="38100">
            <a:solidFill>
              <a:srgbClr val="FFFF00"/>
            </a:solidFill>
          </a:ln>
          <a:effectLst/>
          <a:extLst/>
        </p:spPr>
        <p:txBody>
          <a:bodyPr>
            <a:spAutoFit/>
          </a:bodyPr>
          <a:lstStyle/>
          <a:p>
            <a:pPr algn="ctr">
              <a:spcBef>
                <a:spcPct val="50000"/>
              </a:spcBef>
            </a:pPr>
            <a:r>
              <a:rPr lang="en-US" altLang="en-US" sz="3200" b="1" dirty="0" smtClean="0">
                <a:solidFill>
                  <a:srgbClr val="FFFFFF"/>
                </a:solidFill>
              </a:rPr>
              <a:t>Given </a:t>
            </a:r>
            <a:r>
              <a:rPr lang="en-US" altLang="en-US" sz="3200" b="1" dirty="0">
                <a:solidFill>
                  <a:srgbClr val="FFFFFF"/>
                </a:solidFill>
              </a:rPr>
              <a:t>Examples</a:t>
            </a:r>
          </a:p>
        </p:txBody>
      </p:sp>
      <p:sp>
        <p:nvSpPr>
          <p:cNvPr id="6" name="Text Box 4" descr="Papyrus"/>
          <p:cNvSpPr txBox="1">
            <a:spLocks noChangeArrowheads="1"/>
          </p:cNvSpPr>
          <p:nvPr/>
        </p:nvSpPr>
        <p:spPr bwMode="auto">
          <a:xfrm>
            <a:off x="164431" y="6260428"/>
            <a:ext cx="3473115" cy="584775"/>
          </a:xfrm>
          <a:prstGeom prst="rect">
            <a:avLst/>
          </a:prstGeom>
          <a:solidFill>
            <a:schemeClr val="tx1"/>
          </a:solidFill>
          <a:ln w="38100">
            <a:solidFill>
              <a:srgbClr val="FFFF00"/>
            </a:solidFill>
          </a:ln>
          <a:effectLst/>
          <a:extLst/>
        </p:spPr>
        <p:txBody>
          <a:bodyPr wrap="square">
            <a:spAutoFit/>
          </a:bodyPr>
          <a:lstStyle/>
          <a:p>
            <a:pPr algn="ctr">
              <a:spcBef>
                <a:spcPct val="50000"/>
              </a:spcBef>
            </a:pPr>
            <a:r>
              <a:rPr lang="en-US" altLang="en-US" sz="3200" b="1" dirty="0">
                <a:solidFill>
                  <a:srgbClr val="FFFFFF"/>
                </a:solidFill>
              </a:rPr>
              <a:t>Direct </a:t>
            </a:r>
            <a:r>
              <a:rPr lang="en-US" altLang="en-US" sz="3200" b="1" dirty="0" smtClean="0">
                <a:solidFill>
                  <a:srgbClr val="FFFFFF"/>
                </a:solidFill>
              </a:rPr>
              <a:t>Statements</a:t>
            </a:r>
            <a:endParaRPr lang="en-US" altLang="en-US" sz="3200" b="1" dirty="0">
              <a:solidFill>
                <a:srgbClr val="FFFFFF"/>
              </a:solidFill>
            </a:endParaRPr>
          </a:p>
        </p:txBody>
      </p:sp>
      <p:sp>
        <p:nvSpPr>
          <p:cNvPr id="7" name="Text Box 5" descr="Papyrus"/>
          <p:cNvSpPr txBox="1">
            <a:spLocks noChangeArrowheads="1"/>
          </p:cNvSpPr>
          <p:nvPr/>
        </p:nvSpPr>
        <p:spPr bwMode="auto">
          <a:xfrm>
            <a:off x="8390021" y="6260430"/>
            <a:ext cx="3545305" cy="584775"/>
          </a:xfrm>
          <a:prstGeom prst="rect">
            <a:avLst/>
          </a:prstGeom>
          <a:solidFill>
            <a:schemeClr val="tx1"/>
          </a:solidFill>
          <a:ln w="38100">
            <a:solidFill>
              <a:srgbClr val="FFFF00"/>
            </a:solidFill>
          </a:ln>
          <a:effectLst/>
          <a:extLst/>
        </p:spPr>
        <p:txBody>
          <a:bodyPr wrap="square">
            <a:spAutoFit/>
          </a:bodyPr>
          <a:lstStyle/>
          <a:p>
            <a:pPr algn="r">
              <a:spcBef>
                <a:spcPct val="50000"/>
              </a:spcBef>
            </a:pPr>
            <a:r>
              <a:rPr lang="en-US" altLang="en-US" sz="3200" b="1" dirty="0">
                <a:solidFill>
                  <a:srgbClr val="FFFFFF"/>
                </a:solidFill>
              </a:rPr>
              <a:t>Forced </a:t>
            </a:r>
            <a:r>
              <a:rPr lang="en-US" altLang="en-US" sz="3200" b="1" dirty="0" smtClean="0">
                <a:solidFill>
                  <a:srgbClr val="FFFFFF"/>
                </a:solidFill>
              </a:rPr>
              <a:t>Conclusions</a:t>
            </a:r>
            <a:endParaRPr lang="en-US" altLang="en-US" sz="3200" b="1" dirty="0">
              <a:solidFill>
                <a:srgbClr val="FFFFFF"/>
              </a:solidFill>
            </a:endParaRPr>
          </a:p>
        </p:txBody>
      </p:sp>
      <p:sp>
        <p:nvSpPr>
          <p:cNvPr id="8" name="AutoShape 14"/>
          <p:cNvSpPr>
            <a:spLocks noChangeArrowheads="1"/>
          </p:cNvSpPr>
          <p:nvPr/>
        </p:nvSpPr>
        <p:spPr bwMode="auto">
          <a:xfrm>
            <a:off x="164430" y="1569660"/>
            <a:ext cx="3473115" cy="3098593"/>
          </a:xfrm>
          <a:prstGeom prst="wedgeRectCallout">
            <a:avLst>
              <a:gd name="adj1" fmla="val 929"/>
              <a:gd name="adj2" fmla="val 100014"/>
            </a:avLst>
          </a:prstGeom>
          <a:solidFill>
            <a:srgbClr val="FFFFFF">
              <a:alpha val="85098"/>
            </a:srgbClr>
          </a:solidFill>
          <a:ln w="38100">
            <a:solidFill>
              <a:srgbClr val="FFFF00"/>
            </a:solidFill>
            <a:miter lim="800000"/>
            <a:headEnd/>
            <a:tailEnd/>
          </a:ln>
          <a:effectLst/>
          <a:extLst/>
        </p:spPr>
        <p:txBody>
          <a:bodyPr/>
          <a:lstStyle/>
          <a:p>
            <a:pPr algn="ctr">
              <a:spcAft>
                <a:spcPts val="600"/>
              </a:spcAft>
            </a:pPr>
            <a:r>
              <a:rPr lang="en-US" altLang="en-US" sz="2000" b="1" dirty="0">
                <a:solidFill>
                  <a:srgbClr val="0000CC"/>
                </a:solidFill>
                <a:effectLst>
                  <a:outerShdw blurRad="38100" dist="38100" dir="2700000" algn="tl">
                    <a:srgbClr val="C0C0C0"/>
                  </a:outerShdw>
                </a:effectLst>
                <a:latin typeface="Arial" charset="0"/>
                <a:ea typeface="Arial" charset="0"/>
                <a:cs typeface="Arial" charset="0"/>
              </a:rPr>
              <a:t>Commands to Follow</a:t>
            </a:r>
            <a:r>
              <a:rPr lang="en-US" altLang="en-US" sz="2000" b="1" dirty="0">
                <a:effectLst>
                  <a:outerShdw blurRad="38100" dist="38100" dir="2700000" algn="tl">
                    <a:srgbClr val="C0C0C0"/>
                  </a:outerShdw>
                </a:effectLst>
                <a:latin typeface="Arial" charset="0"/>
                <a:ea typeface="Arial" charset="0"/>
                <a:cs typeface="Arial" charset="0"/>
              </a:rPr>
              <a:t> (“This do” 1 Cor 11:25)</a:t>
            </a:r>
          </a:p>
          <a:p>
            <a:pPr algn="ctr">
              <a:spcAft>
                <a:spcPts val="600"/>
              </a:spcAft>
            </a:pPr>
            <a:r>
              <a:rPr lang="en-US" altLang="en-US" sz="2000" b="1" dirty="0">
                <a:solidFill>
                  <a:srgbClr val="0000CC"/>
                </a:solidFill>
                <a:effectLst>
                  <a:outerShdw blurRad="38100" dist="38100" dir="2700000" algn="tl">
                    <a:srgbClr val="C0C0C0"/>
                  </a:outerShdw>
                </a:effectLst>
                <a:latin typeface="Arial" charset="0"/>
                <a:ea typeface="Arial" charset="0"/>
                <a:cs typeface="Arial" charset="0"/>
              </a:rPr>
              <a:t>Prohibitions </a:t>
            </a:r>
            <a:r>
              <a:rPr lang="en-US" altLang="en-US" sz="2000" b="1" dirty="0" smtClean="0">
                <a:solidFill>
                  <a:srgbClr val="0000CC"/>
                </a:solidFill>
                <a:effectLst>
                  <a:outerShdw blurRad="38100" dist="38100" dir="2700000" algn="tl">
                    <a:srgbClr val="C0C0C0"/>
                  </a:outerShdw>
                </a:effectLst>
                <a:latin typeface="Arial" charset="0"/>
                <a:ea typeface="Arial" charset="0"/>
                <a:cs typeface="Arial" charset="0"/>
              </a:rPr>
              <a:t>to Avoid  </a:t>
            </a:r>
            <a:r>
              <a:rPr lang="en-US" altLang="en-US" sz="2000" b="1" dirty="0" smtClean="0">
                <a:effectLst>
                  <a:outerShdw blurRad="38100" dist="38100" dir="2700000" algn="tl">
                    <a:srgbClr val="C0C0C0"/>
                  </a:outerShdw>
                </a:effectLst>
                <a:latin typeface="Arial" charset="0"/>
                <a:ea typeface="Arial" charset="0"/>
                <a:cs typeface="Arial" charset="0"/>
              </a:rPr>
              <a:t>     </a:t>
            </a:r>
            <a:r>
              <a:rPr lang="en-US" altLang="en-US" sz="2000" b="1" dirty="0">
                <a:effectLst>
                  <a:outerShdw blurRad="38100" dist="38100" dir="2700000" algn="tl">
                    <a:srgbClr val="C0C0C0"/>
                  </a:outerShdw>
                </a:effectLst>
                <a:latin typeface="Arial" charset="0"/>
                <a:ea typeface="Arial" charset="0"/>
                <a:cs typeface="Arial" charset="0"/>
              </a:rPr>
              <a:t>(“Abstain from fleshly lusts” 1 Pet 2:11)</a:t>
            </a:r>
          </a:p>
          <a:p>
            <a:pPr algn="ctr"/>
            <a:r>
              <a:rPr lang="en-US" altLang="en-US" sz="2000" b="1" dirty="0">
                <a:solidFill>
                  <a:srgbClr val="0000CC"/>
                </a:solidFill>
                <a:effectLst>
                  <a:outerShdw blurRad="38100" dist="38100" dir="2700000" algn="tl">
                    <a:srgbClr val="C0C0C0"/>
                  </a:outerShdw>
                </a:effectLst>
                <a:latin typeface="Arial" charset="0"/>
                <a:ea typeface="Arial" charset="0"/>
                <a:cs typeface="Arial" charset="0"/>
              </a:rPr>
              <a:t>Affirmatives to Respect</a:t>
            </a:r>
            <a:r>
              <a:rPr lang="en-US" altLang="en-US" sz="2000" b="1" dirty="0">
                <a:effectLst>
                  <a:outerShdw blurRad="38100" dist="38100" dir="2700000" algn="tl">
                    <a:srgbClr val="C0C0C0"/>
                  </a:outerShdw>
                </a:effectLst>
                <a:latin typeface="Arial" charset="0"/>
                <a:ea typeface="Arial" charset="0"/>
                <a:cs typeface="Arial" charset="0"/>
              </a:rPr>
              <a:t> (“He who believes and is baptized will be saved” </a:t>
            </a:r>
            <a:endParaRPr lang="en-US" altLang="en-US" sz="2000" b="1" dirty="0" smtClean="0">
              <a:effectLst>
                <a:outerShdw blurRad="38100" dist="38100" dir="2700000" algn="tl">
                  <a:srgbClr val="C0C0C0"/>
                </a:outerShdw>
              </a:effectLst>
              <a:latin typeface="Arial" charset="0"/>
              <a:ea typeface="Arial" charset="0"/>
              <a:cs typeface="Arial" charset="0"/>
            </a:endParaRPr>
          </a:p>
          <a:p>
            <a:pPr algn="ctr"/>
            <a:r>
              <a:rPr lang="en-US" altLang="en-US" sz="2000" b="1" dirty="0" smtClean="0">
                <a:effectLst>
                  <a:outerShdw blurRad="38100" dist="38100" dir="2700000" algn="tl">
                    <a:srgbClr val="C0C0C0"/>
                  </a:outerShdw>
                </a:effectLst>
                <a:latin typeface="Arial" charset="0"/>
                <a:ea typeface="Arial" charset="0"/>
                <a:cs typeface="Arial" charset="0"/>
              </a:rPr>
              <a:t>Mk </a:t>
            </a:r>
            <a:r>
              <a:rPr lang="en-US" altLang="en-US" sz="2000" b="1" dirty="0">
                <a:effectLst>
                  <a:outerShdw blurRad="38100" dist="38100" dir="2700000" algn="tl">
                    <a:srgbClr val="C0C0C0"/>
                  </a:outerShdw>
                </a:effectLst>
                <a:latin typeface="Arial" charset="0"/>
                <a:ea typeface="Arial" charset="0"/>
                <a:cs typeface="Arial" charset="0"/>
              </a:rPr>
              <a:t>16:16)</a:t>
            </a:r>
          </a:p>
        </p:txBody>
      </p:sp>
      <p:sp>
        <p:nvSpPr>
          <p:cNvPr id="9" name="AutoShape 15"/>
          <p:cNvSpPr>
            <a:spLocks noChangeArrowheads="1"/>
          </p:cNvSpPr>
          <p:nvPr/>
        </p:nvSpPr>
        <p:spPr bwMode="auto">
          <a:xfrm>
            <a:off x="4377488" y="1608600"/>
            <a:ext cx="3473115" cy="2667000"/>
          </a:xfrm>
          <a:prstGeom prst="wedgeRectCallout">
            <a:avLst>
              <a:gd name="adj1" fmla="val -1014"/>
              <a:gd name="adj2" fmla="val 121970"/>
            </a:avLst>
          </a:prstGeom>
          <a:solidFill>
            <a:srgbClr val="FFFFFF">
              <a:alpha val="85098"/>
            </a:srgbClr>
          </a:solidFill>
          <a:ln w="38100">
            <a:solidFill>
              <a:srgbClr val="FFFF00"/>
            </a:solidFill>
            <a:miter lim="800000"/>
            <a:headEnd/>
            <a:tailEnd/>
          </a:ln>
          <a:effectLst/>
          <a:extLst/>
        </p:spPr>
        <p:txBody>
          <a:bodyPr/>
          <a:lstStyle/>
          <a:p>
            <a:pPr algn="ctr"/>
            <a:r>
              <a:rPr lang="en-US" altLang="en-US" sz="2000" b="1" dirty="0">
                <a:solidFill>
                  <a:srgbClr val="0000CC"/>
                </a:solidFill>
                <a:effectLst>
                  <a:outerShdw blurRad="38100" dist="38100" dir="2700000" algn="tl">
                    <a:srgbClr val="C0C0C0"/>
                  </a:outerShdw>
                </a:effectLst>
                <a:latin typeface="Arial" charset="0"/>
                <a:ea typeface="Arial" charset="0"/>
                <a:cs typeface="Arial" charset="0"/>
              </a:rPr>
              <a:t>Divinely Approved Examples                 </a:t>
            </a:r>
            <a:r>
              <a:rPr lang="en-US" altLang="en-US" sz="2000" b="1" dirty="0">
                <a:effectLst>
                  <a:outerShdw blurRad="38100" dist="38100" dir="2700000" algn="tl">
                    <a:srgbClr val="C0C0C0"/>
                  </a:outerShdw>
                </a:effectLst>
                <a:latin typeface="Arial" charset="0"/>
                <a:ea typeface="Arial" charset="0"/>
                <a:cs typeface="Arial" charset="0"/>
              </a:rPr>
              <a:t> </a:t>
            </a:r>
          </a:p>
          <a:p>
            <a:pPr algn="ctr"/>
            <a:endParaRPr lang="en-US" altLang="en-US" sz="2000" b="1" dirty="0">
              <a:effectLst>
                <a:outerShdw blurRad="38100" dist="38100" dir="2700000" algn="tl">
                  <a:srgbClr val="C0C0C0"/>
                </a:outerShdw>
              </a:effectLst>
              <a:latin typeface="Arial" charset="0"/>
              <a:ea typeface="Arial" charset="0"/>
              <a:cs typeface="Arial" charset="0"/>
            </a:endParaRPr>
          </a:p>
          <a:p>
            <a:pPr algn="ctr"/>
            <a:r>
              <a:rPr lang="en-US" altLang="en-US" sz="2000" b="1" dirty="0">
                <a:effectLst>
                  <a:outerShdw blurRad="38100" dist="38100" dir="2700000" algn="tl">
                    <a:srgbClr val="C0C0C0"/>
                  </a:outerShdw>
                </a:effectLst>
                <a:latin typeface="Arial" charset="0"/>
                <a:ea typeface="Arial" charset="0"/>
                <a:cs typeface="Arial" charset="0"/>
              </a:rPr>
              <a:t>(“Brethren, join in </a:t>
            </a:r>
            <a:r>
              <a:rPr lang="en-US" altLang="en-US" sz="2000" b="1" u="sng" dirty="0">
                <a:ln>
                  <a:solidFill>
                    <a:srgbClr val="C00000"/>
                  </a:solidFill>
                </a:ln>
                <a:effectLst>
                  <a:outerShdw blurRad="38100" dist="38100" dir="2700000" algn="tl">
                    <a:srgbClr val="C0C0C0"/>
                  </a:outerShdw>
                </a:effectLst>
                <a:latin typeface="Arial" charset="0"/>
                <a:ea typeface="Arial" charset="0"/>
                <a:cs typeface="Arial" charset="0"/>
              </a:rPr>
              <a:t>following my example</a:t>
            </a:r>
            <a:r>
              <a:rPr lang="en-US" altLang="en-US" sz="2000" b="1" dirty="0">
                <a:effectLst>
                  <a:outerShdw blurRad="38100" dist="38100" dir="2700000" algn="tl">
                    <a:srgbClr val="C0C0C0"/>
                  </a:outerShdw>
                </a:effectLst>
                <a:latin typeface="Arial" charset="0"/>
                <a:ea typeface="Arial" charset="0"/>
                <a:cs typeface="Arial" charset="0"/>
              </a:rPr>
              <a:t>, and note those who so walk, as you have us for a pattern” Phil 3:17)</a:t>
            </a:r>
          </a:p>
        </p:txBody>
      </p:sp>
      <p:sp>
        <p:nvSpPr>
          <p:cNvPr id="10" name="AutoShape 16"/>
          <p:cNvSpPr>
            <a:spLocks noChangeArrowheads="1"/>
          </p:cNvSpPr>
          <p:nvPr/>
        </p:nvSpPr>
        <p:spPr bwMode="auto">
          <a:xfrm>
            <a:off x="8548435" y="1608600"/>
            <a:ext cx="3473115" cy="2667000"/>
          </a:xfrm>
          <a:prstGeom prst="wedgeRectCallout">
            <a:avLst>
              <a:gd name="adj1" fmla="val 20246"/>
              <a:gd name="adj2" fmla="val 121368"/>
            </a:avLst>
          </a:prstGeom>
          <a:solidFill>
            <a:srgbClr val="FFFFFF">
              <a:alpha val="85098"/>
            </a:srgbClr>
          </a:solidFill>
          <a:ln w="38100">
            <a:solidFill>
              <a:srgbClr val="FFFF00"/>
            </a:solidFill>
            <a:miter lim="800000"/>
            <a:headEnd/>
            <a:tailEnd/>
          </a:ln>
          <a:effectLst/>
          <a:extLst/>
        </p:spPr>
        <p:txBody>
          <a:bodyPr/>
          <a:lstStyle/>
          <a:p>
            <a:pPr algn="ctr"/>
            <a:r>
              <a:rPr lang="en-US" altLang="en-US" sz="2000" b="1" dirty="0">
                <a:solidFill>
                  <a:srgbClr val="0000CC"/>
                </a:solidFill>
                <a:effectLst>
                  <a:outerShdw blurRad="38100" dist="38100" dir="2700000" algn="tl">
                    <a:srgbClr val="C0C0C0"/>
                  </a:outerShdw>
                </a:effectLst>
                <a:latin typeface="Arial" charset="0"/>
                <a:ea typeface="Arial" charset="0"/>
                <a:cs typeface="Arial" charset="0"/>
              </a:rPr>
              <a:t>Necessary Inferences                 </a:t>
            </a:r>
            <a:r>
              <a:rPr lang="en-US" altLang="en-US" sz="2000" b="1" dirty="0">
                <a:effectLst>
                  <a:outerShdw blurRad="38100" dist="38100" dir="2700000" algn="tl">
                    <a:srgbClr val="C0C0C0"/>
                  </a:outerShdw>
                </a:effectLst>
                <a:latin typeface="Arial" charset="0"/>
                <a:ea typeface="Arial" charset="0"/>
                <a:cs typeface="Arial" charset="0"/>
              </a:rPr>
              <a:t> </a:t>
            </a:r>
          </a:p>
          <a:p>
            <a:pPr algn="ctr"/>
            <a:endParaRPr lang="en-US" altLang="en-US" sz="2000" b="1" dirty="0">
              <a:effectLst>
                <a:outerShdw blurRad="38100" dist="38100" dir="2700000" algn="tl">
                  <a:srgbClr val="C0C0C0"/>
                </a:outerShdw>
              </a:effectLst>
              <a:latin typeface="Arial" charset="0"/>
              <a:ea typeface="Arial" charset="0"/>
              <a:cs typeface="Arial" charset="0"/>
            </a:endParaRPr>
          </a:p>
          <a:p>
            <a:pPr algn="ctr"/>
            <a:r>
              <a:rPr lang="en-US" altLang="en-US" sz="2000" b="1" dirty="0">
                <a:effectLst>
                  <a:outerShdw blurRad="38100" dist="38100" dir="2700000" algn="tl">
                    <a:srgbClr val="C0C0C0"/>
                  </a:outerShdw>
                </a:effectLst>
                <a:latin typeface="Arial" charset="0"/>
                <a:ea typeface="Arial" charset="0"/>
                <a:cs typeface="Arial" charset="0"/>
              </a:rPr>
              <a:t>(“For the priesthood being changed, </a:t>
            </a:r>
            <a:r>
              <a:rPr lang="en-US" altLang="en-US" sz="2000" b="1" u="sng" dirty="0">
                <a:effectLst>
                  <a:outerShdw blurRad="38100" dist="38100" dir="2700000" algn="tl">
                    <a:srgbClr val="C0C0C0"/>
                  </a:outerShdw>
                </a:effectLst>
                <a:latin typeface="Arial" charset="0"/>
                <a:ea typeface="Arial" charset="0"/>
                <a:cs typeface="Arial" charset="0"/>
              </a:rPr>
              <a:t>of </a:t>
            </a:r>
            <a:r>
              <a:rPr lang="en-US" altLang="en-US" sz="2000" b="1" u="sng" dirty="0">
                <a:ln>
                  <a:solidFill>
                    <a:srgbClr val="C00000"/>
                  </a:solidFill>
                </a:ln>
                <a:effectLst>
                  <a:outerShdw blurRad="38100" dist="38100" dir="2700000" algn="tl">
                    <a:srgbClr val="C0C0C0"/>
                  </a:outerShdw>
                </a:effectLst>
                <a:latin typeface="Arial" charset="0"/>
                <a:ea typeface="Arial" charset="0"/>
                <a:cs typeface="Arial" charset="0"/>
              </a:rPr>
              <a:t>necessity</a:t>
            </a:r>
            <a:r>
              <a:rPr lang="en-US" altLang="en-US" sz="2000" b="1" dirty="0">
                <a:ln>
                  <a:solidFill>
                    <a:srgbClr val="C00000"/>
                  </a:solidFill>
                </a:ln>
                <a:effectLst>
                  <a:outerShdw blurRad="38100" dist="38100" dir="2700000" algn="tl">
                    <a:srgbClr val="C0C0C0"/>
                  </a:outerShdw>
                </a:effectLst>
                <a:latin typeface="Arial" charset="0"/>
                <a:ea typeface="Arial" charset="0"/>
                <a:cs typeface="Arial" charset="0"/>
              </a:rPr>
              <a:t> </a:t>
            </a:r>
            <a:r>
              <a:rPr lang="en-US" altLang="en-US" sz="2000" b="1" dirty="0">
                <a:effectLst>
                  <a:outerShdw blurRad="38100" dist="38100" dir="2700000" algn="tl">
                    <a:srgbClr val="C0C0C0"/>
                  </a:outerShdw>
                </a:effectLst>
                <a:latin typeface="Arial" charset="0"/>
                <a:ea typeface="Arial" charset="0"/>
                <a:cs typeface="Arial" charset="0"/>
              </a:rPr>
              <a:t>there is also a change of the law . . . For it is evident that our Lord arose from Judah . . .” Heb 7:12-14)</a:t>
            </a:r>
          </a:p>
          <a:p>
            <a:pPr algn="ctr"/>
            <a:endParaRPr lang="en-US" altLang="en-US" sz="2000" b="1" dirty="0">
              <a:effectLst>
                <a:outerShdw blurRad="38100" dist="38100" dir="2700000" algn="tl">
                  <a:srgbClr val="C0C0C0"/>
                </a:outerShdw>
              </a:effectLst>
              <a:latin typeface="Arial" charset="0"/>
              <a:ea typeface="Arial" charset="0"/>
              <a:cs typeface="Arial" charset="0"/>
            </a:endParaRPr>
          </a:p>
        </p:txBody>
      </p:sp>
    </p:spTree>
    <p:extLst>
      <p:ext uri="{BB962C8B-B14F-4D97-AF65-F5344CB8AC3E}">
        <p14:creationId xmlns:p14="http://schemas.microsoft.com/office/powerpoint/2010/main" val="26327727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000"/>
                                        <p:tgtEl>
                                          <p:spTgt spid="2"/>
                                        </p:tgtEl>
                                        <p:attrNameLst>
                                          <p:attrName>ppt_x</p:attrName>
                                        </p:attrNameLst>
                                      </p:cBhvr>
                                      <p:tavLst>
                                        <p:tav tm="0">
                                          <p:val>
                                            <p:strVal val="ppt_x"/>
                                          </p:val>
                                        </p:tav>
                                        <p:tav tm="100000">
                                          <p:val>
                                            <p:strVal val="1+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000" fill="hold"/>
                                        <p:tgtEl>
                                          <p:spTgt spid="6"/>
                                        </p:tgtEl>
                                        <p:attrNameLst>
                                          <p:attrName>ppt_w</p:attrName>
                                        </p:attrNameLst>
                                      </p:cBhvr>
                                      <p:tavLst>
                                        <p:tav tm="0">
                                          <p:val>
                                            <p:fltVal val="0"/>
                                          </p:val>
                                        </p:tav>
                                        <p:tav tm="100000">
                                          <p:val>
                                            <p:strVal val="#ppt_w"/>
                                          </p:val>
                                        </p:tav>
                                      </p:tavLst>
                                    </p:anim>
                                    <p:anim calcmode="lin" valueType="num">
                                      <p:cBhvr>
                                        <p:cTn id="24" dur="2000" fill="hold"/>
                                        <p:tgtEl>
                                          <p:spTgt spid="6"/>
                                        </p:tgtEl>
                                        <p:attrNameLst>
                                          <p:attrName>ppt_h</p:attrName>
                                        </p:attrNameLst>
                                      </p:cBhvr>
                                      <p:tavLst>
                                        <p:tav tm="0">
                                          <p:val>
                                            <p:fltVal val="0"/>
                                          </p:val>
                                        </p:tav>
                                        <p:tav tm="100000">
                                          <p:val>
                                            <p:strVal val="#ppt_h"/>
                                          </p:val>
                                        </p:tav>
                                      </p:tavLst>
                                    </p:anim>
                                    <p:anim calcmode="lin" valueType="num">
                                      <p:cBhvr>
                                        <p:cTn id="25" dur="2000" fill="hold"/>
                                        <p:tgtEl>
                                          <p:spTgt spid="6"/>
                                        </p:tgtEl>
                                        <p:attrNameLst>
                                          <p:attrName>style.rotation</p:attrName>
                                        </p:attrNameLst>
                                      </p:cBhvr>
                                      <p:tavLst>
                                        <p:tav tm="0">
                                          <p:val>
                                            <p:fltVal val="90"/>
                                          </p:val>
                                        </p:tav>
                                        <p:tav tm="100000">
                                          <p:val>
                                            <p:fltVal val="0"/>
                                          </p:val>
                                        </p:tav>
                                      </p:tavLst>
                                    </p:anim>
                                    <p:animEffect transition="in" filter="fade">
                                      <p:cBhvr>
                                        <p:cTn id="26" dur="2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2000" fill="hold"/>
                                        <p:tgtEl>
                                          <p:spTgt spid="7"/>
                                        </p:tgtEl>
                                        <p:attrNameLst>
                                          <p:attrName>ppt_w</p:attrName>
                                        </p:attrNameLst>
                                      </p:cBhvr>
                                      <p:tavLst>
                                        <p:tav tm="0">
                                          <p:val>
                                            <p:fltVal val="0"/>
                                          </p:val>
                                        </p:tav>
                                        <p:tav tm="100000">
                                          <p:val>
                                            <p:strVal val="#ppt_w"/>
                                          </p:val>
                                        </p:tav>
                                      </p:tavLst>
                                    </p:anim>
                                    <p:anim calcmode="lin" valueType="num">
                                      <p:cBhvr>
                                        <p:cTn id="30" dur="2000" fill="hold"/>
                                        <p:tgtEl>
                                          <p:spTgt spid="7"/>
                                        </p:tgtEl>
                                        <p:attrNameLst>
                                          <p:attrName>ppt_h</p:attrName>
                                        </p:attrNameLst>
                                      </p:cBhvr>
                                      <p:tavLst>
                                        <p:tav tm="0">
                                          <p:val>
                                            <p:fltVal val="0"/>
                                          </p:val>
                                        </p:tav>
                                        <p:tav tm="100000">
                                          <p:val>
                                            <p:strVal val="#ppt_h"/>
                                          </p:val>
                                        </p:tav>
                                      </p:tavLst>
                                    </p:anim>
                                    <p:anim calcmode="lin" valueType="num">
                                      <p:cBhvr>
                                        <p:cTn id="31" dur="2000" fill="hold"/>
                                        <p:tgtEl>
                                          <p:spTgt spid="7"/>
                                        </p:tgtEl>
                                        <p:attrNameLst>
                                          <p:attrName>style.rotation</p:attrName>
                                        </p:attrNameLst>
                                      </p:cBhvr>
                                      <p:tavLst>
                                        <p:tav tm="0">
                                          <p:val>
                                            <p:fltVal val="90"/>
                                          </p:val>
                                        </p:tav>
                                        <p:tav tm="100000">
                                          <p:val>
                                            <p:fltVal val="0"/>
                                          </p:val>
                                        </p:tav>
                                      </p:tavLst>
                                    </p:anim>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 Box 22"/>
          <p:cNvSpPr txBox="1">
            <a:spLocks noChangeArrowheads="1"/>
          </p:cNvSpPr>
          <p:nvPr/>
        </p:nvSpPr>
        <p:spPr bwMode="auto">
          <a:xfrm>
            <a:off x="196078" y="16042"/>
            <a:ext cx="11903241" cy="4154984"/>
          </a:xfrm>
          <a:prstGeom prst="rect">
            <a:avLst/>
          </a:prstGeom>
          <a:solidFill>
            <a:srgbClr val="FFFFFF">
              <a:alpha val="74510"/>
            </a:srgbClr>
          </a:solidFill>
          <a:ln>
            <a:noFill/>
          </a:ln>
          <a:effectLst/>
          <a:extLst/>
        </p:spPr>
        <p:txBody>
          <a:bodyPr wrap="square">
            <a:spAutoFit/>
          </a:bodyPr>
          <a:lstStyle/>
          <a:p>
            <a:pPr>
              <a:spcBef>
                <a:spcPct val="50000"/>
              </a:spcBef>
            </a:pPr>
            <a:r>
              <a:rPr lang="en-US" altLang="en-US" sz="2200" b="1" dirty="0">
                <a:effectLst>
                  <a:outerShdw blurRad="38100" dist="38100" dir="2700000" algn="tl">
                    <a:srgbClr val="FFFFFF"/>
                  </a:outerShdw>
                </a:effectLst>
                <a:latin typeface="Arial" charset="0"/>
                <a:ea typeface="Arial" charset="0"/>
                <a:cs typeface="Arial" charset="0"/>
              </a:rPr>
              <a:t>I could </a:t>
            </a:r>
            <a:r>
              <a:rPr lang="en-US" altLang="en-US" sz="2200" b="1" u="sng" dirty="0">
                <a:solidFill>
                  <a:srgbClr val="333333"/>
                </a:solidFill>
                <a:effectLst>
                  <a:outerShdw blurRad="38100" dist="38100" dir="2700000" algn="tl">
                    <a:srgbClr val="000000"/>
                  </a:outerShdw>
                </a:effectLst>
                <a:latin typeface="Arial" charset="0"/>
                <a:ea typeface="Arial" charset="0"/>
                <a:cs typeface="Arial" charset="0"/>
              </a:rPr>
              <a:t>not go beyond the word</a:t>
            </a:r>
            <a:r>
              <a:rPr lang="en-US" altLang="en-US" sz="2200" b="1" dirty="0">
                <a:solidFill>
                  <a:srgbClr val="333333"/>
                </a:solidFill>
                <a:effectLst>
                  <a:outerShdw blurRad="38100" dist="38100" dir="2700000" algn="tl">
                    <a:srgbClr val="FFFFFF"/>
                  </a:outerShdw>
                </a:effectLst>
                <a:latin typeface="Arial" charset="0"/>
                <a:ea typeface="Arial" charset="0"/>
                <a:cs typeface="Arial" charset="0"/>
              </a:rPr>
              <a:t> </a:t>
            </a:r>
            <a:r>
              <a:rPr lang="en-US" altLang="en-US" sz="2200" b="1" dirty="0">
                <a:effectLst>
                  <a:outerShdw blurRad="38100" dist="38100" dir="2700000" algn="tl">
                    <a:srgbClr val="FFFFFF"/>
                  </a:outerShdw>
                </a:effectLst>
                <a:latin typeface="Arial" charset="0"/>
                <a:ea typeface="Arial" charset="0"/>
                <a:cs typeface="Arial" charset="0"/>
              </a:rPr>
              <a:t>of the LORD my God, to do less or more (Num 22:18)</a:t>
            </a:r>
          </a:p>
          <a:p>
            <a:pPr>
              <a:spcBef>
                <a:spcPct val="50000"/>
              </a:spcBef>
            </a:pPr>
            <a:r>
              <a:rPr lang="en-US" altLang="en-US" sz="2200" b="1" dirty="0">
                <a:effectLst>
                  <a:outerShdw blurRad="38100" dist="38100" dir="2700000" algn="tl">
                    <a:srgbClr val="FFFFFF"/>
                  </a:outerShdw>
                </a:effectLst>
                <a:latin typeface="Arial" charset="0"/>
                <a:ea typeface="Arial" charset="0"/>
                <a:cs typeface="Arial" charset="0"/>
              </a:rPr>
              <a:t>You </a:t>
            </a:r>
            <a:r>
              <a:rPr lang="en-US" altLang="en-US" sz="2200" b="1" u="sng" dirty="0">
                <a:solidFill>
                  <a:srgbClr val="333333"/>
                </a:solidFill>
                <a:effectLst>
                  <a:outerShdw blurRad="38100" dist="38100" dir="2700000" algn="tl">
                    <a:srgbClr val="000000"/>
                  </a:outerShdw>
                </a:effectLst>
                <a:latin typeface="Arial" charset="0"/>
                <a:ea typeface="Arial" charset="0"/>
                <a:cs typeface="Arial" charset="0"/>
              </a:rPr>
              <a:t>shall not add to the word</a:t>
            </a:r>
            <a:r>
              <a:rPr lang="en-US" altLang="en-US" sz="2200" b="1" dirty="0">
                <a:solidFill>
                  <a:srgbClr val="333333"/>
                </a:solidFill>
                <a:effectLst>
                  <a:outerShdw blurRad="38100" dist="38100" dir="2700000" algn="tl">
                    <a:srgbClr val="FFFFFF"/>
                  </a:outerShdw>
                </a:effectLst>
                <a:latin typeface="Arial" charset="0"/>
                <a:ea typeface="Arial" charset="0"/>
                <a:cs typeface="Arial" charset="0"/>
              </a:rPr>
              <a:t> </a:t>
            </a:r>
            <a:r>
              <a:rPr lang="en-US" altLang="en-US" sz="2200" b="1" dirty="0">
                <a:effectLst>
                  <a:outerShdw blurRad="38100" dist="38100" dir="2700000" algn="tl">
                    <a:srgbClr val="FFFFFF"/>
                  </a:outerShdw>
                </a:effectLst>
                <a:latin typeface="Arial" charset="0"/>
                <a:ea typeface="Arial" charset="0"/>
                <a:cs typeface="Arial" charset="0"/>
              </a:rPr>
              <a:t>which I command you, </a:t>
            </a:r>
            <a:r>
              <a:rPr lang="en-US" altLang="en-US" sz="2200" b="1" u="sng" dirty="0">
                <a:solidFill>
                  <a:srgbClr val="333333"/>
                </a:solidFill>
                <a:effectLst>
                  <a:outerShdw blurRad="38100" dist="38100" dir="2700000" algn="tl">
                    <a:srgbClr val="000000"/>
                  </a:outerShdw>
                </a:effectLst>
                <a:latin typeface="Arial" charset="0"/>
                <a:ea typeface="Arial" charset="0"/>
                <a:cs typeface="Arial" charset="0"/>
              </a:rPr>
              <a:t>nor take anything from it</a:t>
            </a:r>
            <a:r>
              <a:rPr lang="en-US" altLang="en-US" sz="2200" b="1" dirty="0">
                <a:solidFill>
                  <a:srgbClr val="333333"/>
                </a:solidFill>
                <a:effectLst>
                  <a:outerShdw blurRad="38100" dist="38100" dir="2700000" algn="tl">
                    <a:srgbClr val="FFFFFF"/>
                  </a:outerShdw>
                </a:effectLst>
                <a:latin typeface="Arial" charset="0"/>
                <a:ea typeface="Arial" charset="0"/>
                <a:cs typeface="Arial" charset="0"/>
              </a:rPr>
              <a:t> </a:t>
            </a:r>
            <a:r>
              <a:rPr lang="en-US" altLang="en-US" sz="2200" b="1" dirty="0">
                <a:effectLst>
                  <a:outerShdw blurRad="38100" dist="38100" dir="2700000" algn="tl">
                    <a:srgbClr val="FFFFFF"/>
                  </a:outerShdw>
                </a:effectLst>
                <a:latin typeface="Arial" charset="0"/>
                <a:ea typeface="Arial" charset="0"/>
                <a:cs typeface="Arial" charset="0"/>
              </a:rPr>
              <a:t>(Deut 4:2</a:t>
            </a:r>
            <a:r>
              <a:rPr lang="en-US" altLang="en-US" sz="2200" b="1" dirty="0" smtClean="0">
                <a:effectLst>
                  <a:outerShdw blurRad="38100" dist="38100" dir="2700000" algn="tl">
                    <a:srgbClr val="FFFFFF"/>
                  </a:outerShdw>
                </a:effectLst>
                <a:latin typeface="Arial" charset="0"/>
                <a:ea typeface="Arial" charset="0"/>
                <a:cs typeface="Arial" charset="0"/>
              </a:rPr>
              <a:t>)</a:t>
            </a:r>
          </a:p>
          <a:p>
            <a:pPr>
              <a:spcBef>
                <a:spcPct val="50000"/>
              </a:spcBef>
            </a:pPr>
            <a:r>
              <a:rPr lang="en-US" altLang="en-US" sz="2200" b="1" dirty="0">
                <a:effectLst>
                  <a:outerShdw blurRad="38100" dist="38100" dir="2700000" algn="tl">
                    <a:srgbClr val="FFFFFF"/>
                  </a:outerShdw>
                </a:effectLst>
                <a:latin typeface="Arial" charset="0"/>
                <a:ea typeface="Arial" charset="0"/>
                <a:cs typeface="Arial" charset="0"/>
              </a:rPr>
              <a:t>Every word of God is pure; he is a shield to those who put their trust in Him. </a:t>
            </a:r>
            <a:r>
              <a:rPr lang="en-US" altLang="en-US" sz="2200" b="1" u="sng" dirty="0">
                <a:solidFill>
                  <a:srgbClr val="333333"/>
                </a:solidFill>
                <a:effectLst>
                  <a:outerShdw blurRad="38100" dist="38100" dir="2700000" algn="tl">
                    <a:srgbClr val="000000"/>
                  </a:outerShdw>
                </a:effectLst>
                <a:latin typeface="Arial" charset="0"/>
                <a:ea typeface="Arial" charset="0"/>
                <a:cs typeface="Arial" charset="0"/>
              </a:rPr>
              <a:t>Do not add to His words</a:t>
            </a:r>
            <a:r>
              <a:rPr lang="en-US" altLang="en-US" sz="2200" b="1" dirty="0">
                <a:effectLst>
                  <a:outerShdw blurRad="38100" dist="38100" dir="2700000" algn="tl">
                    <a:srgbClr val="FFFFFF"/>
                  </a:outerShdw>
                </a:effectLst>
                <a:latin typeface="Arial" charset="0"/>
                <a:ea typeface="Arial" charset="0"/>
                <a:cs typeface="Arial" charset="0"/>
              </a:rPr>
              <a:t>, lest He rebuke you, and you be found a liar (Prov 30:5-6)</a:t>
            </a:r>
          </a:p>
          <a:p>
            <a:pPr>
              <a:spcBef>
                <a:spcPct val="50000"/>
              </a:spcBef>
            </a:pPr>
            <a:r>
              <a:rPr lang="en-US" altLang="en-US" sz="2200" b="1" dirty="0">
                <a:effectLst>
                  <a:outerShdw blurRad="38100" dist="38100" dir="2700000" algn="tl">
                    <a:srgbClr val="FFFFFF"/>
                  </a:outerShdw>
                </a:effectLst>
                <a:latin typeface="Arial" charset="0"/>
                <a:ea typeface="Arial" charset="0"/>
                <a:cs typeface="Arial" charset="0"/>
              </a:rPr>
              <a:t>Whoever </a:t>
            </a:r>
            <a:r>
              <a:rPr lang="en-US" altLang="en-US" sz="2200" b="1" u="sng" dirty="0">
                <a:solidFill>
                  <a:srgbClr val="333333"/>
                </a:solidFill>
                <a:effectLst>
                  <a:outerShdw blurRad="38100" dist="38100" dir="2700000" algn="tl">
                    <a:srgbClr val="000000"/>
                  </a:outerShdw>
                </a:effectLst>
                <a:latin typeface="Arial" charset="0"/>
                <a:ea typeface="Arial" charset="0"/>
                <a:cs typeface="Arial" charset="0"/>
              </a:rPr>
              <a:t>transgresses</a:t>
            </a:r>
            <a:r>
              <a:rPr lang="en-US" altLang="en-US" sz="2200" b="1" dirty="0">
                <a:solidFill>
                  <a:srgbClr val="333333"/>
                </a:solidFill>
                <a:effectLst>
                  <a:outerShdw blurRad="38100" dist="38100" dir="2700000" algn="tl">
                    <a:srgbClr val="FFFFFF"/>
                  </a:outerShdw>
                </a:effectLst>
                <a:latin typeface="Arial" charset="0"/>
                <a:ea typeface="Arial" charset="0"/>
                <a:cs typeface="Arial" charset="0"/>
              </a:rPr>
              <a:t> </a:t>
            </a:r>
            <a:r>
              <a:rPr lang="en-US" altLang="en-US" sz="2200" b="1" dirty="0">
                <a:effectLst>
                  <a:outerShdw blurRad="38100" dist="38100" dir="2700000" algn="tl">
                    <a:srgbClr val="FFFFFF"/>
                  </a:outerShdw>
                </a:effectLst>
                <a:latin typeface="Arial" charset="0"/>
                <a:ea typeface="Arial" charset="0"/>
                <a:cs typeface="Arial" charset="0"/>
              </a:rPr>
              <a:t>and does not abide in the doctrine of Christ does not have God. He who abides in the doctrine of Christ has both the Father and the Son (2 John 9)</a:t>
            </a:r>
          </a:p>
          <a:p>
            <a:pPr>
              <a:spcBef>
                <a:spcPct val="50000"/>
              </a:spcBef>
            </a:pPr>
            <a:r>
              <a:rPr lang="en-US" altLang="en-US" sz="2200" b="1" dirty="0" smtClean="0">
                <a:effectLst>
                  <a:outerShdw blurRad="38100" dist="38100" dir="2700000" algn="tl">
                    <a:srgbClr val="FFFFFF"/>
                  </a:outerShdw>
                </a:effectLst>
                <a:latin typeface="Arial" charset="0"/>
                <a:ea typeface="Arial" charset="0"/>
                <a:cs typeface="Arial" charset="0"/>
              </a:rPr>
              <a:t>For I </a:t>
            </a:r>
            <a:r>
              <a:rPr lang="en-US" altLang="en-US" sz="2200" b="1" dirty="0">
                <a:effectLst>
                  <a:outerShdw blurRad="38100" dist="38100" dir="2700000" algn="tl">
                    <a:srgbClr val="FFFFFF"/>
                  </a:outerShdw>
                </a:effectLst>
                <a:latin typeface="Arial" charset="0"/>
                <a:ea typeface="Arial" charset="0"/>
                <a:cs typeface="Arial" charset="0"/>
              </a:rPr>
              <a:t>testify to everyone who hears the words of the prophecy of this book: </a:t>
            </a:r>
            <a:r>
              <a:rPr lang="en-US" altLang="en-US" sz="2200" b="1" u="sng" dirty="0">
                <a:ln>
                  <a:solidFill>
                    <a:schemeClr val="tx1"/>
                  </a:solidFill>
                </a:ln>
                <a:solidFill>
                  <a:srgbClr val="333333"/>
                </a:solidFill>
                <a:effectLst>
                  <a:outerShdw blurRad="38100" dist="38100" dir="2700000" algn="tl">
                    <a:srgbClr val="FFFFFF"/>
                  </a:outerShdw>
                </a:effectLst>
                <a:latin typeface="Arial" charset="0"/>
                <a:ea typeface="Arial" charset="0"/>
                <a:cs typeface="Arial" charset="0"/>
              </a:rPr>
              <a:t>If anyone adds to these things</a:t>
            </a:r>
            <a:r>
              <a:rPr lang="en-US" altLang="en-US" sz="2200" b="1" dirty="0">
                <a:effectLst>
                  <a:outerShdw blurRad="38100" dist="38100" dir="2700000" algn="tl">
                    <a:srgbClr val="FFFFFF"/>
                  </a:outerShdw>
                </a:effectLst>
                <a:latin typeface="Arial" charset="0"/>
                <a:ea typeface="Arial" charset="0"/>
                <a:cs typeface="Arial" charset="0"/>
              </a:rPr>
              <a:t>, God will </a:t>
            </a:r>
            <a:r>
              <a:rPr lang="en-US" altLang="en-US" sz="2200" b="1" dirty="0" smtClean="0">
                <a:effectLst>
                  <a:outerShdw blurRad="38100" dist="38100" dir="2700000" algn="tl">
                    <a:srgbClr val="FFFFFF"/>
                  </a:outerShdw>
                </a:effectLst>
                <a:latin typeface="Arial" charset="0"/>
                <a:ea typeface="Arial" charset="0"/>
                <a:cs typeface="Arial" charset="0"/>
              </a:rPr>
              <a:t>add to </a:t>
            </a:r>
            <a:r>
              <a:rPr lang="en-US" altLang="en-US" sz="2200" b="1" dirty="0">
                <a:effectLst>
                  <a:outerShdw blurRad="38100" dist="38100" dir="2700000" algn="tl">
                    <a:srgbClr val="FFFFFF"/>
                  </a:outerShdw>
                </a:effectLst>
                <a:latin typeface="Arial" charset="0"/>
                <a:ea typeface="Arial" charset="0"/>
                <a:cs typeface="Arial" charset="0"/>
              </a:rPr>
              <a:t>him the plagues that are written in this book; </a:t>
            </a:r>
            <a:r>
              <a:rPr lang="en-US" altLang="en-US" sz="2200" b="1" dirty="0" smtClean="0">
                <a:effectLst>
                  <a:outerShdw blurRad="38100" dist="38100" dir="2700000" algn="tl">
                    <a:srgbClr val="FFFFFF"/>
                  </a:outerShdw>
                </a:effectLst>
                <a:latin typeface="Arial" charset="0"/>
                <a:ea typeface="Arial" charset="0"/>
                <a:cs typeface="Arial" charset="0"/>
              </a:rPr>
              <a:t>and </a:t>
            </a:r>
            <a:r>
              <a:rPr lang="en-US" altLang="en-US" sz="2200" b="1" u="sng" dirty="0">
                <a:ln>
                  <a:solidFill>
                    <a:schemeClr val="tx1"/>
                  </a:solidFill>
                </a:ln>
                <a:solidFill>
                  <a:srgbClr val="333333"/>
                </a:solidFill>
                <a:effectLst>
                  <a:outerShdw blurRad="38100" dist="38100" dir="2700000" algn="tl">
                    <a:srgbClr val="FFFFFF"/>
                  </a:outerShdw>
                </a:effectLst>
                <a:latin typeface="Arial" charset="0"/>
                <a:ea typeface="Arial" charset="0"/>
                <a:cs typeface="Arial" charset="0"/>
              </a:rPr>
              <a:t>if anyone takes away from the words of the book </a:t>
            </a:r>
            <a:r>
              <a:rPr lang="en-US" altLang="en-US" sz="2200" b="1" dirty="0">
                <a:effectLst>
                  <a:outerShdw blurRad="38100" dist="38100" dir="2700000" algn="tl">
                    <a:srgbClr val="FFFFFF"/>
                  </a:outerShdw>
                </a:effectLst>
                <a:latin typeface="Arial" charset="0"/>
                <a:ea typeface="Arial" charset="0"/>
                <a:cs typeface="Arial" charset="0"/>
              </a:rPr>
              <a:t>of this prophecy, God shall take </a:t>
            </a:r>
            <a:r>
              <a:rPr lang="en-US" altLang="en-US" sz="2200" b="1" dirty="0" smtClean="0">
                <a:effectLst>
                  <a:outerShdw blurRad="38100" dist="38100" dir="2700000" algn="tl">
                    <a:srgbClr val="FFFFFF"/>
                  </a:outerShdw>
                </a:effectLst>
                <a:latin typeface="Arial" charset="0"/>
                <a:ea typeface="Arial" charset="0"/>
                <a:cs typeface="Arial" charset="0"/>
              </a:rPr>
              <a:t>away </a:t>
            </a:r>
            <a:r>
              <a:rPr lang="en-US" altLang="en-US" sz="2200" b="1" dirty="0">
                <a:effectLst>
                  <a:outerShdw blurRad="38100" dist="38100" dir="2700000" algn="tl">
                    <a:srgbClr val="FFFFFF"/>
                  </a:outerShdw>
                </a:effectLst>
                <a:latin typeface="Arial" charset="0"/>
                <a:ea typeface="Arial" charset="0"/>
                <a:cs typeface="Arial" charset="0"/>
              </a:rPr>
              <a:t>his part from the </a:t>
            </a:r>
            <a:r>
              <a:rPr lang="en-US" altLang="en-US" sz="2200" b="1" dirty="0" smtClean="0">
                <a:effectLst>
                  <a:outerShdw blurRad="38100" dist="38100" dir="2700000" algn="tl">
                    <a:srgbClr val="FFFFFF"/>
                  </a:outerShdw>
                </a:effectLst>
                <a:latin typeface="Arial" charset="0"/>
                <a:ea typeface="Arial" charset="0"/>
                <a:cs typeface="Arial" charset="0"/>
              </a:rPr>
              <a:t>Book </a:t>
            </a:r>
            <a:r>
              <a:rPr lang="en-US" altLang="en-US" sz="2200" b="1" dirty="0">
                <a:effectLst>
                  <a:outerShdw blurRad="38100" dist="38100" dir="2700000" algn="tl">
                    <a:srgbClr val="FFFFFF"/>
                  </a:outerShdw>
                </a:effectLst>
                <a:latin typeface="Arial" charset="0"/>
                <a:ea typeface="Arial" charset="0"/>
                <a:cs typeface="Arial" charset="0"/>
              </a:rPr>
              <a:t>of </a:t>
            </a:r>
            <a:r>
              <a:rPr lang="en-US" altLang="en-US" sz="2200" b="1" dirty="0" smtClean="0">
                <a:effectLst>
                  <a:outerShdw blurRad="38100" dist="38100" dir="2700000" algn="tl">
                    <a:srgbClr val="FFFFFF"/>
                  </a:outerShdw>
                </a:effectLst>
                <a:latin typeface="Arial" charset="0"/>
                <a:ea typeface="Arial" charset="0"/>
                <a:cs typeface="Arial" charset="0"/>
              </a:rPr>
              <a:t>Life . . . (Rev 22:18-19)</a:t>
            </a:r>
            <a:endParaRPr lang="en-US" altLang="en-US" sz="2200" b="1" dirty="0">
              <a:effectLst>
                <a:outerShdw blurRad="38100" dist="38100" dir="2700000" algn="tl">
                  <a:srgbClr val="FFFFFF"/>
                </a:outerShdw>
              </a:effectLst>
              <a:latin typeface="Arial" charset="0"/>
              <a:ea typeface="Arial" charset="0"/>
              <a:cs typeface="Arial" charset="0"/>
            </a:endParaRPr>
          </a:p>
        </p:txBody>
      </p:sp>
      <p:sp>
        <p:nvSpPr>
          <p:cNvPr id="2" name="Rectangle 1"/>
          <p:cNvSpPr/>
          <p:nvPr/>
        </p:nvSpPr>
        <p:spPr>
          <a:xfrm rot="20556269">
            <a:off x="206665" y="4962099"/>
            <a:ext cx="8698150" cy="2056724"/>
          </a:xfrm>
          <a:prstGeom prst="rect">
            <a:avLst/>
          </a:prstGeom>
          <a:noFill/>
        </p:spPr>
        <p:txBody>
          <a:bodyPr wrap="none" lIns="91440" tIns="45720" rIns="91440" bIns="45720">
            <a:prstTxWarp prst="textArchUp">
              <a:avLst/>
            </a:prstTxWarp>
            <a:spAutoFit/>
          </a:bodyPr>
          <a:lstStyle/>
          <a:p>
            <a:pPr algn="ctr"/>
            <a:r>
              <a:rPr lang="en-US" sz="4400" b="1" cap="none" spc="0" dirty="0" smtClean="0">
                <a:ln>
                  <a:solidFill>
                    <a:schemeClr val="bg1">
                      <a:lumMod val="85000"/>
                    </a:schemeClr>
                  </a:solidFill>
                </a:ln>
                <a:solidFill>
                  <a:srgbClr val="333333"/>
                </a:solidFill>
                <a:effectLst>
                  <a:outerShdw blurRad="38100" dist="19050" dir="2700000" algn="tl" rotWithShape="0">
                    <a:schemeClr val="dk1">
                      <a:lumMod val="50000"/>
                      <a:alpha val="40000"/>
                    </a:schemeClr>
                  </a:outerShdw>
                </a:effectLst>
              </a:rPr>
              <a:t>Respecting the Silence of God</a:t>
            </a:r>
            <a:endParaRPr lang="en-US" sz="4400" b="1" cap="none" spc="0" dirty="0">
              <a:ln>
                <a:solidFill>
                  <a:schemeClr val="bg1">
                    <a:lumMod val="85000"/>
                  </a:schemeClr>
                </a:solidFill>
              </a:ln>
              <a:solidFill>
                <a:srgbClr val="333333"/>
              </a:solid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125863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strVal val="#ppt_w*0.70"/>
                                          </p:val>
                                        </p:tav>
                                        <p:tav tm="100000">
                                          <p:val>
                                            <p:strVal val="#ppt_w"/>
                                          </p:val>
                                        </p:tav>
                                      </p:tavLst>
                                    </p:anim>
                                    <p:anim calcmode="lin" valueType="num">
                                      <p:cBhvr>
                                        <p:cTn id="8" dur="2000" fill="hold"/>
                                        <p:tgtEl>
                                          <p:spTgt spid="3">
                                            <p:bg/>
                                          </p:spTgt>
                                        </p:tgtEl>
                                        <p:attrNameLst>
                                          <p:attrName>ppt_h</p:attrName>
                                        </p:attrNameLst>
                                      </p:cBhvr>
                                      <p:tavLst>
                                        <p:tav tm="0">
                                          <p:val>
                                            <p:strVal val="#ppt_h"/>
                                          </p:val>
                                        </p:tav>
                                        <p:tav tm="100000">
                                          <p:val>
                                            <p:strVal val="#ppt_h"/>
                                          </p:val>
                                        </p:tav>
                                      </p:tavLst>
                                    </p:anim>
                                    <p:animEffect transition="in" filter="fade">
                                      <p:cBhvr>
                                        <p:cTn id="9" dur="2000"/>
                                        <p:tgtEl>
                                          <p:spTgt spid="3">
                                            <p:bg/>
                                          </p:spTgt>
                                        </p:tgtEl>
                                      </p:cBhvr>
                                    </p:animEffect>
                                  </p:childTnLst>
                                </p:cTn>
                              </p:par>
                            </p:childTnLst>
                          </p:cTn>
                        </p:par>
                        <p:par>
                          <p:cTn id="10" fill="hold">
                            <p:stCondLst>
                              <p:cond delay="2000"/>
                            </p:stCondLst>
                            <p:childTnLst>
                              <p:par>
                                <p:cTn id="11" presetID="55" presetClass="entr" presetSubtype="0" fill="hold" grpId="1"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1"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1"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1"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5"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6" dur="20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1"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bldLvl="5"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58338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08" y="0"/>
            <a:ext cx="12065391" cy="6809058"/>
          </a:xfrm>
          <a:prstGeom prst="rect">
            <a:avLst/>
          </a:prstGeom>
        </p:spPr>
      </p:pic>
    </p:spTree>
    <p:extLst>
      <p:ext uri="{BB962C8B-B14F-4D97-AF65-F5344CB8AC3E}">
        <p14:creationId xmlns:p14="http://schemas.microsoft.com/office/powerpoint/2010/main" val="95657763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Rectangle 3"/>
          <p:cNvSpPr/>
          <p:nvPr/>
        </p:nvSpPr>
        <p:spPr>
          <a:xfrm>
            <a:off x="2123835" y="0"/>
            <a:ext cx="8020530" cy="923330"/>
          </a:xfrm>
          <a:prstGeom prst="rect">
            <a:avLst/>
          </a:prstGeom>
          <a:noFill/>
        </p:spPr>
        <p:txBody>
          <a:bodyPr wrap="none" lIns="91440" tIns="45720" rIns="91440" bIns="45720">
            <a:spAutoFit/>
          </a:bodyPr>
          <a:lstStyle/>
          <a:p>
            <a:pPr algn="ctr"/>
            <a:r>
              <a:rPr lang="en-US" sz="5400" b="1" cap="none" spc="3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rPr>
              <a:t>Worksheet Questions</a:t>
            </a:r>
            <a:endParaRPr lang="en-US" sz="5400" b="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endParaRPr>
          </a:p>
        </p:txBody>
      </p:sp>
      <p:sp>
        <p:nvSpPr>
          <p:cNvPr id="12" name="TextBox 11"/>
          <p:cNvSpPr txBox="1"/>
          <p:nvPr/>
        </p:nvSpPr>
        <p:spPr>
          <a:xfrm>
            <a:off x="256675" y="1097201"/>
            <a:ext cx="11742820" cy="5647700"/>
          </a:xfrm>
          <a:prstGeom prst="rect">
            <a:avLst/>
          </a:prstGeom>
          <a:noFill/>
          <a:ln w="28575">
            <a:solidFill>
              <a:srgbClr val="C00000"/>
            </a:solidFill>
          </a:ln>
        </p:spPr>
        <p:txBody>
          <a:bodyPr wrap="square" rtlCol="0">
            <a:spAutoFit/>
          </a:bodyPr>
          <a:lstStyle/>
          <a:p>
            <a:pPr algn="ctr"/>
            <a:r>
              <a:rPr lang="en-US" sz="2400" b="1" spc="300" dirty="0" smtClean="0">
                <a:latin typeface="Arial" charset="0"/>
                <a:ea typeface="Arial" charset="0"/>
                <a:cs typeface="Arial" charset="0"/>
              </a:rPr>
              <a:t>SAINTS </a:t>
            </a:r>
            <a:endParaRPr lang="en-US" sz="2800" b="1" spc="300" dirty="0" smtClean="0">
              <a:latin typeface="Arial" charset="0"/>
              <a:ea typeface="Arial" charset="0"/>
              <a:cs typeface="Arial" charset="0"/>
            </a:endParaRPr>
          </a:p>
          <a:p>
            <a:pPr>
              <a:spcAft>
                <a:spcPts val="600"/>
              </a:spcAft>
            </a:pPr>
            <a:r>
              <a:rPr lang="en-US" sz="2400" b="1" dirty="0" smtClean="0">
                <a:latin typeface="Arial" charset="0"/>
                <a:ea typeface="Arial" charset="0"/>
                <a:cs typeface="Arial" charset="0"/>
              </a:rPr>
              <a:t>According </a:t>
            </a:r>
            <a:r>
              <a:rPr lang="en-US" sz="2400" b="1" dirty="0">
                <a:latin typeface="Arial" charset="0"/>
                <a:ea typeface="Arial" charset="0"/>
                <a:cs typeface="Arial" charset="0"/>
              </a:rPr>
              <a:t>to Catholicism a “Saint” is a perfect or near perfect person who, after death, is canonized and elevated to the </a:t>
            </a:r>
            <a:r>
              <a:rPr lang="en-US" sz="2400" b="1" dirty="0" smtClean="0">
                <a:latin typeface="Arial" charset="0"/>
                <a:ea typeface="Arial" charset="0"/>
                <a:cs typeface="Arial" charset="0"/>
              </a:rPr>
              <a:t>position </a:t>
            </a:r>
            <a:r>
              <a:rPr lang="en-US" sz="2400" b="1" dirty="0">
                <a:latin typeface="Arial" charset="0"/>
                <a:ea typeface="Arial" charset="0"/>
                <a:cs typeface="Arial" charset="0"/>
              </a:rPr>
              <a:t>of sainthood</a:t>
            </a:r>
            <a:r>
              <a:rPr lang="en-US" sz="2400" b="1" dirty="0" smtClean="0">
                <a:latin typeface="Arial" charset="0"/>
                <a:ea typeface="Arial" charset="0"/>
                <a:cs typeface="Arial" charset="0"/>
              </a:rPr>
              <a:t>. This is unscriptural; a saint is a Christian (1 Cor 1:2). What do the following verses say about saints?</a:t>
            </a:r>
          </a:p>
          <a:p>
            <a:pPr marL="171450" indent="-171450">
              <a:spcAft>
                <a:spcPts val="600"/>
              </a:spcAft>
              <a:buFont typeface="Arial" charset="0"/>
              <a:buChar char="•"/>
            </a:pPr>
            <a:r>
              <a:rPr lang="en-US" sz="2400" b="1" dirty="0" smtClean="0">
                <a:latin typeface="Arial" charset="0"/>
                <a:ea typeface="Arial" charset="0"/>
                <a:cs typeface="Arial" charset="0"/>
              </a:rPr>
              <a:t>Acts 26:10__________________________________________________________</a:t>
            </a:r>
          </a:p>
          <a:p>
            <a:pPr marL="171450" indent="-171450">
              <a:spcAft>
                <a:spcPts val="600"/>
              </a:spcAft>
              <a:buFont typeface="Arial" charset="0"/>
              <a:buChar char="•"/>
            </a:pPr>
            <a:r>
              <a:rPr lang="en-US" sz="2400" b="1" dirty="0" smtClean="0">
                <a:latin typeface="Arial" charset="0"/>
                <a:ea typeface="Arial" charset="0"/>
                <a:cs typeface="Arial" charset="0"/>
              </a:rPr>
              <a:t>Romans 1:7________________________________________________________</a:t>
            </a:r>
          </a:p>
          <a:p>
            <a:pPr marL="171450" indent="-171450">
              <a:spcAft>
                <a:spcPts val="600"/>
              </a:spcAft>
              <a:buFont typeface="Arial" charset="0"/>
              <a:buChar char="•"/>
            </a:pPr>
            <a:r>
              <a:rPr lang="en-US" sz="2400" b="1" dirty="0" smtClean="0">
                <a:latin typeface="Arial" charset="0"/>
                <a:ea typeface="Arial" charset="0"/>
                <a:cs typeface="Arial" charset="0"/>
              </a:rPr>
              <a:t>1 Cor 16:1__________________________________________________________</a:t>
            </a:r>
          </a:p>
          <a:p>
            <a:pPr marL="171450" indent="-171450">
              <a:spcAft>
                <a:spcPts val="600"/>
              </a:spcAft>
              <a:buFont typeface="Arial" charset="0"/>
              <a:buChar char="•"/>
            </a:pPr>
            <a:r>
              <a:rPr lang="en-US" sz="2400" b="1" dirty="0" smtClean="0">
                <a:latin typeface="Arial" charset="0"/>
                <a:ea typeface="Arial" charset="0"/>
                <a:cs typeface="Arial" charset="0"/>
              </a:rPr>
              <a:t>Eph 2:19___________________________________________________________</a:t>
            </a:r>
          </a:p>
          <a:p>
            <a:pPr marL="171450" indent="-171450">
              <a:buFont typeface="Arial" charset="0"/>
              <a:buChar char="•"/>
            </a:pPr>
            <a:r>
              <a:rPr lang="en-US" sz="2400" b="1" dirty="0" smtClean="0">
                <a:latin typeface="Arial" charset="0"/>
                <a:ea typeface="Arial" charset="0"/>
                <a:cs typeface="Arial" charset="0"/>
              </a:rPr>
              <a:t>Among the saints there are various jobs or responsibilities. Eph 4:11 mentions teachers and evangelists. What do you </a:t>
            </a:r>
            <a:r>
              <a:rPr lang="en-US" sz="2400" b="1" u="sng" spc="300" dirty="0" smtClean="0">
                <a:ln>
                  <a:solidFill>
                    <a:srgbClr val="C00000"/>
                  </a:solidFill>
                </a:ln>
                <a:latin typeface="Arial" charset="0"/>
                <a:ea typeface="Arial" charset="0"/>
                <a:cs typeface="Arial" charset="0"/>
              </a:rPr>
              <a:t>THINK</a:t>
            </a:r>
            <a:r>
              <a:rPr lang="en-US" sz="2400" b="1" dirty="0" smtClean="0">
                <a:ln>
                  <a:solidFill>
                    <a:srgbClr val="C00000"/>
                  </a:solidFill>
                </a:ln>
                <a:latin typeface="Arial" charset="0"/>
                <a:ea typeface="Arial" charset="0"/>
                <a:cs typeface="Arial" charset="0"/>
              </a:rPr>
              <a:t> </a:t>
            </a:r>
            <a:r>
              <a:rPr lang="en-US" sz="2400" b="1" dirty="0" smtClean="0">
                <a:latin typeface="Arial" charset="0"/>
                <a:ea typeface="Arial" charset="0"/>
                <a:cs typeface="Arial" charset="0"/>
              </a:rPr>
              <a:t>is the work these are to do?</a:t>
            </a:r>
          </a:p>
          <a:p>
            <a:pPr marL="171450" indent="-171450">
              <a:buFont typeface="Arial" charset="0"/>
              <a:buChar char="•"/>
            </a:pPr>
            <a:endParaRPr lang="en-US" sz="2400" b="1" dirty="0">
              <a:latin typeface="Arial" charset="0"/>
              <a:ea typeface="Arial" charset="0"/>
              <a:cs typeface="Arial" charset="0"/>
            </a:endParaRPr>
          </a:p>
          <a:p>
            <a:pPr marL="171450" indent="-171450">
              <a:buFont typeface="Arial" charset="0"/>
              <a:buChar char="•"/>
            </a:pPr>
            <a:endParaRPr lang="en-US" sz="2400" b="1" dirty="0">
              <a:latin typeface="Arial" charset="0"/>
              <a:ea typeface="Arial" charset="0"/>
              <a:cs typeface="Arial" charset="0"/>
            </a:endParaRPr>
          </a:p>
          <a:p>
            <a:pPr marL="171450" indent="-171450">
              <a:buFont typeface="Arial" charset="0"/>
              <a:buChar char="•"/>
            </a:pPr>
            <a:endParaRPr lang="en-US" sz="2400" b="1" dirty="0" smtClean="0">
              <a:latin typeface="Arial" charset="0"/>
              <a:ea typeface="Arial" charset="0"/>
              <a:cs typeface="Arial" charset="0"/>
            </a:endParaRPr>
          </a:p>
        </p:txBody>
      </p:sp>
      <p:sp>
        <p:nvSpPr>
          <p:cNvPr id="11" name="TextBox 10"/>
          <p:cNvSpPr txBox="1"/>
          <p:nvPr/>
        </p:nvSpPr>
        <p:spPr>
          <a:xfrm>
            <a:off x="2502568" y="2855494"/>
            <a:ext cx="8293768"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Saul arrested </a:t>
            </a:r>
            <a:r>
              <a:rPr lang="en-US" sz="2400" b="1" smtClean="0">
                <a:ln>
                  <a:solidFill>
                    <a:srgbClr val="C00000"/>
                  </a:solidFill>
                </a:ln>
              </a:rPr>
              <a:t>and imprisoned them—Acts </a:t>
            </a:r>
            <a:r>
              <a:rPr lang="en-US" sz="2400" b="1" dirty="0" smtClean="0">
                <a:ln>
                  <a:solidFill>
                    <a:srgbClr val="C00000"/>
                  </a:solidFill>
                </a:ln>
              </a:rPr>
              <a:t>8:1 (the church)</a:t>
            </a:r>
            <a:endParaRPr lang="en-US" sz="2400" b="1" dirty="0">
              <a:ln>
                <a:solidFill>
                  <a:srgbClr val="C00000"/>
                </a:solidFill>
              </a:ln>
            </a:endParaRPr>
          </a:p>
        </p:txBody>
      </p:sp>
      <p:sp>
        <p:nvSpPr>
          <p:cNvPr id="14" name="TextBox 13"/>
          <p:cNvSpPr txBox="1"/>
          <p:nvPr/>
        </p:nvSpPr>
        <p:spPr>
          <a:xfrm>
            <a:off x="2502568" y="3379176"/>
            <a:ext cx="8293768"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They were the Christians comprising the church in Rome</a:t>
            </a:r>
            <a:endParaRPr lang="en-US" sz="2400" b="1" dirty="0">
              <a:ln>
                <a:solidFill>
                  <a:srgbClr val="C00000"/>
                </a:solidFill>
              </a:ln>
            </a:endParaRPr>
          </a:p>
        </p:txBody>
      </p:sp>
      <p:sp>
        <p:nvSpPr>
          <p:cNvPr id="15" name="TextBox 14"/>
          <p:cNvSpPr txBox="1"/>
          <p:nvPr/>
        </p:nvSpPr>
        <p:spPr>
          <a:xfrm>
            <a:off x="2502568" y="3838207"/>
            <a:ext cx="8293768"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The church collection was to be used for needy saints/Christians</a:t>
            </a:r>
            <a:endParaRPr lang="en-US" sz="2400" b="1" dirty="0">
              <a:ln>
                <a:solidFill>
                  <a:srgbClr val="C00000"/>
                </a:solidFill>
              </a:ln>
            </a:endParaRPr>
          </a:p>
        </p:txBody>
      </p:sp>
      <p:sp>
        <p:nvSpPr>
          <p:cNvPr id="16" name="TextBox 15"/>
          <p:cNvSpPr txBox="1"/>
          <p:nvPr/>
        </p:nvSpPr>
        <p:spPr>
          <a:xfrm>
            <a:off x="2502568" y="4315706"/>
            <a:ext cx="8293768"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Saints are members of God’s household—the church</a:t>
            </a:r>
            <a:endParaRPr lang="en-US" sz="2400" b="1" dirty="0">
              <a:ln>
                <a:solidFill>
                  <a:srgbClr val="C00000"/>
                </a:solidFill>
              </a:ln>
            </a:endParaRPr>
          </a:p>
        </p:txBody>
      </p:sp>
      <p:sp>
        <p:nvSpPr>
          <p:cNvPr id="17" name="TextBox 16"/>
          <p:cNvSpPr txBox="1"/>
          <p:nvPr/>
        </p:nvSpPr>
        <p:spPr>
          <a:xfrm>
            <a:off x="505326" y="5575795"/>
            <a:ext cx="8293768"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TEACHERS: Mk 12:14, teach the way of </a:t>
            </a:r>
            <a:r>
              <a:rPr lang="en-US" sz="2400" b="1" smtClean="0">
                <a:ln>
                  <a:solidFill>
                    <a:srgbClr val="C00000"/>
                  </a:solidFill>
                </a:ln>
              </a:rPr>
              <a:t>God in truth</a:t>
            </a:r>
            <a:endParaRPr lang="en-US" sz="2400" b="1" dirty="0">
              <a:ln>
                <a:solidFill>
                  <a:srgbClr val="C00000"/>
                </a:solidFill>
              </a:ln>
            </a:endParaRPr>
          </a:p>
        </p:txBody>
      </p:sp>
      <p:sp>
        <p:nvSpPr>
          <p:cNvPr id="18" name="TextBox 17"/>
          <p:cNvSpPr txBox="1"/>
          <p:nvPr/>
        </p:nvSpPr>
        <p:spPr>
          <a:xfrm>
            <a:off x="505326" y="6034826"/>
            <a:ext cx="10483516"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EVANGELISTS: </a:t>
            </a:r>
            <a:r>
              <a:rPr lang="en-US" sz="2400" b="1" smtClean="0">
                <a:ln>
                  <a:solidFill>
                    <a:srgbClr val="C00000"/>
                  </a:solidFill>
                </a:ln>
              </a:rPr>
              <a:t>1 Tim </a:t>
            </a:r>
            <a:r>
              <a:rPr lang="en-US" sz="2400" b="1" dirty="0">
                <a:ln>
                  <a:solidFill>
                    <a:srgbClr val="C00000"/>
                  </a:solidFill>
                </a:ln>
              </a:rPr>
              <a:t>4:13, give attention to reading, to exhortation, to doctrine</a:t>
            </a:r>
          </a:p>
        </p:txBody>
      </p:sp>
    </p:spTree>
    <p:extLst>
      <p:ext uri="{BB962C8B-B14F-4D97-AF65-F5344CB8AC3E}">
        <p14:creationId xmlns:p14="http://schemas.microsoft.com/office/powerpoint/2010/main" val="197905665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2000" fill="hold"/>
                                        <p:tgtEl>
                                          <p:spTgt spid="14"/>
                                        </p:tgtEl>
                                        <p:attrNameLst>
                                          <p:attrName>ppt_w</p:attrName>
                                        </p:attrNameLst>
                                      </p:cBhvr>
                                      <p:tavLst>
                                        <p:tav tm="0">
                                          <p:val>
                                            <p:strVal val="#ppt_w*0.70"/>
                                          </p:val>
                                        </p:tav>
                                        <p:tav tm="100000">
                                          <p:val>
                                            <p:strVal val="#ppt_w"/>
                                          </p:val>
                                        </p:tav>
                                      </p:tavLst>
                                    </p:anim>
                                    <p:anim calcmode="lin" valueType="num">
                                      <p:cBhvr>
                                        <p:cTn id="15" dur="2000" fill="hold"/>
                                        <p:tgtEl>
                                          <p:spTgt spid="14"/>
                                        </p:tgtEl>
                                        <p:attrNameLst>
                                          <p:attrName>ppt_h</p:attrName>
                                        </p:attrNameLst>
                                      </p:cBhvr>
                                      <p:tavLst>
                                        <p:tav tm="0">
                                          <p:val>
                                            <p:strVal val="#ppt_h"/>
                                          </p:val>
                                        </p:tav>
                                        <p:tav tm="100000">
                                          <p:val>
                                            <p:strVal val="#ppt_h"/>
                                          </p:val>
                                        </p:tav>
                                      </p:tavLst>
                                    </p:anim>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2000" fill="hold"/>
                                        <p:tgtEl>
                                          <p:spTgt spid="15"/>
                                        </p:tgtEl>
                                        <p:attrNameLst>
                                          <p:attrName>ppt_w</p:attrName>
                                        </p:attrNameLst>
                                      </p:cBhvr>
                                      <p:tavLst>
                                        <p:tav tm="0">
                                          <p:val>
                                            <p:strVal val="#ppt_w*0.70"/>
                                          </p:val>
                                        </p:tav>
                                        <p:tav tm="100000">
                                          <p:val>
                                            <p:strVal val="#ppt_w"/>
                                          </p:val>
                                        </p:tav>
                                      </p:tavLst>
                                    </p:anim>
                                    <p:anim calcmode="lin" valueType="num">
                                      <p:cBhvr>
                                        <p:cTn id="22" dur="2000" fill="hold"/>
                                        <p:tgtEl>
                                          <p:spTgt spid="15"/>
                                        </p:tgtEl>
                                        <p:attrNameLst>
                                          <p:attrName>ppt_h</p:attrName>
                                        </p:attrNameLst>
                                      </p:cBhvr>
                                      <p:tavLst>
                                        <p:tav tm="0">
                                          <p:val>
                                            <p:strVal val="#ppt_h"/>
                                          </p:val>
                                        </p:tav>
                                        <p:tav tm="100000">
                                          <p:val>
                                            <p:strVal val="#ppt_h"/>
                                          </p:val>
                                        </p:tav>
                                      </p:tavLst>
                                    </p:anim>
                                    <p:animEffect transition="in" filter="fade">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ppt_w</p:attrName>
                                        </p:attrNameLst>
                                      </p:cBhvr>
                                      <p:tavLst>
                                        <p:tav tm="0">
                                          <p:val>
                                            <p:strVal val="#ppt_w*0.70"/>
                                          </p:val>
                                        </p:tav>
                                        <p:tav tm="100000">
                                          <p:val>
                                            <p:strVal val="#ppt_w"/>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animEffect transition="in" filter="fade">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2000" fill="hold"/>
                                        <p:tgtEl>
                                          <p:spTgt spid="17"/>
                                        </p:tgtEl>
                                        <p:attrNameLst>
                                          <p:attrName>ppt_w</p:attrName>
                                        </p:attrNameLst>
                                      </p:cBhvr>
                                      <p:tavLst>
                                        <p:tav tm="0">
                                          <p:val>
                                            <p:strVal val="#ppt_w*0.70"/>
                                          </p:val>
                                        </p:tav>
                                        <p:tav tm="100000">
                                          <p:val>
                                            <p:strVal val="#ppt_w"/>
                                          </p:val>
                                        </p:tav>
                                      </p:tavLst>
                                    </p:anim>
                                    <p:anim calcmode="lin" valueType="num">
                                      <p:cBhvr>
                                        <p:cTn id="36" dur="2000" fill="hold"/>
                                        <p:tgtEl>
                                          <p:spTgt spid="17"/>
                                        </p:tgtEl>
                                        <p:attrNameLst>
                                          <p:attrName>ppt_h</p:attrName>
                                        </p:attrNameLst>
                                      </p:cBhvr>
                                      <p:tavLst>
                                        <p:tav tm="0">
                                          <p:val>
                                            <p:strVal val="#ppt_h"/>
                                          </p:val>
                                        </p:tav>
                                        <p:tav tm="100000">
                                          <p:val>
                                            <p:strVal val="#ppt_h"/>
                                          </p:val>
                                        </p:tav>
                                      </p:tavLst>
                                    </p:anim>
                                    <p:animEffect transition="in" filter="fade">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2000" fill="hold"/>
                                        <p:tgtEl>
                                          <p:spTgt spid="18"/>
                                        </p:tgtEl>
                                        <p:attrNameLst>
                                          <p:attrName>ppt_w</p:attrName>
                                        </p:attrNameLst>
                                      </p:cBhvr>
                                      <p:tavLst>
                                        <p:tav tm="0">
                                          <p:val>
                                            <p:strVal val="#ppt_w*0.70"/>
                                          </p:val>
                                        </p:tav>
                                        <p:tav tm="100000">
                                          <p:val>
                                            <p:strVal val="#ppt_w"/>
                                          </p:val>
                                        </p:tav>
                                      </p:tavLst>
                                    </p:anim>
                                    <p:anim calcmode="lin" valueType="num">
                                      <p:cBhvr>
                                        <p:cTn id="43" dur="2000" fill="hold"/>
                                        <p:tgtEl>
                                          <p:spTgt spid="18"/>
                                        </p:tgtEl>
                                        <p:attrNameLst>
                                          <p:attrName>ppt_h</p:attrName>
                                        </p:attrNameLst>
                                      </p:cBhvr>
                                      <p:tavLst>
                                        <p:tav tm="0">
                                          <p:val>
                                            <p:strVal val="#ppt_h"/>
                                          </p:val>
                                        </p:tav>
                                        <p:tav tm="100000">
                                          <p:val>
                                            <p:strVal val="#ppt_h"/>
                                          </p:val>
                                        </p:tav>
                                      </p:tavLst>
                                    </p:anim>
                                    <p:animEffect transition="in" filter="fade">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TextBox 9"/>
          <p:cNvSpPr txBox="1"/>
          <p:nvPr/>
        </p:nvSpPr>
        <p:spPr>
          <a:xfrm>
            <a:off x="298032" y="1092815"/>
            <a:ext cx="11685420" cy="4493538"/>
          </a:xfrm>
          <a:prstGeom prst="rect">
            <a:avLst/>
          </a:prstGeom>
          <a:noFill/>
          <a:ln w="28575">
            <a:solidFill>
              <a:srgbClr val="C00000"/>
            </a:solidFill>
          </a:ln>
        </p:spPr>
        <p:txBody>
          <a:bodyPr wrap="square" rtlCol="0">
            <a:spAutoFit/>
          </a:bodyPr>
          <a:lstStyle/>
          <a:p>
            <a:pPr algn="ctr"/>
            <a:r>
              <a:rPr lang="en-US" sz="2400" b="1" spc="300" dirty="0" smtClean="0">
                <a:latin typeface="Arial" charset="0"/>
                <a:ea typeface="Arial" charset="0"/>
                <a:cs typeface="Arial" charset="0"/>
              </a:rPr>
              <a:t>DEACONS</a:t>
            </a:r>
          </a:p>
          <a:p>
            <a:pPr>
              <a:spcAft>
                <a:spcPts val="600"/>
              </a:spcAft>
            </a:pPr>
            <a:r>
              <a:rPr lang="en-US" sz="2400" b="1" dirty="0">
                <a:latin typeface="Arial" charset="0"/>
                <a:ea typeface="Arial" charset="0"/>
                <a:cs typeface="Arial" charset="0"/>
              </a:rPr>
              <a:t>Deacons are men who are special servants who assist the elders in the work of the </a:t>
            </a:r>
            <a:r>
              <a:rPr lang="en-US" sz="2400" b="1" dirty="0" smtClean="0">
                <a:latin typeface="Arial" charset="0"/>
                <a:ea typeface="Arial" charset="0"/>
                <a:cs typeface="Arial" charset="0"/>
              </a:rPr>
              <a:t>local church</a:t>
            </a:r>
            <a:r>
              <a:rPr lang="en-US" sz="2400" b="1" dirty="0">
                <a:latin typeface="Arial" charset="0"/>
                <a:ea typeface="Arial" charset="0"/>
                <a:cs typeface="Arial" charset="0"/>
              </a:rPr>
              <a:t>. </a:t>
            </a:r>
            <a:r>
              <a:rPr lang="en-US" sz="2400" b="1" dirty="0" smtClean="0">
                <a:latin typeface="Arial" charset="0"/>
                <a:ea typeface="Arial" charset="0"/>
                <a:cs typeface="Arial" charset="0"/>
              </a:rPr>
              <a:t>Deacons do </a:t>
            </a:r>
            <a:r>
              <a:rPr lang="en-US" sz="2400" b="1" dirty="0">
                <a:latin typeface="Arial" charset="0"/>
                <a:ea typeface="Arial" charset="0"/>
                <a:cs typeface="Arial" charset="0"/>
              </a:rPr>
              <a:t>not have any oversight. </a:t>
            </a:r>
            <a:endParaRPr lang="en-US" sz="2400" b="1" dirty="0" smtClean="0">
              <a:latin typeface="Arial" charset="0"/>
              <a:ea typeface="Arial" charset="0"/>
              <a:cs typeface="Arial" charset="0"/>
            </a:endParaRPr>
          </a:p>
          <a:p>
            <a:pPr marL="171450" indent="-171450">
              <a:spcAft>
                <a:spcPts val="4200"/>
              </a:spcAft>
              <a:buFont typeface="Arial" charset="0"/>
              <a:buChar char="•"/>
            </a:pPr>
            <a:r>
              <a:rPr lang="en-US" sz="2400" b="1" dirty="0" smtClean="0">
                <a:latin typeface="Arial" charset="0"/>
                <a:ea typeface="Arial" charset="0"/>
                <a:cs typeface="Arial" charset="0"/>
              </a:rPr>
              <a:t>Upon what needs of the local church do deacons focus (Acts 6:2-3)?</a:t>
            </a:r>
            <a:endParaRPr lang="en-US" sz="2400" b="1" dirty="0">
              <a:latin typeface="Arial" charset="0"/>
              <a:ea typeface="Arial" charset="0"/>
              <a:cs typeface="Arial" charset="0"/>
            </a:endParaRPr>
          </a:p>
          <a:p>
            <a:pPr marL="171450" indent="-171450">
              <a:spcAft>
                <a:spcPts val="3600"/>
              </a:spcAft>
              <a:buFont typeface="Arial" charset="0"/>
              <a:buChar char="•"/>
            </a:pPr>
            <a:r>
              <a:rPr lang="en-US" sz="2400" b="1" dirty="0" smtClean="0">
                <a:latin typeface="Arial" charset="0"/>
                <a:ea typeface="Arial" charset="0"/>
                <a:cs typeface="Arial" charset="0"/>
              </a:rPr>
              <a:t>Why do you </a:t>
            </a:r>
            <a:r>
              <a:rPr lang="en-US" sz="2400" b="1" u="sng" spc="300" dirty="0" smtClean="0">
                <a:ln>
                  <a:solidFill>
                    <a:srgbClr val="C00000"/>
                  </a:solidFill>
                </a:ln>
                <a:latin typeface="Arial" charset="0"/>
                <a:ea typeface="Arial" charset="0"/>
                <a:cs typeface="Arial" charset="0"/>
              </a:rPr>
              <a:t>THINK</a:t>
            </a:r>
            <a:r>
              <a:rPr lang="en-US" sz="2400" b="1" dirty="0" smtClean="0">
                <a:ln>
                  <a:solidFill>
                    <a:srgbClr val="C00000"/>
                  </a:solidFill>
                </a:ln>
                <a:latin typeface="Arial" charset="0"/>
                <a:ea typeface="Arial" charset="0"/>
                <a:cs typeface="Arial" charset="0"/>
              </a:rPr>
              <a:t> </a:t>
            </a:r>
            <a:r>
              <a:rPr lang="en-US" sz="2400" b="1" dirty="0" smtClean="0">
                <a:latin typeface="Arial" charset="0"/>
                <a:ea typeface="Arial" charset="0"/>
                <a:cs typeface="Arial" charset="0"/>
              </a:rPr>
              <a:t>these men are required to meet certain qualifications (1 Tim 3:8-12)?</a:t>
            </a:r>
          </a:p>
          <a:p>
            <a:pPr marL="171450" indent="-171450">
              <a:buFont typeface="Arial" charset="0"/>
              <a:buChar char="•"/>
            </a:pPr>
            <a:r>
              <a:rPr lang="en-US" sz="2400" b="1" dirty="0" smtClean="0">
                <a:latin typeface="Arial" charset="0"/>
                <a:ea typeface="Arial" charset="0"/>
                <a:cs typeface="Arial" charset="0"/>
              </a:rPr>
              <a:t>How does God view those who serve well as deacons (1 Tim 3:13)?</a:t>
            </a:r>
            <a:r>
              <a:rPr lang="en-US" sz="2400" b="1" dirty="0">
                <a:latin typeface="Arial" charset="0"/>
                <a:ea typeface="Arial" charset="0"/>
                <a:cs typeface="Arial" charset="0"/>
              </a:rPr>
              <a:t> </a:t>
            </a:r>
            <a:endParaRPr lang="en-US" sz="2400" b="1" dirty="0" smtClean="0">
              <a:latin typeface="Arial" charset="0"/>
              <a:ea typeface="Arial" charset="0"/>
              <a:cs typeface="Arial" charset="0"/>
            </a:endParaRPr>
          </a:p>
          <a:p>
            <a:pPr marL="171450" indent="-171450">
              <a:buFont typeface="Arial" charset="0"/>
              <a:buChar char="•"/>
            </a:pPr>
            <a:endParaRPr lang="en-US" sz="2400" b="1" dirty="0" smtClean="0">
              <a:latin typeface="Arial" charset="0"/>
              <a:ea typeface="Arial" charset="0"/>
              <a:cs typeface="Arial" charset="0"/>
            </a:endParaRPr>
          </a:p>
          <a:p>
            <a:pPr marL="171450" indent="-171450">
              <a:buFont typeface="Arial" charset="0"/>
              <a:buChar char="•"/>
            </a:pPr>
            <a:endParaRPr lang="en-US" sz="2400" b="1" dirty="0" smtClean="0">
              <a:latin typeface="Arial" charset="0"/>
              <a:ea typeface="Arial" charset="0"/>
              <a:cs typeface="Arial" charset="0"/>
            </a:endParaRPr>
          </a:p>
        </p:txBody>
      </p:sp>
      <p:sp>
        <p:nvSpPr>
          <p:cNvPr id="4" name="Rectangle 3"/>
          <p:cNvSpPr/>
          <p:nvPr/>
        </p:nvSpPr>
        <p:spPr>
          <a:xfrm>
            <a:off x="2123835" y="0"/>
            <a:ext cx="8020530" cy="923330"/>
          </a:xfrm>
          <a:prstGeom prst="rect">
            <a:avLst/>
          </a:prstGeom>
          <a:noFill/>
        </p:spPr>
        <p:txBody>
          <a:bodyPr wrap="none" lIns="91440" tIns="45720" rIns="91440" bIns="45720">
            <a:spAutoFit/>
          </a:bodyPr>
          <a:lstStyle/>
          <a:p>
            <a:pPr algn="ctr"/>
            <a:r>
              <a:rPr lang="en-US" sz="5400" b="1" cap="none" spc="3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rPr>
              <a:t>Worksheet Questions</a:t>
            </a:r>
            <a:endParaRPr lang="en-US" sz="5400" b="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endParaRPr>
          </a:p>
        </p:txBody>
      </p:sp>
      <p:sp>
        <p:nvSpPr>
          <p:cNvPr id="11" name="TextBox 10"/>
          <p:cNvSpPr txBox="1"/>
          <p:nvPr/>
        </p:nvSpPr>
        <p:spPr>
          <a:xfrm>
            <a:off x="1160790" y="2711116"/>
            <a:ext cx="9988477"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“Serve tables” seeing to the material or physical needs of </a:t>
            </a:r>
            <a:r>
              <a:rPr lang="en-US" sz="2400" b="1" smtClean="0">
                <a:ln>
                  <a:solidFill>
                    <a:srgbClr val="C00000"/>
                  </a:solidFill>
                </a:ln>
              </a:rPr>
              <a:t>the congregation</a:t>
            </a:r>
            <a:endParaRPr lang="en-US" sz="2400" b="1" dirty="0">
              <a:ln>
                <a:solidFill>
                  <a:srgbClr val="C00000"/>
                </a:solidFill>
              </a:ln>
            </a:endParaRPr>
          </a:p>
        </p:txBody>
      </p:sp>
      <p:sp>
        <p:nvSpPr>
          <p:cNvPr id="14" name="TextBox 13"/>
          <p:cNvSpPr txBox="1"/>
          <p:nvPr/>
        </p:nvSpPr>
        <p:spPr>
          <a:xfrm>
            <a:off x="1992102" y="3924091"/>
            <a:ext cx="8293768"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To prove they have servant’s hearts (</a:t>
            </a:r>
            <a:r>
              <a:rPr lang="en-US" sz="2400" b="1" i="1" dirty="0" smtClean="0">
                <a:ln>
                  <a:solidFill>
                    <a:srgbClr val="C00000"/>
                  </a:solidFill>
                </a:ln>
              </a:rPr>
              <a:t>“have served well,”</a:t>
            </a:r>
            <a:r>
              <a:rPr lang="en-US" sz="2400" b="1" dirty="0" smtClean="0">
                <a:ln>
                  <a:solidFill>
                    <a:srgbClr val="C00000"/>
                  </a:solidFill>
                </a:ln>
              </a:rPr>
              <a:t> vs 13)</a:t>
            </a:r>
            <a:endParaRPr lang="en-US" sz="2400" b="1" dirty="0">
              <a:ln>
                <a:solidFill>
                  <a:srgbClr val="C00000"/>
                </a:solidFill>
              </a:ln>
            </a:endParaRPr>
          </a:p>
        </p:txBody>
      </p:sp>
      <p:sp>
        <p:nvSpPr>
          <p:cNvPr id="15" name="TextBox 14"/>
          <p:cNvSpPr txBox="1"/>
          <p:nvPr/>
        </p:nvSpPr>
        <p:spPr>
          <a:xfrm>
            <a:off x="298032" y="4906233"/>
            <a:ext cx="11685420"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“Obtain good standing . . . in the faith” (good reputation in the church &amp; before God)</a:t>
            </a:r>
            <a:endParaRPr lang="en-US" sz="2400" b="1" dirty="0">
              <a:ln>
                <a:solidFill>
                  <a:srgbClr val="C00000"/>
                </a:solidFill>
              </a:ln>
            </a:endParaRPr>
          </a:p>
        </p:txBody>
      </p:sp>
    </p:spTree>
    <p:extLst>
      <p:ext uri="{BB962C8B-B14F-4D97-AF65-F5344CB8AC3E}">
        <p14:creationId xmlns:p14="http://schemas.microsoft.com/office/powerpoint/2010/main" val="146379584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2000" fill="hold"/>
                                        <p:tgtEl>
                                          <p:spTgt spid="14"/>
                                        </p:tgtEl>
                                        <p:attrNameLst>
                                          <p:attrName>ppt_w</p:attrName>
                                        </p:attrNameLst>
                                      </p:cBhvr>
                                      <p:tavLst>
                                        <p:tav tm="0">
                                          <p:val>
                                            <p:strVal val="#ppt_w*0.70"/>
                                          </p:val>
                                        </p:tav>
                                        <p:tav tm="100000">
                                          <p:val>
                                            <p:strVal val="#ppt_w"/>
                                          </p:val>
                                        </p:tav>
                                      </p:tavLst>
                                    </p:anim>
                                    <p:anim calcmode="lin" valueType="num">
                                      <p:cBhvr>
                                        <p:cTn id="15" dur="2000" fill="hold"/>
                                        <p:tgtEl>
                                          <p:spTgt spid="14"/>
                                        </p:tgtEl>
                                        <p:attrNameLst>
                                          <p:attrName>ppt_h</p:attrName>
                                        </p:attrNameLst>
                                      </p:cBhvr>
                                      <p:tavLst>
                                        <p:tav tm="0">
                                          <p:val>
                                            <p:strVal val="#ppt_h"/>
                                          </p:val>
                                        </p:tav>
                                        <p:tav tm="100000">
                                          <p:val>
                                            <p:strVal val="#ppt_h"/>
                                          </p:val>
                                        </p:tav>
                                      </p:tavLst>
                                    </p:anim>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2000" fill="hold"/>
                                        <p:tgtEl>
                                          <p:spTgt spid="15"/>
                                        </p:tgtEl>
                                        <p:attrNameLst>
                                          <p:attrName>ppt_w</p:attrName>
                                        </p:attrNameLst>
                                      </p:cBhvr>
                                      <p:tavLst>
                                        <p:tav tm="0">
                                          <p:val>
                                            <p:strVal val="#ppt_w*0.70"/>
                                          </p:val>
                                        </p:tav>
                                        <p:tav tm="100000">
                                          <p:val>
                                            <p:strVal val="#ppt_w"/>
                                          </p:val>
                                        </p:tav>
                                      </p:tavLst>
                                    </p:anim>
                                    <p:anim calcmode="lin" valueType="num">
                                      <p:cBhvr>
                                        <p:cTn id="22" dur="2000" fill="hold"/>
                                        <p:tgtEl>
                                          <p:spTgt spid="15"/>
                                        </p:tgtEl>
                                        <p:attrNameLst>
                                          <p:attrName>ppt_h</p:attrName>
                                        </p:attrNameLst>
                                      </p:cBhvr>
                                      <p:tavLst>
                                        <p:tav tm="0">
                                          <p:val>
                                            <p:strVal val="#ppt_h"/>
                                          </p:val>
                                        </p:tav>
                                        <p:tav tm="100000">
                                          <p:val>
                                            <p:strVal val="#ppt_h"/>
                                          </p:val>
                                        </p:tav>
                                      </p:tavLst>
                                    </p:anim>
                                    <p:animEffect transition="in" filter="fade">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TextBox 6"/>
          <p:cNvSpPr txBox="1"/>
          <p:nvPr/>
        </p:nvSpPr>
        <p:spPr>
          <a:xfrm>
            <a:off x="294520" y="1115629"/>
            <a:ext cx="11688932" cy="5216813"/>
          </a:xfrm>
          <a:prstGeom prst="rect">
            <a:avLst/>
          </a:prstGeom>
          <a:noFill/>
          <a:ln w="28575">
            <a:solidFill>
              <a:srgbClr val="C00000"/>
            </a:solidFill>
          </a:ln>
        </p:spPr>
        <p:txBody>
          <a:bodyPr wrap="square" rtlCol="0">
            <a:spAutoFit/>
          </a:bodyPr>
          <a:lstStyle/>
          <a:p>
            <a:pPr algn="ctr"/>
            <a:r>
              <a:rPr lang="en-US" sz="2400" b="1" spc="300" dirty="0" smtClean="0">
                <a:latin typeface="Arial" charset="0"/>
                <a:ea typeface="Arial" charset="0"/>
                <a:cs typeface="Arial" charset="0"/>
              </a:rPr>
              <a:t>ELDERS</a:t>
            </a:r>
          </a:p>
          <a:p>
            <a:pPr>
              <a:spcAft>
                <a:spcPts val="600"/>
              </a:spcAft>
            </a:pPr>
            <a:r>
              <a:rPr lang="en-US" sz="2400" b="1" dirty="0" smtClean="0">
                <a:latin typeface="Arial" charset="0"/>
                <a:ea typeface="Arial" charset="0"/>
                <a:cs typeface="Arial" charset="0"/>
              </a:rPr>
              <a:t>The men who serve a congregation as elders are also called bishops, pastors and overseers (Acts 20:17, 28). </a:t>
            </a:r>
          </a:p>
          <a:p>
            <a:pPr>
              <a:spcAft>
                <a:spcPts val="600"/>
              </a:spcAft>
            </a:pPr>
            <a:endParaRPr lang="en-US" sz="2400" b="1" dirty="0">
              <a:latin typeface="Arial" charset="0"/>
              <a:ea typeface="Arial" charset="0"/>
              <a:cs typeface="Arial" charset="0"/>
            </a:endParaRPr>
          </a:p>
          <a:p>
            <a:pPr>
              <a:spcAft>
                <a:spcPts val="600"/>
              </a:spcAft>
            </a:pPr>
            <a:endParaRPr lang="en-US" sz="2400" b="1" dirty="0" smtClean="0">
              <a:latin typeface="Arial" charset="0"/>
              <a:ea typeface="Arial" charset="0"/>
              <a:cs typeface="Arial" charset="0"/>
            </a:endParaRPr>
          </a:p>
          <a:p>
            <a:pPr marL="171450" indent="-171450">
              <a:spcAft>
                <a:spcPts val="1200"/>
              </a:spcAft>
              <a:buFont typeface="Arial" charset="0"/>
              <a:buChar char="•"/>
            </a:pPr>
            <a:r>
              <a:rPr lang="en-US" sz="2400" b="1" dirty="0" smtClean="0">
                <a:latin typeface="Arial" charset="0"/>
                <a:ea typeface="Arial" charset="0"/>
                <a:cs typeface="Arial" charset="0"/>
              </a:rPr>
              <a:t>Not everyone can serve as an elder, there are certain qualifications that must be met. Make a list of the qualifications required of those who are to be appointed (1 Tim 3:1-7; Titus 1:5-9)?</a:t>
            </a:r>
          </a:p>
          <a:p>
            <a:pPr marL="171450" indent="-171450">
              <a:spcAft>
                <a:spcPts val="1200"/>
              </a:spcAft>
              <a:buFont typeface="Arial" charset="0"/>
              <a:buChar char="•"/>
            </a:pPr>
            <a:endParaRPr lang="en-US" sz="2400" b="1" dirty="0">
              <a:latin typeface="Arial" charset="0"/>
              <a:ea typeface="Arial" charset="0"/>
              <a:cs typeface="Arial" charset="0"/>
            </a:endParaRPr>
          </a:p>
          <a:p>
            <a:pPr marL="171450" indent="-171450">
              <a:spcAft>
                <a:spcPts val="1200"/>
              </a:spcAft>
              <a:buFont typeface="Arial" charset="0"/>
              <a:buChar char="•"/>
            </a:pPr>
            <a:r>
              <a:rPr lang="en-US" sz="2400" b="1" dirty="0" smtClean="0">
                <a:latin typeface="Arial" charset="0"/>
                <a:ea typeface="Arial" charset="0"/>
                <a:cs typeface="Arial" charset="0"/>
              </a:rPr>
              <a:t>Why do you </a:t>
            </a:r>
            <a:r>
              <a:rPr lang="en-US" sz="2400" b="1" u="sng" dirty="0" smtClean="0">
                <a:ln>
                  <a:solidFill>
                    <a:srgbClr val="C00000"/>
                  </a:solidFill>
                </a:ln>
                <a:latin typeface="Arial" charset="0"/>
                <a:ea typeface="Arial" charset="0"/>
                <a:cs typeface="Arial" charset="0"/>
              </a:rPr>
              <a:t>THINK</a:t>
            </a:r>
            <a:r>
              <a:rPr lang="en-US" sz="2400" b="1" dirty="0" smtClean="0">
                <a:ln>
                  <a:solidFill>
                    <a:srgbClr val="C00000"/>
                  </a:solidFill>
                </a:ln>
                <a:latin typeface="Arial" charset="0"/>
                <a:ea typeface="Arial" charset="0"/>
                <a:cs typeface="Arial" charset="0"/>
              </a:rPr>
              <a:t> </a:t>
            </a:r>
            <a:r>
              <a:rPr lang="en-US" sz="2400" b="1" dirty="0" smtClean="0">
                <a:latin typeface="Arial" charset="0"/>
                <a:ea typeface="Arial" charset="0"/>
                <a:cs typeface="Arial" charset="0"/>
              </a:rPr>
              <a:t>God required these qualifications of those who serve as elders?</a:t>
            </a:r>
          </a:p>
          <a:p>
            <a:pPr marL="171450" indent="-171450">
              <a:spcAft>
                <a:spcPts val="1200"/>
              </a:spcAft>
              <a:buFont typeface="Arial" charset="0"/>
              <a:buChar char="•"/>
            </a:pPr>
            <a:endParaRPr lang="en-US" sz="2400" b="1" dirty="0" smtClean="0">
              <a:latin typeface="Arial" charset="0"/>
              <a:ea typeface="Arial" charset="0"/>
              <a:cs typeface="Arial" charset="0"/>
            </a:endParaRPr>
          </a:p>
        </p:txBody>
      </p:sp>
      <p:sp>
        <p:nvSpPr>
          <p:cNvPr id="4" name="Rectangle 3"/>
          <p:cNvSpPr/>
          <p:nvPr/>
        </p:nvSpPr>
        <p:spPr>
          <a:xfrm>
            <a:off x="2123835" y="0"/>
            <a:ext cx="8020530" cy="923330"/>
          </a:xfrm>
          <a:prstGeom prst="rect">
            <a:avLst/>
          </a:prstGeom>
          <a:noFill/>
        </p:spPr>
        <p:txBody>
          <a:bodyPr wrap="none" lIns="91440" tIns="45720" rIns="91440" bIns="45720">
            <a:spAutoFit/>
          </a:bodyPr>
          <a:lstStyle/>
          <a:p>
            <a:pPr algn="ctr"/>
            <a:r>
              <a:rPr lang="en-US" sz="5400" b="1" cap="none" spc="3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rPr>
              <a:t>Worksheet Questions</a:t>
            </a:r>
            <a:endParaRPr lang="en-US" sz="5400" b="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endParaRPr>
          </a:p>
        </p:txBody>
      </p:sp>
      <p:sp>
        <p:nvSpPr>
          <p:cNvPr id="11" name="TextBox 10"/>
          <p:cNvSpPr txBox="1"/>
          <p:nvPr/>
        </p:nvSpPr>
        <p:spPr>
          <a:xfrm>
            <a:off x="454937" y="2282764"/>
            <a:ext cx="11384137" cy="830997"/>
          </a:xfrm>
          <a:prstGeom prst="rect">
            <a:avLst/>
          </a:prstGeom>
          <a:solidFill>
            <a:srgbClr val="FFFFFF">
              <a:alpha val="74902"/>
            </a:srgbClr>
          </a:solidFill>
        </p:spPr>
        <p:txBody>
          <a:bodyPr wrap="square" rtlCol="0">
            <a:spAutoFit/>
          </a:bodyPr>
          <a:lstStyle/>
          <a:p>
            <a:pPr algn="ctr"/>
            <a:r>
              <a:rPr lang="en-US" sz="2400" b="1" u="sng" dirty="0" smtClean="0">
                <a:ln>
                  <a:solidFill>
                    <a:srgbClr val="C00000"/>
                  </a:solidFill>
                </a:ln>
              </a:rPr>
              <a:t>Elders</a:t>
            </a:r>
            <a:r>
              <a:rPr lang="en-US" sz="2400" b="1" dirty="0" smtClean="0">
                <a:ln>
                  <a:solidFill>
                    <a:srgbClr val="C00000"/>
                  </a:solidFill>
                </a:ln>
              </a:rPr>
              <a:t> (vs 17), [</a:t>
            </a:r>
            <a:r>
              <a:rPr lang="en-US" sz="2400" b="1" i="1" dirty="0" smtClean="0">
                <a:ln>
                  <a:solidFill>
                    <a:srgbClr val="C00000"/>
                  </a:solidFill>
                </a:ln>
              </a:rPr>
              <a:t>presbuterous</a:t>
            </a:r>
            <a:r>
              <a:rPr lang="en-US" sz="2400" b="1" dirty="0" smtClean="0">
                <a:ln>
                  <a:solidFill>
                    <a:srgbClr val="C00000"/>
                  </a:solidFill>
                </a:ln>
              </a:rPr>
              <a:t>]—older / </a:t>
            </a:r>
            <a:r>
              <a:rPr lang="en-US" sz="2400" b="1" u="sng" dirty="0" smtClean="0">
                <a:ln>
                  <a:solidFill>
                    <a:srgbClr val="C00000"/>
                  </a:solidFill>
                </a:ln>
              </a:rPr>
              <a:t>Overseers</a:t>
            </a:r>
            <a:r>
              <a:rPr lang="en-US" sz="2400" b="1" dirty="0" smtClean="0">
                <a:ln>
                  <a:solidFill>
                    <a:srgbClr val="C00000"/>
                  </a:solidFill>
                </a:ln>
              </a:rPr>
              <a:t> (vs 28</a:t>
            </a:r>
            <a:r>
              <a:rPr lang="en-US" sz="2400" b="1" dirty="0">
                <a:ln>
                  <a:solidFill>
                    <a:srgbClr val="C00000"/>
                  </a:solidFill>
                </a:ln>
              </a:rPr>
              <a:t>) [</a:t>
            </a:r>
            <a:r>
              <a:rPr lang="en-US" sz="2400" b="1" i="1" dirty="0" smtClean="0">
                <a:ln>
                  <a:solidFill>
                    <a:srgbClr val="C00000"/>
                  </a:solidFill>
                </a:ln>
              </a:rPr>
              <a:t>episkopous</a:t>
            </a:r>
            <a:r>
              <a:rPr lang="en-US" sz="2400" b="1" dirty="0" smtClean="0">
                <a:ln>
                  <a:solidFill>
                    <a:srgbClr val="C00000"/>
                  </a:solidFill>
                </a:ln>
              </a:rPr>
              <a:t>]—Bishop / </a:t>
            </a:r>
            <a:r>
              <a:rPr lang="en-US" sz="2400" b="1" u="sng" dirty="0" smtClean="0">
                <a:ln>
                  <a:solidFill>
                    <a:srgbClr val="C00000"/>
                  </a:solidFill>
                </a:ln>
              </a:rPr>
              <a:t>Shepherd</a:t>
            </a:r>
            <a:r>
              <a:rPr lang="en-US" sz="2400" b="1" dirty="0" smtClean="0">
                <a:ln>
                  <a:solidFill>
                    <a:srgbClr val="C00000"/>
                  </a:solidFill>
                </a:ln>
              </a:rPr>
              <a:t> (vs 28</a:t>
            </a:r>
            <a:r>
              <a:rPr lang="en-US" sz="2400" b="1" dirty="0">
                <a:ln>
                  <a:solidFill>
                    <a:srgbClr val="C00000"/>
                  </a:solidFill>
                </a:ln>
              </a:rPr>
              <a:t>) [</a:t>
            </a:r>
            <a:r>
              <a:rPr lang="en-US" sz="2400" b="1" i="1" dirty="0" smtClean="0">
                <a:ln>
                  <a:solidFill>
                    <a:srgbClr val="C00000"/>
                  </a:solidFill>
                </a:ln>
              </a:rPr>
              <a:t>poimainein</a:t>
            </a:r>
            <a:r>
              <a:rPr lang="en-US" sz="2400" b="1" dirty="0" smtClean="0">
                <a:ln>
                  <a:solidFill>
                    <a:srgbClr val="C00000"/>
                  </a:solidFill>
                </a:ln>
              </a:rPr>
              <a:t>]—Pastor </a:t>
            </a:r>
            <a:endParaRPr lang="en-US" sz="2400" b="1" dirty="0">
              <a:ln>
                <a:solidFill>
                  <a:srgbClr val="C00000"/>
                </a:solidFill>
              </a:ln>
            </a:endParaRPr>
          </a:p>
        </p:txBody>
      </p:sp>
      <p:sp>
        <p:nvSpPr>
          <p:cNvPr id="6" name="TextBox 5"/>
          <p:cNvSpPr txBox="1"/>
          <p:nvPr/>
        </p:nvSpPr>
        <p:spPr>
          <a:xfrm>
            <a:off x="2793952" y="4424970"/>
            <a:ext cx="6706105"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How many </a:t>
            </a:r>
            <a:r>
              <a:rPr lang="en-US" sz="2400" b="1" smtClean="0">
                <a:ln>
                  <a:solidFill>
                    <a:srgbClr val="C00000"/>
                  </a:solidFill>
                </a:ln>
              </a:rPr>
              <a:t>“qualifications” does the Bible list?</a:t>
            </a:r>
            <a:endParaRPr lang="en-US" sz="2400" b="1" dirty="0">
              <a:ln>
                <a:solidFill>
                  <a:srgbClr val="C00000"/>
                </a:solidFill>
              </a:ln>
            </a:endParaRPr>
          </a:p>
        </p:txBody>
      </p:sp>
    </p:spTree>
    <p:extLst>
      <p:ext uri="{BB962C8B-B14F-4D97-AF65-F5344CB8AC3E}">
        <p14:creationId xmlns:p14="http://schemas.microsoft.com/office/powerpoint/2010/main" val="275196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strVal val="#ppt_w*0.70"/>
                                          </p:val>
                                        </p:tav>
                                        <p:tav tm="100000">
                                          <p:val>
                                            <p:strVal val="#ppt_w"/>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870" b="870"/>
          <a:stretch/>
        </p:blipFill>
        <p:spPr>
          <a:xfrm>
            <a:off x="0" y="0"/>
            <a:ext cx="6134100" cy="6858000"/>
          </a:xfrm>
          <a:prstGeom prst="rect">
            <a:avLst/>
          </a:prstGeom>
        </p:spPr>
      </p:pic>
      <p:sp>
        <p:nvSpPr>
          <p:cNvPr id="5" name="Rectangle 4"/>
          <p:cNvSpPr/>
          <p:nvPr/>
        </p:nvSpPr>
        <p:spPr>
          <a:xfrm>
            <a:off x="0" y="0"/>
            <a:ext cx="6134100"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637"/>
          <a:stretch/>
        </p:blipFill>
        <p:spPr>
          <a:xfrm>
            <a:off x="6134100" y="0"/>
            <a:ext cx="6110849" cy="6857999"/>
          </a:xfrm>
          <a:prstGeom prst="rect">
            <a:avLst/>
          </a:prstGeom>
        </p:spPr>
      </p:pic>
      <p:sp>
        <p:nvSpPr>
          <p:cNvPr id="8" name="Rectangle 7"/>
          <p:cNvSpPr/>
          <p:nvPr/>
        </p:nvSpPr>
        <p:spPr>
          <a:xfrm>
            <a:off x="6122474" y="-1"/>
            <a:ext cx="6134100"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3984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afterEffect">
                                  <p:stCondLst>
                                    <p:cond delay="0"/>
                                  </p:stCondLst>
                                  <p:childTnLst>
                                    <p:animEffect transition="out" filter="barn(inVertical)">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19" t="2105" r="32554" b="2222"/>
          <a:stretch/>
        </p:blipFill>
        <p:spPr>
          <a:xfrm>
            <a:off x="0" y="0"/>
            <a:ext cx="6134099" cy="6858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7194" t="2105" r="935" b="30497"/>
          <a:stretch/>
        </p:blipFill>
        <p:spPr>
          <a:xfrm>
            <a:off x="0" y="2235868"/>
            <a:ext cx="2903621" cy="4622132"/>
          </a:xfrm>
          <a:prstGeom prst="rect">
            <a:avLst/>
          </a:prstGeom>
          <a:effectLst>
            <a:softEdge rad="31750"/>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5683"/>
          <a:stretch/>
        </p:blipFill>
        <p:spPr>
          <a:xfrm>
            <a:off x="6134100" y="0"/>
            <a:ext cx="60579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1159" y="0"/>
            <a:ext cx="6060841" cy="6858000"/>
          </a:xfrm>
          <a:prstGeom prst="rect">
            <a:avLst/>
          </a:prstGeom>
        </p:spPr>
      </p:pic>
      <p:sp>
        <p:nvSpPr>
          <p:cNvPr id="12" name="Rectangle 11"/>
          <p:cNvSpPr/>
          <p:nvPr/>
        </p:nvSpPr>
        <p:spPr>
          <a:xfrm>
            <a:off x="6134100" y="0"/>
            <a:ext cx="6134100"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3100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TextBox 6"/>
          <p:cNvSpPr txBox="1"/>
          <p:nvPr/>
        </p:nvSpPr>
        <p:spPr>
          <a:xfrm>
            <a:off x="294520" y="1115629"/>
            <a:ext cx="11688932" cy="5370701"/>
          </a:xfrm>
          <a:prstGeom prst="rect">
            <a:avLst/>
          </a:prstGeom>
          <a:noFill/>
          <a:ln w="28575">
            <a:solidFill>
              <a:srgbClr val="C00000"/>
            </a:solidFill>
          </a:ln>
        </p:spPr>
        <p:txBody>
          <a:bodyPr wrap="square" rtlCol="0">
            <a:spAutoFit/>
          </a:bodyPr>
          <a:lstStyle/>
          <a:p>
            <a:pPr algn="ctr"/>
            <a:r>
              <a:rPr lang="en-US" sz="2400" b="1" spc="300" dirty="0" smtClean="0">
                <a:latin typeface="Arial" charset="0"/>
                <a:ea typeface="Arial" charset="0"/>
                <a:cs typeface="Arial" charset="0"/>
              </a:rPr>
              <a:t>ELDERS</a:t>
            </a:r>
          </a:p>
          <a:p>
            <a:pPr>
              <a:spcAft>
                <a:spcPts val="600"/>
              </a:spcAft>
            </a:pPr>
            <a:r>
              <a:rPr lang="en-US" sz="2400" b="1" dirty="0" smtClean="0">
                <a:latin typeface="Arial" charset="0"/>
                <a:ea typeface="Arial" charset="0"/>
                <a:cs typeface="Arial" charset="0"/>
              </a:rPr>
              <a:t>The men who serve a congregation as elders are also called bishops, pastors and overseers (Acts 20:17, 28). </a:t>
            </a:r>
          </a:p>
          <a:p>
            <a:pPr>
              <a:spcAft>
                <a:spcPts val="600"/>
              </a:spcAft>
            </a:pPr>
            <a:endParaRPr lang="en-US" sz="2400" b="1" dirty="0">
              <a:latin typeface="Arial" charset="0"/>
              <a:ea typeface="Arial" charset="0"/>
              <a:cs typeface="Arial" charset="0"/>
            </a:endParaRPr>
          </a:p>
          <a:p>
            <a:pPr>
              <a:spcAft>
                <a:spcPts val="600"/>
              </a:spcAft>
            </a:pPr>
            <a:endParaRPr lang="en-US" sz="2400" b="1" dirty="0" smtClean="0">
              <a:latin typeface="Arial" charset="0"/>
              <a:ea typeface="Arial" charset="0"/>
              <a:cs typeface="Arial" charset="0"/>
            </a:endParaRPr>
          </a:p>
          <a:p>
            <a:pPr marL="171450" indent="-171450">
              <a:spcAft>
                <a:spcPts val="1200"/>
              </a:spcAft>
              <a:buFont typeface="Arial" charset="0"/>
              <a:buChar char="•"/>
            </a:pPr>
            <a:r>
              <a:rPr lang="en-US" sz="2400" b="1" dirty="0" smtClean="0">
                <a:latin typeface="Arial" charset="0"/>
                <a:ea typeface="Arial" charset="0"/>
                <a:cs typeface="Arial" charset="0"/>
              </a:rPr>
              <a:t>Not everyone can serve as an elder, there are certain qualifications that must be met. Make a list of the qualifications required of those who are to be appointed (1 Tim 3:1-7; Titus 1:5-9)?</a:t>
            </a:r>
          </a:p>
          <a:p>
            <a:pPr marL="171450" indent="-171450">
              <a:spcAft>
                <a:spcPts val="1200"/>
              </a:spcAft>
              <a:buFont typeface="Arial" charset="0"/>
              <a:buChar char="•"/>
            </a:pPr>
            <a:endParaRPr lang="en-US" sz="2400" b="1" dirty="0" smtClean="0">
              <a:latin typeface="Arial" charset="0"/>
              <a:ea typeface="Arial" charset="0"/>
              <a:cs typeface="Arial" charset="0"/>
            </a:endParaRPr>
          </a:p>
          <a:p>
            <a:pPr marL="171450" indent="-171450">
              <a:spcAft>
                <a:spcPts val="1200"/>
              </a:spcAft>
              <a:buFont typeface="Arial" charset="0"/>
              <a:buChar char="•"/>
            </a:pPr>
            <a:r>
              <a:rPr lang="en-US" sz="2400" b="1" dirty="0" smtClean="0">
                <a:latin typeface="Arial" charset="0"/>
                <a:ea typeface="Arial" charset="0"/>
                <a:cs typeface="Arial" charset="0"/>
              </a:rPr>
              <a:t>Why do you </a:t>
            </a:r>
            <a:r>
              <a:rPr lang="en-US" sz="2400" b="1" u="sng" dirty="0" smtClean="0">
                <a:ln>
                  <a:solidFill>
                    <a:srgbClr val="C00000"/>
                  </a:solidFill>
                </a:ln>
                <a:latin typeface="Arial" charset="0"/>
                <a:ea typeface="Arial" charset="0"/>
                <a:cs typeface="Arial" charset="0"/>
              </a:rPr>
              <a:t>THINK</a:t>
            </a:r>
            <a:r>
              <a:rPr lang="en-US" sz="2400" b="1" dirty="0" smtClean="0">
                <a:ln>
                  <a:solidFill>
                    <a:srgbClr val="C00000"/>
                  </a:solidFill>
                </a:ln>
                <a:latin typeface="Arial" charset="0"/>
                <a:ea typeface="Arial" charset="0"/>
                <a:cs typeface="Arial" charset="0"/>
              </a:rPr>
              <a:t> </a:t>
            </a:r>
            <a:r>
              <a:rPr lang="en-US" sz="2400" b="1" dirty="0" smtClean="0">
                <a:latin typeface="Arial" charset="0"/>
                <a:ea typeface="Arial" charset="0"/>
                <a:cs typeface="Arial" charset="0"/>
              </a:rPr>
              <a:t>God required these qualifications of those who serve as elders?</a:t>
            </a:r>
          </a:p>
          <a:p>
            <a:pPr marL="171450" indent="-171450">
              <a:spcAft>
                <a:spcPts val="1200"/>
              </a:spcAft>
              <a:buFont typeface="Arial" charset="0"/>
              <a:buChar char="•"/>
            </a:pPr>
            <a:endParaRPr lang="en-US" sz="2400" b="1" dirty="0" smtClean="0">
              <a:latin typeface="Arial" charset="0"/>
              <a:ea typeface="Arial" charset="0"/>
              <a:cs typeface="Arial" charset="0"/>
            </a:endParaRPr>
          </a:p>
        </p:txBody>
      </p:sp>
      <p:sp>
        <p:nvSpPr>
          <p:cNvPr id="4" name="Rectangle 3"/>
          <p:cNvSpPr/>
          <p:nvPr/>
        </p:nvSpPr>
        <p:spPr>
          <a:xfrm>
            <a:off x="2123835" y="0"/>
            <a:ext cx="8020530" cy="923330"/>
          </a:xfrm>
          <a:prstGeom prst="rect">
            <a:avLst/>
          </a:prstGeom>
          <a:noFill/>
        </p:spPr>
        <p:txBody>
          <a:bodyPr wrap="none" lIns="91440" tIns="45720" rIns="91440" bIns="45720">
            <a:spAutoFit/>
          </a:bodyPr>
          <a:lstStyle/>
          <a:p>
            <a:pPr algn="ctr"/>
            <a:r>
              <a:rPr lang="en-US" sz="5400" b="1" cap="none" spc="3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rPr>
              <a:t>Worksheet Questions</a:t>
            </a:r>
            <a:endParaRPr lang="en-US" sz="5400" b="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endParaRPr>
          </a:p>
        </p:txBody>
      </p:sp>
      <p:sp>
        <p:nvSpPr>
          <p:cNvPr id="11" name="TextBox 10"/>
          <p:cNvSpPr txBox="1"/>
          <p:nvPr/>
        </p:nvSpPr>
        <p:spPr>
          <a:xfrm>
            <a:off x="454937" y="2282764"/>
            <a:ext cx="11384137" cy="830997"/>
          </a:xfrm>
          <a:prstGeom prst="rect">
            <a:avLst/>
          </a:prstGeom>
          <a:solidFill>
            <a:srgbClr val="FFFFFF">
              <a:alpha val="74902"/>
            </a:srgbClr>
          </a:solidFill>
        </p:spPr>
        <p:txBody>
          <a:bodyPr wrap="square" rtlCol="0">
            <a:spAutoFit/>
          </a:bodyPr>
          <a:lstStyle/>
          <a:p>
            <a:pPr algn="ctr"/>
            <a:r>
              <a:rPr lang="en-US" sz="2400" b="1" u="sng" dirty="0" smtClean="0">
                <a:ln>
                  <a:solidFill>
                    <a:srgbClr val="C00000"/>
                  </a:solidFill>
                </a:ln>
              </a:rPr>
              <a:t>Elders</a:t>
            </a:r>
            <a:r>
              <a:rPr lang="en-US" sz="2400" b="1" dirty="0" smtClean="0">
                <a:ln>
                  <a:solidFill>
                    <a:srgbClr val="C00000"/>
                  </a:solidFill>
                </a:ln>
              </a:rPr>
              <a:t> (vs 17), [</a:t>
            </a:r>
            <a:r>
              <a:rPr lang="en-US" sz="2400" b="1" i="1" dirty="0" smtClean="0">
                <a:ln>
                  <a:solidFill>
                    <a:srgbClr val="C00000"/>
                  </a:solidFill>
                </a:ln>
              </a:rPr>
              <a:t>presbuterous</a:t>
            </a:r>
            <a:r>
              <a:rPr lang="en-US" sz="2400" b="1" dirty="0" smtClean="0">
                <a:ln>
                  <a:solidFill>
                    <a:srgbClr val="C00000"/>
                  </a:solidFill>
                </a:ln>
              </a:rPr>
              <a:t>]—older / </a:t>
            </a:r>
            <a:r>
              <a:rPr lang="en-US" sz="2400" b="1" u="sng" dirty="0" smtClean="0">
                <a:ln>
                  <a:solidFill>
                    <a:srgbClr val="C00000"/>
                  </a:solidFill>
                </a:ln>
              </a:rPr>
              <a:t>Overseers</a:t>
            </a:r>
            <a:r>
              <a:rPr lang="en-US" sz="2400" b="1" dirty="0" smtClean="0">
                <a:ln>
                  <a:solidFill>
                    <a:srgbClr val="C00000"/>
                  </a:solidFill>
                </a:ln>
              </a:rPr>
              <a:t> (vs 28</a:t>
            </a:r>
            <a:r>
              <a:rPr lang="en-US" sz="2400" b="1" dirty="0">
                <a:ln>
                  <a:solidFill>
                    <a:srgbClr val="C00000"/>
                  </a:solidFill>
                </a:ln>
              </a:rPr>
              <a:t>) [</a:t>
            </a:r>
            <a:r>
              <a:rPr lang="en-US" sz="2400" b="1" i="1" dirty="0" smtClean="0">
                <a:ln>
                  <a:solidFill>
                    <a:srgbClr val="C00000"/>
                  </a:solidFill>
                </a:ln>
              </a:rPr>
              <a:t>episkopous</a:t>
            </a:r>
            <a:r>
              <a:rPr lang="en-US" sz="2400" b="1" dirty="0" smtClean="0">
                <a:ln>
                  <a:solidFill>
                    <a:srgbClr val="C00000"/>
                  </a:solidFill>
                </a:ln>
              </a:rPr>
              <a:t>]—Bishop / </a:t>
            </a:r>
            <a:r>
              <a:rPr lang="en-US" sz="2400" b="1" u="sng" dirty="0" smtClean="0">
                <a:ln>
                  <a:solidFill>
                    <a:srgbClr val="C00000"/>
                  </a:solidFill>
                </a:ln>
              </a:rPr>
              <a:t>Shepherd</a:t>
            </a:r>
            <a:r>
              <a:rPr lang="en-US" sz="2400" b="1" dirty="0" smtClean="0">
                <a:ln>
                  <a:solidFill>
                    <a:srgbClr val="C00000"/>
                  </a:solidFill>
                </a:ln>
              </a:rPr>
              <a:t> (vs 28</a:t>
            </a:r>
            <a:r>
              <a:rPr lang="en-US" sz="2400" b="1" dirty="0">
                <a:ln>
                  <a:solidFill>
                    <a:srgbClr val="C00000"/>
                  </a:solidFill>
                </a:ln>
              </a:rPr>
              <a:t>) [</a:t>
            </a:r>
            <a:r>
              <a:rPr lang="en-US" sz="2400" b="1" i="1" dirty="0" smtClean="0">
                <a:ln>
                  <a:solidFill>
                    <a:srgbClr val="C00000"/>
                  </a:solidFill>
                </a:ln>
              </a:rPr>
              <a:t>poimainein</a:t>
            </a:r>
            <a:r>
              <a:rPr lang="en-US" sz="2400" b="1" dirty="0" smtClean="0">
                <a:ln>
                  <a:solidFill>
                    <a:srgbClr val="C00000"/>
                  </a:solidFill>
                </a:ln>
              </a:rPr>
              <a:t>]—Pastor </a:t>
            </a:r>
            <a:endParaRPr lang="en-US" sz="2400" b="1" dirty="0">
              <a:ln>
                <a:solidFill>
                  <a:srgbClr val="C00000"/>
                </a:solidFill>
              </a:ln>
            </a:endParaRPr>
          </a:p>
        </p:txBody>
      </p:sp>
      <p:sp>
        <p:nvSpPr>
          <p:cNvPr id="15" name="TextBox 14"/>
          <p:cNvSpPr txBox="1"/>
          <p:nvPr/>
        </p:nvSpPr>
        <p:spPr>
          <a:xfrm>
            <a:off x="5211425" y="4448682"/>
            <a:ext cx="1845350" cy="461665"/>
          </a:xfrm>
          <a:prstGeom prst="rect">
            <a:avLst/>
          </a:prstGeom>
          <a:solidFill>
            <a:srgbClr val="FFFFFF">
              <a:alpha val="74902"/>
            </a:srgbClr>
          </a:solidFill>
        </p:spPr>
        <p:txBody>
          <a:bodyPr wrap="square" rtlCol="0">
            <a:spAutoFit/>
          </a:bodyPr>
          <a:lstStyle/>
          <a:p>
            <a:pPr algn="ctr"/>
            <a:r>
              <a:rPr lang="en-US" sz="2400" b="1" smtClean="0">
                <a:ln>
                  <a:solidFill>
                    <a:srgbClr val="C00000"/>
                  </a:solidFill>
                </a:ln>
              </a:rPr>
              <a:t>23 in all</a:t>
            </a:r>
            <a:endParaRPr lang="en-US" sz="2400" b="1" dirty="0">
              <a:ln>
                <a:solidFill>
                  <a:srgbClr val="C00000"/>
                </a:solidFill>
              </a:ln>
            </a:endParaRPr>
          </a:p>
        </p:txBody>
      </p:sp>
      <p:sp>
        <p:nvSpPr>
          <p:cNvPr id="9" name="TextBox 8"/>
          <p:cNvSpPr txBox="1"/>
          <p:nvPr/>
        </p:nvSpPr>
        <p:spPr>
          <a:xfrm>
            <a:off x="506580" y="5810906"/>
            <a:ext cx="11043736"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In order to do the work: “take heed to yourselves and to all the flock” (Ac 20:28)</a:t>
            </a:r>
            <a:endParaRPr lang="en-US" sz="2400" b="1" dirty="0">
              <a:ln>
                <a:solidFill>
                  <a:srgbClr val="C00000"/>
                </a:solidFill>
              </a:ln>
            </a:endParaRPr>
          </a:p>
        </p:txBody>
      </p:sp>
    </p:spTree>
    <p:extLst>
      <p:ext uri="{BB962C8B-B14F-4D97-AF65-F5344CB8AC3E}">
        <p14:creationId xmlns:p14="http://schemas.microsoft.com/office/powerpoint/2010/main" val="20712917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0.7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TextBox 6"/>
          <p:cNvSpPr txBox="1"/>
          <p:nvPr/>
        </p:nvSpPr>
        <p:spPr>
          <a:xfrm>
            <a:off x="294520" y="1115629"/>
            <a:ext cx="11688932" cy="5416868"/>
          </a:xfrm>
          <a:prstGeom prst="rect">
            <a:avLst/>
          </a:prstGeom>
          <a:noFill/>
          <a:ln w="28575">
            <a:solidFill>
              <a:srgbClr val="C00000"/>
            </a:solidFill>
          </a:ln>
        </p:spPr>
        <p:txBody>
          <a:bodyPr wrap="square" rtlCol="0">
            <a:spAutoFit/>
          </a:bodyPr>
          <a:lstStyle/>
          <a:p>
            <a:pPr algn="ctr"/>
            <a:r>
              <a:rPr lang="en-US" sz="2400" b="1" spc="300" dirty="0" smtClean="0">
                <a:latin typeface="Arial" charset="0"/>
                <a:ea typeface="Arial" charset="0"/>
                <a:cs typeface="Arial" charset="0"/>
              </a:rPr>
              <a:t>ELDERS</a:t>
            </a:r>
          </a:p>
          <a:p>
            <a:pPr marL="171450" indent="-171450">
              <a:spcAft>
                <a:spcPts val="4200"/>
              </a:spcAft>
              <a:buFont typeface="Arial" charset="0"/>
              <a:buChar char="•"/>
            </a:pPr>
            <a:r>
              <a:rPr lang="en-US" sz="2400" b="1" dirty="0" smtClean="0">
                <a:latin typeface="Arial" charset="0"/>
                <a:ea typeface="Arial" charset="0"/>
                <a:cs typeface="Arial" charset="0"/>
              </a:rPr>
              <a:t>This work of elders would involve what according to Hebrews 13:17?</a:t>
            </a:r>
          </a:p>
          <a:p>
            <a:pPr marL="171450" indent="-171450">
              <a:spcAft>
                <a:spcPts val="4200"/>
              </a:spcAft>
              <a:buFont typeface="Arial" charset="0"/>
              <a:buChar char="•"/>
            </a:pPr>
            <a:r>
              <a:rPr lang="en-US" sz="2400" b="1" dirty="0" smtClean="0">
                <a:latin typeface="Arial" charset="0"/>
                <a:ea typeface="Arial" charset="0"/>
                <a:cs typeface="Arial" charset="0"/>
              </a:rPr>
              <a:t>God has not permitted a church to be overseen by only one elder, He demands a plurality? Tell why you </a:t>
            </a:r>
            <a:r>
              <a:rPr lang="en-US" sz="2400" b="1" u="sng" spc="300" dirty="0" smtClean="0">
                <a:ln>
                  <a:solidFill>
                    <a:srgbClr val="C00000"/>
                  </a:solidFill>
                </a:ln>
                <a:latin typeface="Arial" charset="0"/>
                <a:ea typeface="Arial" charset="0"/>
                <a:cs typeface="Arial" charset="0"/>
              </a:rPr>
              <a:t>THINK</a:t>
            </a:r>
            <a:r>
              <a:rPr lang="en-US" sz="2400" b="1" dirty="0" smtClean="0">
                <a:latin typeface="Arial" charset="0"/>
                <a:ea typeface="Arial" charset="0"/>
                <a:cs typeface="Arial" charset="0"/>
              </a:rPr>
              <a:t> God’s decision on this is so wise?</a:t>
            </a:r>
          </a:p>
          <a:p>
            <a:pPr marL="171450" indent="-171450">
              <a:spcAft>
                <a:spcPts val="4200"/>
              </a:spcAft>
              <a:buFont typeface="Arial" charset="0"/>
              <a:buChar char="•"/>
            </a:pPr>
            <a:r>
              <a:rPr lang="en-US" sz="2400" b="1" dirty="0" smtClean="0">
                <a:latin typeface="Arial" charset="0"/>
                <a:ea typeface="Arial" charset="0"/>
                <a:cs typeface="Arial" charset="0"/>
              </a:rPr>
              <a:t>Over how many churches may an eldership rule (1 Pet 5:2)?</a:t>
            </a:r>
          </a:p>
          <a:p>
            <a:pPr marL="171450" indent="-171450">
              <a:spcAft>
                <a:spcPts val="3000"/>
              </a:spcAft>
              <a:buFont typeface="Arial" charset="0"/>
              <a:buChar char="•"/>
            </a:pPr>
            <a:r>
              <a:rPr lang="en-US" sz="2400" b="1" dirty="0" smtClean="0">
                <a:latin typeface="Arial" charset="0"/>
                <a:ea typeface="Arial" charset="0"/>
                <a:cs typeface="Arial" charset="0"/>
              </a:rPr>
              <a:t>Elders are NOT permitted to make laws. Their rule is limited to what according to Acts 20:32?</a:t>
            </a:r>
          </a:p>
          <a:p>
            <a:pPr marL="171450" indent="-171450">
              <a:spcAft>
                <a:spcPts val="2400"/>
              </a:spcAft>
              <a:buFont typeface="Arial" charset="0"/>
              <a:buChar char="•"/>
            </a:pPr>
            <a:r>
              <a:rPr lang="en-US" sz="2400" b="1" dirty="0" smtClean="0">
                <a:latin typeface="Arial" charset="0"/>
                <a:ea typeface="Arial" charset="0"/>
                <a:cs typeface="Arial" charset="0"/>
              </a:rPr>
              <a:t>This congregation is overseen by three elders. How much authority do you </a:t>
            </a:r>
            <a:r>
              <a:rPr lang="en-US" sz="2400" b="1" u="sng" dirty="0" smtClean="0">
                <a:ln>
                  <a:solidFill>
                    <a:srgbClr val="C00000"/>
                  </a:solidFill>
                </a:ln>
                <a:latin typeface="Arial" charset="0"/>
                <a:ea typeface="Arial" charset="0"/>
                <a:cs typeface="Arial" charset="0"/>
              </a:rPr>
              <a:t>THINK</a:t>
            </a:r>
            <a:r>
              <a:rPr lang="en-US" sz="2400" b="1" dirty="0" smtClean="0">
                <a:latin typeface="Arial" charset="0"/>
                <a:ea typeface="Arial" charset="0"/>
                <a:cs typeface="Arial" charset="0"/>
              </a:rPr>
              <a:t> is entrusted in any one man of this eldership?</a:t>
            </a:r>
          </a:p>
        </p:txBody>
      </p:sp>
      <p:sp>
        <p:nvSpPr>
          <p:cNvPr id="4" name="Rectangle 3"/>
          <p:cNvSpPr/>
          <p:nvPr/>
        </p:nvSpPr>
        <p:spPr>
          <a:xfrm>
            <a:off x="2123835" y="0"/>
            <a:ext cx="8020530" cy="923330"/>
          </a:xfrm>
          <a:prstGeom prst="rect">
            <a:avLst/>
          </a:prstGeom>
          <a:noFill/>
        </p:spPr>
        <p:txBody>
          <a:bodyPr wrap="none" lIns="91440" tIns="45720" rIns="91440" bIns="45720">
            <a:spAutoFit/>
          </a:bodyPr>
          <a:lstStyle/>
          <a:p>
            <a:pPr algn="ctr"/>
            <a:r>
              <a:rPr lang="en-US" sz="5400" b="1" cap="none" spc="3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rPr>
              <a:t>Worksheet Questions</a:t>
            </a:r>
            <a:endParaRPr lang="en-US" sz="5400" b="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charset="0"/>
              <a:ea typeface="Arial" charset="0"/>
              <a:cs typeface="Arial" charset="0"/>
            </a:endParaRPr>
          </a:p>
        </p:txBody>
      </p:sp>
      <p:sp>
        <p:nvSpPr>
          <p:cNvPr id="11" name="TextBox 10"/>
          <p:cNvSpPr txBox="1"/>
          <p:nvPr/>
        </p:nvSpPr>
        <p:spPr>
          <a:xfrm>
            <a:off x="446915" y="1944464"/>
            <a:ext cx="11384137"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“rule over” (keep watch), thus the congregations is to submit to </a:t>
            </a:r>
            <a:r>
              <a:rPr lang="en-US" sz="2400" b="1" smtClean="0">
                <a:ln>
                  <a:solidFill>
                    <a:srgbClr val="C00000"/>
                  </a:solidFill>
                </a:ln>
              </a:rPr>
              <a:t>their authority.</a:t>
            </a:r>
            <a:endParaRPr lang="en-US" sz="2400" b="1" dirty="0">
              <a:ln>
                <a:solidFill>
                  <a:srgbClr val="C00000"/>
                </a:solidFill>
              </a:ln>
            </a:endParaRPr>
          </a:p>
        </p:txBody>
      </p:sp>
      <p:sp>
        <p:nvSpPr>
          <p:cNvPr id="15" name="TextBox 14"/>
          <p:cNvSpPr txBox="1"/>
          <p:nvPr/>
        </p:nvSpPr>
        <p:spPr>
          <a:xfrm>
            <a:off x="4280977" y="3280383"/>
            <a:ext cx="3699969"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Prevents “one </a:t>
            </a:r>
            <a:r>
              <a:rPr lang="en-US" sz="2400" b="1" smtClean="0">
                <a:ln>
                  <a:solidFill>
                    <a:srgbClr val="C00000"/>
                  </a:solidFill>
                </a:ln>
              </a:rPr>
              <a:t>man rule”</a:t>
            </a:r>
            <a:endParaRPr lang="en-US" sz="2400" b="1" dirty="0">
              <a:ln>
                <a:solidFill>
                  <a:srgbClr val="C00000"/>
                </a:solidFill>
              </a:ln>
            </a:endParaRPr>
          </a:p>
        </p:txBody>
      </p:sp>
      <p:sp>
        <p:nvSpPr>
          <p:cNvPr id="6" name="TextBox 5"/>
          <p:cNvSpPr txBox="1"/>
          <p:nvPr/>
        </p:nvSpPr>
        <p:spPr>
          <a:xfrm>
            <a:off x="3438767" y="4092637"/>
            <a:ext cx="5400434" cy="461665"/>
          </a:xfrm>
          <a:prstGeom prst="rect">
            <a:avLst/>
          </a:prstGeom>
          <a:solidFill>
            <a:srgbClr val="FFFFFF">
              <a:alpha val="74902"/>
            </a:srgbClr>
          </a:solidFill>
        </p:spPr>
        <p:txBody>
          <a:bodyPr wrap="square" rtlCol="0">
            <a:spAutoFit/>
          </a:bodyPr>
          <a:lstStyle/>
          <a:p>
            <a:pPr algn="ctr"/>
            <a:r>
              <a:rPr lang="en-US" sz="2400" b="1" dirty="0" smtClean="0">
                <a:ln>
                  <a:solidFill>
                    <a:srgbClr val="C00000"/>
                  </a:solidFill>
                </a:ln>
              </a:rPr>
              <a:t>Only </a:t>
            </a:r>
            <a:r>
              <a:rPr lang="en-US" sz="2400" b="1" smtClean="0">
                <a:ln>
                  <a:solidFill>
                    <a:srgbClr val="C00000"/>
                  </a:solidFill>
                </a:ln>
              </a:rPr>
              <a:t>the congregation “among” them</a:t>
            </a:r>
            <a:endParaRPr lang="en-US" sz="2400" b="1" dirty="0">
              <a:ln>
                <a:solidFill>
                  <a:srgbClr val="C00000"/>
                </a:solidFill>
              </a:ln>
            </a:endParaRPr>
          </a:p>
        </p:txBody>
      </p:sp>
      <p:sp>
        <p:nvSpPr>
          <p:cNvPr id="8" name="TextBox 7"/>
          <p:cNvSpPr txBox="1"/>
          <p:nvPr/>
        </p:nvSpPr>
        <p:spPr>
          <a:xfrm>
            <a:off x="3430744" y="5034553"/>
            <a:ext cx="5400434" cy="461665"/>
          </a:xfrm>
          <a:prstGeom prst="rect">
            <a:avLst/>
          </a:prstGeom>
          <a:solidFill>
            <a:srgbClr val="FFFFFF">
              <a:alpha val="74902"/>
            </a:srgbClr>
          </a:solidFill>
        </p:spPr>
        <p:txBody>
          <a:bodyPr wrap="square" rtlCol="0">
            <a:spAutoFit/>
          </a:bodyPr>
          <a:lstStyle/>
          <a:p>
            <a:pPr algn="ctr"/>
            <a:r>
              <a:rPr lang="en-US" sz="2400" b="1" smtClean="0">
                <a:ln>
                  <a:solidFill>
                    <a:srgbClr val="C00000"/>
                  </a:solidFill>
                </a:ln>
              </a:rPr>
              <a:t>The scriptures—the word of God</a:t>
            </a:r>
            <a:endParaRPr lang="en-US" sz="2400" b="1" dirty="0">
              <a:ln>
                <a:solidFill>
                  <a:srgbClr val="C00000"/>
                </a:solidFill>
              </a:ln>
            </a:endParaRPr>
          </a:p>
        </p:txBody>
      </p:sp>
      <p:sp>
        <p:nvSpPr>
          <p:cNvPr id="9" name="TextBox 8"/>
          <p:cNvSpPr txBox="1"/>
          <p:nvPr/>
        </p:nvSpPr>
        <p:spPr>
          <a:xfrm>
            <a:off x="8261686" y="6080125"/>
            <a:ext cx="2069432" cy="461665"/>
          </a:xfrm>
          <a:prstGeom prst="rect">
            <a:avLst/>
          </a:prstGeom>
          <a:solidFill>
            <a:srgbClr val="FFFFFF">
              <a:alpha val="74902"/>
            </a:srgbClr>
          </a:solidFill>
        </p:spPr>
        <p:txBody>
          <a:bodyPr wrap="square" rtlCol="0">
            <a:spAutoFit/>
          </a:bodyPr>
          <a:lstStyle/>
          <a:p>
            <a:pPr algn="ctr"/>
            <a:r>
              <a:rPr lang="en-US" sz="2400" b="1" smtClean="0">
                <a:ln>
                  <a:solidFill>
                    <a:srgbClr val="C00000"/>
                  </a:solidFill>
                </a:ln>
              </a:rPr>
              <a:t>None</a:t>
            </a:r>
            <a:endParaRPr lang="en-US" sz="2400" b="1" dirty="0">
              <a:ln>
                <a:solidFill>
                  <a:srgbClr val="C00000"/>
                </a:solidFill>
              </a:ln>
            </a:endParaRPr>
          </a:p>
        </p:txBody>
      </p:sp>
    </p:spTree>
    <p:extLst>
      <p:ext uri="{BB962C8B-B14F-4D97-AF65-F5344CB8AC3E}">
        <p14:creationId xmlns:p14="http://schemas.microsoft.com/office/powerpoint/2010/main" val="171984944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strVal val="#ppt_w*0.70"/>
                                          </p:val>
                                        </p:tav>
                                        <p:tav tm="100000">
                                          <p:val>
                                            <p:strVal val="#ppt_w"/>
                                          </p:val>
                                        </p:tav>
                                      </p:tavLst>
                                    </p:anim>
                                    <p:anim calcmode="lin" valueType="num">
                                      <p:cBhvr>
                                        <p:cTn id="15" dur="2000" fill="hold"/>
                                        <p:tgtEl>
                                          <p:spTgt spid="15"/>
                                        </p:tgtEl>
                                        <p:attrNameLst>
                                          <p:attrName>ppt_h</p:attrName>
                                        </p:attrNameLst>
                                      </p:cBhvr>
                                      <p:tavLst>
                                        <p:tav tm="0">
                                          <p:val>
                                            <p:strVal val="#ppt_h"/>
                                          </p:val>
                                        </p:tav>
                                        <p:tav tm="100000">
                                          <p:val>
                                            <p:strVal val="#ppt_h"/>
                                          </p:val>
                                        </p:tav>
                                      </p:tavLst>
                                    </p:anim>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strVal val="#ppt_w*0.70"/>
                                          </p:val>
                                        </p:tav>
                                        <p:tav tm="100000">
                                          <p:val>
                                            <p:strVal val="#ppt_w"/>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000" fill="hold"/>
                                        <p:tgtEl>
                                          <p:spTgt spid="8"/>
                                        </p:tgtEl>
                                        <p:attrNameLst>
                                          <p:attrName>ppt_w</p:attrName>
                                        </p:attrNameLst>
                                      </p:cBhvr>
                                      <p:tavLst>
                                        <p:tav tm="0">
                                          <p:val>
                                            <p:strVal val="#ppt_w*0.70"/>
                                          </p:val>
                                        </p:tav>
                                        <p:tav tm="100000">
                                          <p:val>
                                            <p:strVal val="#ppt_w"/>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2000" fill="hold"/>
                                        <p:tgtEl>
                                          <p:spTgt spid="9"/>
                                        </p:tgtEl>
                                        <p:attrNameLst>
                                          <p:attrName>ppt_w</p:attrName>
                                        </p:attrNameLst>
                                      </p:cBhvr>
                                      <p:tavLst>
                                        <p:tav tm="0">
                                          <p:val>
                                            <p:strVal val="#ppt_w*0.70"/>
                                          </p:val>
                                        </p:tav>
                                        <p:tav tm="100000">
                                          <p:val>
                                            <p:strVal val="#ppt_w"/>
                                          </p:val>
                                        </p:tav>
                                      </p:tavLst>
                                    </p:anim>
                                    <p:anim calcmode="lin" valueType="num">
                                      <p:cBhvr>
                                        <p:cTn id="36" dur="2000" fill="hold"/>
                                        <p:tgtEl>
                                          <p:spTgt spid="9"/>
                                        </p:tgtEl>
                                        <p:attrNameLst>
                                          <p:attrName>ppt_h</p:attrName>
                                        </p:attrNameLst>
                                      </p:cBhvr>
                                      <p:tavLst>
                                        <p:tav tm="0">
                                          <p:val>
                                            <p:strVal val="#ppt_h"/>
                                          </p:val>
                                        </p:tav>
                                        <p:tav tm="100000">
                                          <p:val>
                                            <p:strVal val="#ppt_h"/>
                                          </p:val>
                                        </p:tav>
                                      </p:tavLst>
                                    </p:anim>
                                    <p:animEffect transition="in" filter="fade">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94783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021901" cy="3021901"/>
          </a:xfrm>
          <a:prstGeom prst="rect">
            <a:avLst/>
          </a:prstGeom>
          <a:effectLst>
            <a:softEdge rad="63500"/>
          </a:effectLst>
        </p:spPr>
      </p:pic>
      <p:sp>
        <p:nvSpPr>
          <p:cNvPr id="7" name="TextBox 6"/>
          <p:cNvSpPr txBox="1"/>
          <p:nvPr/>
        </p:nvSpPr>
        <p:spPr>
          <a:xfrm>
            <a:off x="-1" y="2947676"/>
            <a:ext cx="3021901" cy="646331"/>
          </a:xfrm>
          <a:prstGeom prst="rect">
            <a:avLst/>
          </a:prstGeom>
          <a:noFill/>
        </p:spPr>
        <p:txBody>
          <a:bodyPr wrap="square" rtlCol="0">
            <a:spAutoFit/>
          </a:bodyPr>
          <a:lstStyle/>
          <a:p>
            <a:pPr algn="ctr"/>
            <a:r>
              <a:rPr lang="en-US" sz="3600" b="1" dirty="0" smtClean="0">
                <a:solidFill>
                  <a:schemeClr val="bg1"/>
                </a:solidFill>
              </a:rPr>
              <a:t>John Watson</a:t>
            </a:r>
            <a:endParaRPr lang="en-US" sz="3600" b="1" dirty="0">
              <a:solidFill>
                <a:schemeClr val="bg1"/>
              </a:solidFill>
            </a:endParaRPr>
          </a:p>
        </p:txBody>
      </p:sp>
    </p:spTree>
    <p:extLst>
      <p:ext uri="{BB962C8B-B14F-4D97-AF65-F5344CB8AC3E}">
        <p14:creationId xmlns:p14="http://schemas.microsoft.com/office/powerpoint/2010/main" val="116153983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67294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3E0D1"/>
        </a:solidFill>
        <a:effectLst/>
      </p:bgPr>
    </p:bg>
    <p:spTree>
      <p:nvGrpSpPr>
        <p:cNvPr id="1" name=""/>
        <p:cNvGrpSpPr/>
        <p:nvPr/>
      </p:nvGrpSpPr>
      <p:grpSpPr>
        <a:xfrm>
          <a:off x="0" y="0"/>
          <a:ext cx="0" cy="0"/>
          <a:chOff x="0" y="0"/>
          <a:chExt cx="0" cy="0"/>
        </a:xfrm>
      </p:grpSpPr>
      <p:pic>
        <p:nvPicPr>
          <p:cNvPr id="1026" name="Picture 2" descr="ttps://thewordonthewordoffaith.files.wordpress.com/2013/08/false-teach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91100" cy="389572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42021" y="0"/>
            <a:ext cx="6529137" cy="1569660"/>
          </a:xfrm>
          <a:prstGeom prst="rect">
            <a:avLst/>
          </a:prstGeom>
          <a:noFill/>
        </p:spPr>
        <p:txBody>
          <a:bodyPr wrap="square" rtlCol="0">
            <a:spAutoFit/>
          </a:bodyPr>
          <a:lstStyle/>
          <a:p>
            <a:pPr algn="r"/>
            <a:r>
              <a:rPr lang="en-US" sz="3200" b="1" dirty="0">
                <a:latin typeface="Arial" charset="0"/>
                <a:ea typeface="Arial" charset="0"/>
                <a:cs typeface="Arial" charset="0"/>
              </a:rPr>
              <a:t>And have no fellowship with the unfruitful works of darkness, but </a:t>
            </a:r>
            <a:r>
              <a:rPr lang="en-US" sz="3200" b="1" u="sng" dirty="0">
                <a:ln>
                  <a:solidFill>
                    <a:srgbClr val="C00000"/>
                  </a:solidFill>
                </a:ln>
                <a:latin typeface="Arial" charset="0"/>
                <a:ea typeface="Arial" charset="0"/>
                <a:cs typeface="Arial" charset="0"/>
              </a:rPr>
              <a:t>rather expose </a:t>
            </a:r>
            <a:r>
              <a:rPr lang="en-US" sz="3200" b="1" u="sng" dirty="0" smtClean="0">
                <a:ln>
                  <a:solidFill>
                    <a:srgbClr val="C00000"/>
                  </a:solidFill>
                </a:ln>
                <a:latin typeface="Arial" charset="0"/>
                <a:ea typeface="Arial" charset="0"/>
                <a:cs typeface="Arial" charset="0"/>
              </a:rPr>
              <a:t>them</a:t>
            </a:r>
            <a:r>
              <a:rPr lang="en-US" sz="3200" b="1" dirty="0" smtClean="0">
                <a:latin typeface="Arial" charset="0"/>
                <a:ea typeface="Arial" charset="0"/>
                <a:cs typeface="Arial" charset="0"/>
              </a:rPr>
              <a:t>, (Eph 5:11).</a:t>
            </a:r>
            <a:endParaRPr lang="en-US" sz="3200" b="1" dirty="0">
              <a:latin typeface="Arial" charset="0"/>
              <a:ea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6690" y="1585662"/>
            <a:ext cx="2310063" cy="2310063"/>
          </a:xfrm>
          <a:prstGeom prst="rect">
            <a:avLst/>
          </a:prstGeom>
          <a:effectLst>
            <a:softEdge rad="63500"/>
          </a:effectLst>
        </p:spPr>
      </p:pic>
      <p:sp>
        <p:nvSpPr>
          <p:cNvPr id="6" name="TextBox 5"/>
          <p:cNvSpPr txBox="1"/>
          <p:nvPr/>
        </p:nvSpPr>
        <p:spPr>
          <a:xfrm>
            <a:off x="198521" y="4068050"/>
            <a:ext cx="11871158" cy="2677656"/>
          </a:xfrm>
          <a:prstGeom prst="rect">
            <a:avLst/>
          </a:prstGeom>
          <a:solidFill>
            <a:srgbClr val="FFFFFF">
              <a:alpha val="75294"/>
            </a:srgbClr>
          </a:solidFill>
        </p:spPr>
        <p:txBody>
          <a:bodyPr wrap="square" rtlCol="0">
            <a:spAutoFit/>
          </a:bodyPr>
          <a:lstStyle/>
          <a:p>
            <a:r>
              <a:rPr lang="en-US" sz="2400" b="1" dirty="0"/>
              <a:t>John, I hear you all are itching for a debate, believe me we are willing to scratch it. I told you when we met I was swamped with meetings through the spring. We have arranged for Harry Osborn to debate anyone of your choosing. I am in West Virginia until Monday. Who do you wish to endorse to debate brother Osborn? Upon my return let's meet to discuss scheduling the debate. As we discussed when we met, it will be a four night debate with you in the affirmative two nights and we in the affirmative two nights. Do not assume for a second that just because I have been busy that a debate will not be held</a:t>
            </a:r>
            <a:r>
              <a:rPr lang="en-US" sz="2400" b="1" dirty="0" smtClean="0"/>
              <a:t>. </a:t>
            </a:r>
            <a:endParaRPr lang="en-US" sz="2400" b="1" dirty="0"/>
          </a:p>
        </p:txBody>
      </p:sp>
      <p:sp>
        <p:nvSpPr>
          <p:cNvPr id="7" name="Pentagon 6"/>
          <p:cNvSpPr/>
          <p:nvPr/>
        </p:nvSpPr>
        <p:spPr>
          <a:xfrm flipH="1">
            <a:off x="4860758" y="1947862"/>
            <a:ext cx="4430629" cy="1172490"/>
          </a:xfrm>
          <a:prstGeom prst="homePlat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John Watson,</a:t>
            </a:r>
          </a:p>
          <a:p>
            <a:pPr algn="ctr"/>
            <a:r>
              <a:rPr lang="en-US" sz="2800" b="1" dirty="0" smtClean="0">
                <a:solidFill>
                  <a:schemeClr val="bg1"/>
                </a:solidFill>
              </a:rPr>
              <a:t>Westside church of Christ</a:t>
            </a:r>
            <a:endParaRPr lang="en-US" sz="2800" b="1" dirty="0">
              <a:solidFill>
                <a:schemeClr val="bg1"/>
              </a:solidFill>
            </a:endParaRPr>
          </a:p>
        </p:txBody>
      </p:sp>
    </p:spTree>
    <p:extLst>
      <p:ext uri="{BB962C8B-B14F-4D97-AF65-F5344CB8AC3E}">
        <p14:creationId xmlns:p14="http://schemas.microsoft.com/office/powerpoint/2010/main" val="58428709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02946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 y="259504"/>
            <a:ext cx="2846832" cy="2310384"/>
          </a:xfrm>
          <a:prstGeom prst="rect">
            <a:avLst/>
          </a:prstGeom>
        </p:spPr>
      </p:pic>
      <p:sp>
        <p:nvSpPr>
          <p:cNvPr id="4" name="TextBox 3"/>
          <p:cNvSpPr txBox="1"/>
          <p:nvPr/>
        </p:nvSpPr>
        <p:spPr>
          <a:xfrm>
            <a:off x="4856813" y="259504"/>
            <a:ext cx="7077856" cy="6017032"/>
          </a:xfrm>
          <a:prstGeom prst="rect">
            <a:avLst/>
          </a:prstGeom>
          <a:noFill/>
        </p:spPr>
        <p:txBody>
          <a:bodyPr wrap="square" rtlCol="0">
            <a:spAutoFit/>
          </a:bodyPr>
          <a:lstStyle/>
          <a:p>
            <a:pPr marL="285750" indent="-285750">
              <a:spcAft>
                <a:spcPts val="600"/>
              </a:spcAft>
              <a:buFont typeface="Arial" charset="0"/>
              <a:buChar char="•"/>
            </a:pPr>
            <a:r>
              <a:rPr lang="en-US" sz="3600" b="1" dirty="0" smtClean="0">
                <a:solidFill>
                  <a:schemeClr val="bg1"/>
                </a:solidFill>
              </a:rPr>
              <a:t>A “team” functioning together (Acts 9:26)</a:t>
            </a:r>
          </a:p>
          <a:p>
            <a:pPr marL="285750" indent="-285750">
              <a:spcAft>
                <a:spcPts val="600"/>
              </a:spcAft>
              <a:buFont typeface="Arial" charset="0"/>
              <a:buChar char="•"/>
            </a:pPr>
            <a:r>
              <a:rPr lang="en-US" sz="3600" b="1" dirty="0" smtClean="0">
                <a:solidFill>
                  <a:schemeClr val="bg1"/>
                </a:solidFill>
              </a:rPr>
              <a:t>Having a common treasury (1 Cor 16:1-2)</a:t>
            </a:r>
          </a:p>
          <a:p>
            <a:pPr marL="285750" indent="-285750">
              <a:spcAft>
                <a:spcPts val="600"/>
              </a:spcAft>
              <a:buFont typeface="Arial" charset="0"/>
              <a:buChar char="•"/>
            </a:pPr>
            <a:r>
              <a:rPr lang="en-US" sz="3600" b="1" dirty="0" smtClean="0">
                <a:solidFill>
                  <a:schemeClr val="bg1"/>
                </a:solidFill>
              </a:rPr>
              <a:t>Worshiping together (Acts 2:42;    1 Cor 11:20-21)</a:t>
            </a:r>
          </a:p>
          <a:p>
            <a:pPr marL="285750" indent="-285750">
              <a:spcAft>
                <a:spcPts val="600"/>
              </a:spcAft>
              <a:buFont typeface="Arial" charset="0"/>
              <a:buChar char="•"/>
            </a:pPr>
            <a:r>
              <a:rPr lang="en-US" sz="3600" b="1" dirty="0" smtClean="0">
                <a:solidFill>
                  <a:schemeClr val="bg1"/>
                </a:solidFill>
              </a:rPr>
              <a:t>Working together (Eph 4:12)</a:t>
            </a:r>
          </a:p>
          <a:p>
            <a:pPr marL="285750" indent="-285750">
              <a:spcAft>
                <a:spcPts val="600"/>
              </a:spcAft>
              <a:buFont typeface="Arial" charset="0"/>
              <a:buChar char="•"/>
            </a:pPr>
            <a:r>
              <a:rPr lang="en-US" sz="3600" b="1" dirty="0" smtClean="0">
                <a:solidFill>
                  <a:schemeClr val="bg1"/>
                </a:solidFill>
              </a:rPr>
              <a:t>Teaching the lost (Acts 14:27)</a:t>
            </a:r>
          </a:p>
          <a:p>
            <a:pPr marL="285750" indent="-285750">
              <a:buFont typeface="Arial" charset="0"/>
              <a:buChar char="•"/>
            </a:pPr>
            <a:r>
              <a:rPr lang="en-US" sz="3600" b="1" dirty="0" smtClean="0">
                <a:solidFill>
                  <a:schemeClr val="bg1"/>
                </a:solidFill>
              </a:rPr>
              <a:t>Structured with organization (Acts </a:t>
            </a:r>
            <a:r>
              <a:rPr lang="en-US" sz="3600" b="1" dirty="0">
                <a:solidFill>
                  <a:schemeClr val="bg1"/>
                </a:solidFill>
              </a:rPr>
              <a:t>14:23; Phil 1:1</a:t>
            </a:r>
            <a:r>
              <a:rPr lang="en-US" sz="3600" b="1" dirty="0" smtClean="0">
                <a:solidFill>
                  <a:schemeClr val="bg1"/>
                </a:solidFill>
              </a:rPr>
              <a:t>)</a:t>
            </a:r>
            <a:endParaRPr lang="en-US" sz="3600" b="1" dirty="0">
              <a:solidFill>
                <a:schemeClr val="bg1"/>
              </a:solidFill>
            </a:endParaRPr>
          </a:p>
        </p:txBody>
      </p:sp>
      <p:sp>
        <p:nvSpPr>
          <p:cNvPr id="2" name="Rounded Rectangle 1"/>
          <p:cNvSpPr/>
          <p:nvPr/>
        </p:nvSpPr>
        <p:spPr>
          <a:xfrm>
            <a:off x="5133474" y="4989095"/>
            <a:ext cx="5582652" cy="70585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0844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3"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2000"/>
                                        <p:tgtEl>
                                          <p:spTgt spid="4">
                                            <p:txEl>
                                              <p:pRg st="5" end="5"/>
                                            </p:txEl>
                                          </p:spTgt>
                                        </p:tgtEl>
                                      </p:cBhvr>
                                    </p:animEffect>
                                  </p:childTnLst>
                                </p:cTn>
                              </p:par>
                            </p:childTnLst>
                          </p:cTn>
                        </p:par>
                        <p:par>
                          <p:cTn id="45" fill="hold">
                            <p:stCondLst>
                              <p:cond delay="2000"/>
                            </p:stCondLst>
                            <p:childTnLst>
                              <p:par>
                                <p:cTn id="46" presetID="6" presetClass="entr" presetSubtype="16" fill="hold" grpId="0" nodeType="afterEffect">
                                  <p:stCondLst>
                                    <p:cond delay="1000"/>
                                  </p:stCondLst>
                                  <p:childTnLst>
                                    <p:set>
                                      <p:cBhvr>
                                        <p:cTn id="47" dur="1" fill="hold">
                                          <p:stCondLst>
                                            <p:cond delay="0"/>
                                          </p:stCondLst>
                                        </p:cTn>
                                        <p:tgtEl>
                                          <p:spTgt spid="2"/>
                                        </p:tgtEl>
                                        <p:attrNameLst>
                                          <p:attrName>style.visibility</p:attrName>
                                        </p:attrNameLst>
                                      </p:cBhvr>
                                      <p:to>
                                        <p:strVal val="visible"/>
                                      </p:to>
                                    </p:set>
                                    <p:animEffect transition="in" filter="circle(in)">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rot="20446413">
            <a:off x="907512" y="621534"/>
            <a:ext cx="1936364" cy="1107996"/>
          </a:xfrm>
          <a:prstGeom prst="rect">
            <a:avLst/>
          </a:prstGeom>
          <a:noFill/>
        </p:spPr>
        <p:txBody>
          <a:bodyPr wrap="non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Local</a:t>
            </a:r>
            <a:endParaRPr lang="en-US" sz="66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p:cNvSpPr/>
          <p:nvPr/>
        </p:nvSpPr>
        <p:spPr>
          <a:xfrm rot="1253139">
            <a:off x="8812333" y="522938"/>
            <a:ext cx="2609369" cy="1107996"/>
          </a:xfrm>
          <a:prstGeom prst="rect">
            <a:avLst/>
          </a:prstGeom>
          <a:noFill/>
        </p:spPr>
        <p:txBody>
          <a:bodyPr wrap="non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Church</a:t>
            </a:r>
            <a:endParaRPr lang="en-US" sz="6600" b="0" cap="none" spc="0" dirty="0">
              <a:ln w="0"/>
              <a:solidFill>
                <a:schemeClr val="tx1"/>
              </a:solidFill>
              <a:effectLst>
                <a:outerShdw blurRad="38100" dist="19050" dir="2700000" algn="tl" rotWithShape="0">
                  <a:schemeClr val="dk1">
                    <a:alpha val="40000"/>
                  </a:schemeClr>
                </a:outerShdw>
              </a:effectLst>
            </a:endParaRPr>
          </a:p>
        </p:txBody>
      </p:sp>
      <p:sp>
        <p:nvSpPr>
          <p:cNvPr id="2" name="TextBox 1"/>
          <p:cNvSpPr txBox="1"/>
          <p:nvPr/>
        </p:nvSpPr>
        <p:spPr>
          <a:xfrm>
            <a:off x="1602205" y="2187996"/>
            <a:ext cx="9063789" cy="2862322"/>
          </a:xfrm>
          <a:prstGeom prst="rect">
            <a:avLst/>
          </a:prstGeom>
          <a:noFill/>
        </p:spPr>
        <p:txBody>
          <a:bodyPr wrap="square" rtlCol="0">
            <a:spAutoFit/>
          </a:bodyPr>
          <a:lstStyle/>
          <a:p>
            <a:pPr algn="ctr"/>
            <a:r>
              <a:rPr lang="en-US" sz="3600" b="1" dirty="0">
                <a:latin typeface="Arial" charset="0"/>
                <a:ea typeface="Arial" charset="0"/>
                <a:cs typeface="Arial" charset="0"/>
              </a:rPr>
              <a:t>Paul and Timothy, bondservants of Jesus </a:t>
            </a:r>
            <a:r>
              <a:rPr lang="en-US" sz="3600" b="1" dirty="0" smtClean="0">
                <a:latin typeface="Arial" charset="0"/>
                <a:ea typeface="Arial" charset="0"/>
                <a:cs typeface="Arial" charset="0"/>
              </a:rPr>
              <a:t>Christ, to </a:t>
            </a:r>
            <a:r>
              <a:rPr lang="en-US" sz="3600" b="1" dirty="0">
                <a:latin typeface="Arial" charset="0"/>
                <a:ea typeface="Arial" charset="0"/>
                <a:cs typeface="Arial" charset="0"/>
              </a:rPr>
              <a:t>all the </a:t>
            </a:r>
            <a:r>
              <a:rPr lang="en-US" sz="3600" b="1" i="1" u="sng" dirty="0">
                <a:ln>
                  <a:solidFill>
                    <a:srgbClr val="C00000"/>
                  </a:solidFill>
                </a:ln>
                <a:latin typeface="Arial" charset="0"/>
                <a:ea typeface="Arial" charset="0"/>
                <a:cs typeface="Arial" charset="0"/>
              </a:rPr>
              <a:t>saints</a:t>
            </a:r>
            <a:r>
              <a:rPr lang="en-US" sz="3600" b="1" dirty="0">
                <a:ln>
                  <a:solidFill>
                    <a:srgbClr val="C00000"/>
                  </a:solidFill>
                </a:ln>
                <a:latin typeface="Arial" charset="0"/>
                <a:ea typeface="Arial" charset="0"/>
                <a:cs typeface="Arial" charset="0"/>
              </a:rPr>
              <a:t> </a:t>
            </a:r>
            <a:r>
              <a:rPr lang="en-US" sz="3600" b="1" dirty="0">
                <a:latin typeface="Arial" charset="0"/>
                <a:ea typeface="Arial" charset="0"/>
                <a:cs typeface="Arial" charset="0"/>
              </a:rPr>
              <a:t>in Christ Jesus who are in Philippi, with the </a:t>
            </a:r>
            <a:r>
              <a:rPr lang="en-US" sz="3600" b="1" i="1" u="sng" dirty="0" smtClean="0">
                <a:ln>
                  <a:solidFill>
                    <a:srgbClr val="C00000"/>
                  </a:solidFill>
                </a:ln>
                <a:latin typeface="Arial" charset="0"/>
                <a:ea typeface="Arial" charset="0"/>
                <a:cs typeface="Arial" charset="0"/>
              </a:rPr>
              <a:t>bishops</a:t>
            </a:r>
            <a:r>
              <a:rPr lang="en-US" sz="3600" b="1" dirty="0" smtClean="0">
                <a:latin typeface="Arial" charset="0"/>
                <a:ea typeface="Arial" charset="0"/>
                <a:cs typeface="Arial" charset="0"/>
              </a:rPr>
              <a:t> </a:t>
            </a:r>
            <a:r>
              <a:rPr lang="en-US" sz="3600" b="1" dirty="0">
                <a:latin typeface="Arial" charset="0"/>
                <a:ea typeface="Arial" charset="0"/>
                <a:cs typeface="Arial" charset="0"/>
              </a:rPr>
              <a:t>and </a:t>
            </a:r>
            <a:r>
              <a:rPr lang="en-US" sz="3600" b="1" i="1" u="sng" dirty="0">
                <a:ln>
                  <a:solidFill>
                    <a:srgbClr val="C00000"/>
                  </a:solidFill>
                </a:ln>
                <a:latin typeface="Arial" charset="0"/>
                <a:ea typeface="Arial" charset="0"/>
                <a:cs typeface="Arial" charset="0"/>
              </a:rPr>
              <a:t>deacons</a:t>
            </a:r>
            <a:r>
              <a:rPr lang="en-US" sz="3600" b="1" dirty="0">
                <a:latin typeface="Arial" charset="0"/>
                <a:ea typeface="Arial" charset="0"/>
                <a:cs typeface="Arial" charset="0"/>
              </a:rPr>
              <a:t>:</a:t>
            </a:r>
          </a:p>
          <a:p>
            <a:pPr algn="ctr"/>
            <a:r>
              <a:rPr lang="en-US" sz="3600" b="1" dirty="0" smtClean="0">
                <a:latin typeface="Arial" charset="0"/>
                <a:ea typeface="Arial" charset="0"/>
                <a:cs typeface="Arial" charset="0"/>
              </a:rPr>
              <a:t>Philippians 1:1</a:t>
            </a:r>
            <a:endParaRPr lang="en-US" sz="3600" b="1" dirty="0">
              <a:latin typeface="Arial" charset="0"/>
              <a:ea typeface="Arial" charset="0"/>
              <a:cs typeface="Arial" charset="0"/>
            </a:endParaRPr>
          </a:p>
        </p:txBody>
      </p:sp>
    </p:spTree>
    <p:extLst>
      <p:ext uri="{BB962C8B-B14F-4D97-AF65-F5344CB8AC3E}">
        <p14:creationId xmlns:p14="http://schemas.microsoft.com/office/powerpoint/2010/main" val="128008679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5" name="Picture 6" descr="ttp://cdn.xl.thumbs.canstockphoto.com/canstock1828550.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714" b="17063"/>
          <a:stretch/>
        </p:blipFill>
        <p:spPr bwMode="auto">
          <a:xfrm>
            <a:off x="3282819" y="2961187"/>
            <a:ext cx="2801458" cy="296698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rot="20446413">
            <a:off x="907512" y="621534"/>
            <a:ext cx="1936364" cy="1107996"/>
          </a:xfrm>
          <a:prstGeom prst="rect">
            <a:avLst/>
          </a:prstGeom>
          <a:noFill/>
        </p:spPr>
        <p:txBody>
          <a:bodyPr wrap="non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Local</a:t>
            </a:r>
            <a:endParaRPr lang="en-US" sz="66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p:cNvSpPr/>
          <p:nvPr/>
        </p:nvSpPr>
        <p:spPr>
          <a:xfrm rot="1253139">
            <a:off x="8812333" y="522938"/>
            <a:ext cx="2609369" cy="1107996"/>
          </a:xfrm>
          <a:prstGeom prst="rect">
            <a:avLst/>
          </a:prstGeom>
          <a:noFill/>
        </p:spPr>
        <p:txBody>
          <a:bodyPr wrap="non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Church</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r="24339"/>
          <a:stretch/>
        </p:blipFill>
        <p:spPr>
          <a:xfrm>
            <a:off x="3467543" y="2961187"/>
            <a:ext cx="2432010" cy="3214321"/>
          </a:xfrm>
          <a:prstGeom prst="rect">
            <a:avLst/>
          </a:prstGeom>
        </p:spPr>
      </p:pic>
      <p:grpSp>
        <p:nvGrpSpPr>
          <p:cNvPr id="32" name="Group 31"/>
          <p:cNvGrpSpPr/>
          <p:nvPr/>
        </p:nvGrpSpPr>
        <p:grpSpPr>
          <a:xfrm>
            <a:off x="1913206" y="3073523"/>
            <a:ext cx="5683348" cy="2989651"/>
            <a:chOff x="1913206" y="3115727"/>
            <a:chExt cx="5683348" cy="2989651"/>
          </a:xfrm>
        </p:grpSpPr>
        <p:pic>
          <p:nvPicPr>
            <p:cNvPr id="2058" name="Picture 10" descr="ttp://cdn.xl.thumbs.canstockphoto.com/canstock0989111.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0652"/>
            <a:stretch/>
          </p:blipFill>
          <p:spPr bwMode="auto">
            <a:xfrm>
              <a:off x="1913206" y="3115727"/>
              <a:ext cx="5683348" cy="298965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75199" y="3797329"/>
              <a:ext cx="3759362" cy="584775"/>
            </a:xfrm>
            <a:prstGeom prst="rect">
              <a:avLst/>
            </a:prstGeom>
            <a:noFill/>
          </p:spPr>
          <p:txBody>
            <a:bodyPr wrap="none" lIns="91440" tIns="45720" rIns="91440" bIns="45720">
              <a:spAutoFit/>
            </a:bodyPr>
            <a:lstStyle/>
            <a:p>
              <a:pPr algn="ctr"/>
              <a:r>
                <a:rPr lang="en-US" sz="3200" b="1" cap="none" spc="0" dirty="0" smtClean="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rPr>
                <a:t>Saints / Christians</a:t>
              </a:r>
              <a:endParaRPr lang="en-US" sz="3200" b="1" cap="none" spc="0" dirty="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endParaRPr>
            </a:p>
          </p:txBody>
        </p:sp>
      </p:grpSp>
      <p:sp>
        <p:nvSpPr>
          <p:cNvPr id="35" name="Rectangle 34"/>
          <p:cNvSpPr/>
          <p:nvPr/>
        </p:nvSpPr>
        <p:spPr>
          <a:xfrm>
            <a:off x="5221029" y="1076936"/>
            <a:ext cx="1826142" cy="769441"/>
          </a:xfrm>
          <a:prstGeom prst="rect">
            <a:avLst/>
          </a:prstGeom>
          <a:noFill/>
        </p:spPr>
        <p:txBody>
          <a:bodyPr wrap="none" lIns="91440" tIns="45720" rIns="91440" bIns="45720">
            <a:spAutoFit/>
          </a:bodyPr>
          <a:lstStyle/>
          <a:p>
            <a:pPr algn="ctr"/>
            <a:r>
              <a:rPr lang="en-US" sz="4400" b="1" i="1" cap="none" spc="3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Elders</a:t>
            </a:r>
            <a:endParaRPr lang="en-US" sz="4400" b="1" i="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7" name="Rectangle 46"/>
          <p:cNvSpPr/>
          <p:nvPr/>
        </p:nvSpPr>
        <p:spPr>
          <a:xfrm>
            <a:off x="7961970" y="4183626"/>
            <a:ext cx="2431821" cy="769441"/>
          </a:xfrm>
          <a:prstGeom prst="rect">
            <a:avLst/>
          </a:prstGeom>
          <a:noFill/>
        </p:spPr>
        <p:txBody>
          <a:bodyPr wrap="none" lIns="91440" tIns="45720" rIns="91440" bIns="45720">
            <a:spAutoFit/>
          </a:bodyPr>
          <a:lstStyle/>
          <a:p>
            <a:pPr algn="ctr"/>
            <a:r>
              <a:rPr lang="en-US" sz="4400" b="1" i="1" cap="none" spc="30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Deacons</a:t>
            </a:r>
            <a:endParaRPr lang="en-US" sz="4400" b="1" i="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51524746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2000"/>
                                        <p:tgtEl>
                                          <p:spTgt spid="32"/>
                                        </p:tgtEl>
                                      </p:cBhvr>
                                    </p:animEffect>
                                  </p:childTnLst>
                                </p:cTn>
                              </p:par>
                              <p:par>
                                <p:cTn id="8" presetID="18" presetClass="entr" presetSubtype="12"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strips(downLeft)">
                                      <p:cBhvr>
                                        <p:cTn id="10" dur="2000"/>
                                        <p:tgtEl>
                                          <p:spTgt spid="34"/>
                                        </p:tgtEl>
                                      </p:cBhvr>
                                    </p:animEffect>
                                  </p:childTnLst>
                                </p:cTn>
                              </p:par>
                              <p:par>
                                <p:cTn id="11" presetID="18" presetClass="entr" presetSubtype="12"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strips(downLeft)">
                                      <p:cBhvr>
                                        <p:cTn id="13" dur="20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58333E-6 -2.22222E-6 L 0.11902 -0.38912 " pathEditMode="relative" rAng="0" ptsTypes="AA">
                                      <p:cBhvr>
                                        <p:cTn id="17" dur="2000" fill="hold"/>
                                        <p:tgtEl>
                                          <p:spTgt spid="34"/>
                                        </p:tgtEl>
                                        <p:attrNameLst>
                                          <p:attrName>ppt_x</p:attrName>
                                          <p:attrName>ppt_y</p:attrName>
                                        </p:attrNameLst>
                                      </p:cBhvr>
                                      <p:rCtr x="5951" y="-19468"/>
                                    </p:animMotion>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2000" fill="hold"/>
                                        <p:tgtEl>
                                          <p:spTgt spid="35"/>
                                        </p:tgtEl>
                                        <p:attrNameLst>
                                          <p:attrName>ppt_w</p:attrName>
                                        </p:attrNameLst>
                                      </p:cBhvr>
                                      <p:tavLst>
                                        <p:tav tm="0">
                                          <p:val>
                                            <p:strVal val="#ppt_w*0.70"/>
                                          </p:val>
                                        </p:tav>
                                        <p:tav tm="100000">
                                          <p:val>
                                            <p:strVal val="#ppt_w"/>
                                          </p:val>
                                        </p:tav>
                                      </p:tavLst>
                                    </p:anim>
                                    <p:anim calcmode="lin" valueType="num">
                                      <p:cBhvr>
                                        <p:cTn id="22" dur="2000" fill="hold"/>
                                        <p:tgtEl>
                                          <p:spTgt spid="35"/>
                                        </p:tgtEl>
                                        <p:attrNameLst>
                                          <p:attrName>ppt_h</p:attrName>
                                        </p:attrNameLst>
                                      </p:cBhvr>
                                      <p:tavLst>
                                        <p:tav tm="0">
                                          <p:val>
                                            <p:strVal val="#ppt_h"/>
                                          </p:val>
                                        </p:tav>
                                        <p:tav tm="100000">
                                          <p:val>
                                            <p:strVal val="#ppt_h"/>
                                          </p:val>
                                        </p:tav>
                                      </p:tavLst>
                                    </p:anim>
                                    <p:animEffect transition="in" filter="fade">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58333E-6 3.33333E-6 L 0.36641 0.00139 " pathEditMode="relative" rAng="0" ptsTypes="AA">
                                      <p:cBhvr>
                                        <p:cTn id="27" dur="2000" fill="hold"/>
                                        <p:tgtEl>
                                          <p:spTgt spid="45"/>
                                        </p:tgtEl>
                                        <p:attrNameLst>
                                          <p:attrName>ppt_x</p:attrName>
                                          <p:attrName>ppt_y</p:attrName>
                                        </p:attrNameLst>
                                      </p:cBhvr>
                                      <p:rCtr x="18320" y="69"/>
                                    </p:animMotion>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2000" fill="hold"/>
                                        <p:tgtEl>
                                          <p:spTgt spid="47"/>
                                        </p:tgtEl>
                                        <p:attrNameLst>
                                          <p:attrName>ppt_w</p:attrName>
                                        </p:attrNameLst>
                                      </p:cBhvr>
                                      <p:tavLst>
                                        <p:tav tm="0">
                                          <p:val>
                                            <p:strVal val="#ppt_w*0.70"/>
                                          </p:val>
                                        </p:tav>
                                        <p:tav tm="100000">
                                          <p:val>
                                            <p:strVal val="#ppt_w"/>
                                          </p:val>
                                        </p:tav>
                                      </p:tavLst>
                                    </p:anim>
                                    <p:anim calcmode="lin" valueType="num">
                                      <p:cBhvr>
                                        <p:cTn id="32" dur="2000" fill="hold"/>
                                        <p:tgtEl>
                                          <p:spTgt spid="47"/>
                                        </p:tgtEl>
                                        <p:attrNameLst>
                                          <p:attrName>ppt_h</p:attrName>
                                        </p:attrNameLst>
                                      </p:cBhvr>
                                      <p:tavLst>
                                        <p:tav tm="0">
                                          <p:val>
                                            <p:strVal val="#ppt_h"/>
                                          </p:val>
                                        </p:tav>
                                        <p:tav tm="100000">
                                          <p:val>
                                            <p:strVal val="#ppt_h"/>
                                          </p:val>
                                        </p:tav>
                                      </p:tavLst>
                                    </p:anim>
                                    <p:animEffect transition="in" filter="fade">
                                      <p:cBhvr>
                                        <p:cTn id="3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2592</TotalTime>
  <Words>1514</Words>
  <Application>Microsoft Macintosh PowerPoint</Application>
  <PresentationFormat>Widescreen</PresentationFormat>
  <Paragraphs>110</Paragraphs>
  <Slides>28</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Calibri</vt:lpstr>
      <vt:lpstr>Calibri Light</vt:lpstr>
      <vt:lpstr>Arial</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244</cp:revision>
  <dcterms:created xsi:type="dcterms:W3CDTF">2017-03-21T13:26:35Z</dcterms:created>
  <dcterms:modified xsi:type="dcterms:W3CDTF">2017-05-10T13:21:09Z</dcterms:modified>
</cp:coreProperties>
</file>