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13"/>
  </p:notesMasterIdLst>
  <p:sldIdLst>
    <p:sldId id="267" r:id="rId4"/>
    <p:sldId id="268" r:id="rId5"/>
    <p:sldId id="258" r:id="rId6"/>
    <p:sldId id="261" r:id="rId7"/>
    <p:sldId id="264" r:id="rId8"/>
    <p:sldId id="265" r:id="rId9"/>
    <p:sldId id="263" r:id="rId10"/>
    <p:sldId id="266" r:id="rId11"/>
    <p:sldId id="269"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5E"/>
    <a:srgbClr val="010451"/>
    <a:srgbClr val="04304B"/>
    <a:srgbClr val="C50A1A"/>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87" autoAdjust="0"/>
    <p:restoredTop sz="95496" autoAdjust="0"/>
  </p:normalViewPr>
  <p:slideViewPr>
    <p:cSldViewPr snapToGrid="0" snapToObjects="1">
      <p:cViewPr>
        <p:scale>
          <a:sx n="166" d="100"/>
          <a:sy n="166" d="100"/>
        </p:scale>
        <p:origin x="-72"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9B59D-C572-4AFE-A439-A0356929CBC3}" type="datetimeFigureOut">
              <a:rPr lang="en-US" smtClean="0"/>
              <a:t>2/19/2017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45DD8-7B3A-4318-A0D7-21F3B303F009}" type="slidenum">
              <a:rPr lang="en-US" smtClean="0"/>
              <a:t>‹#›</a:t>
            </a:fld>
            <a:endParaRPr lang="en-US"/>
          </a:p>
        </p:txBody>
      </p:sp>
    </p:spTree>
    <p:extLst>
      <p:ext uri="{BB962C8B-B14F-4D97-AF65-F5344CB8AC3E}">
        <p14:creationId xmlns:p14="http://schemas.microsoft.com/office/powerpoint/2010/main" val="2744650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45DD8-7B3A-4318-A0D7-21F3B303F009}" type="slidenum">
              <a:rPr lang="en-US" smtClean="0"/>
              <a:t>2</a:t>
            </a:fld>
            <a:endParaRPr lang="en-US"/>
          </a:p>
        </p:txBody>
      </p:sp>
    </p:spTree>
    <p:extLst>
      <p:ext uri="{BB962C8B-B14F-4D97-AF65-F5344CB8AC3E}">
        <p14:creationId xmlns:p14="http://schemas.microsoft.com/office/powerpoint/2010/main" val="49069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45DD8-7B3A-4318-A0D7-21F3B303F009}" type="slidenum">
              <a:rPr lang="en-US" smtClean="0"/>
              <a:t>3</a:t>
            </a:fld>
            <a:endParaRPr lang="en-US"/>
          </a:p>
        </p:txBody>
      </p:sp>
    </p:spTree>
    <p:extLst>
      <p:ext uri="{BB962C8B-B14F-4D97-AF65-F5344CB8AC3E}">
        <p14:creationId xmlns:p14="http://schemas.microsoft.com/office/powerpoint/2010/main" val="36815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45DD8-7B3A-4318-A0D7-21F3B303F009}" type="slidenum">
              <a:rPr lang="en-US" smtClean="0"/>
              <a:t>4</a:t>
            </a:fld>
            <a:endParaRPr lang="en-US"/>
          </a:p>
        </p:txBody>
      </p:sp>
    </p:spTree>
    <p:extLst>
      <p:ext uri="{BB962C8B-B14F-4D97-AF65-F5344CB8AC3E}">
        <p14:creationId xmlns:p14="http://schemas.microsoft.com/office/powerpoint/2010/main" val="355953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45DD8-7B3A-4318-A0D7-21F3B303F009}" type="slidenum">
              <a:rPr lang="en-US" smtClean="0"/>
              <a:t>5</a:t>
            </a:fld>
            <a:endParaRPr lang="en-US"/>
          </a:p>
        </p:txBody>
      </p:sp>
    </p:spTree>
    <p:extLst>
      <p:ext uri="{BB962C8B-B14F-4D97-AF65-F5344CB8AC3E}">
        <p14:creationId xmlns:p14="http://schemas.microsoft.com/office/powerpoint/2010/main" val="129558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45DD8-7B3A-4318-A0D7-21F3B303F009}" type="slidenum">
              <a:rPr lang="en-US" smtClean="0"/>
              <a:t>6</a:t>
            </a:fld>
            <a:endParaRPr lang="en-US"/>
          </a:p>
        </p:txBody>
      </p:sp>
    </p:spTree>
    <p:extLst>
      <p:ext uri="{BB962C8B-B14F-4D97-AF65-F5344CB8AC3E}">
        <p14:creationId xmlns:p14="http://schemas.microsoft.com/office/powerpoint/2010/main" val="341807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45DD8-7B3A-4318-A0D7-21F3B303F009}" type="slidenum">
              <a:rPr lang="en-US" smtClean="0"/>
              <a:t>7</a:t>
            </a:fld>
            <a:endParaRPr lang="en-US"/>
          </a:p>
        </p:txBody>
      </p:sp>
    </p:spTree>
    <p:extLst>
      <p:ext uri="{BB962C8B-B14F-4D97-AF65-F5344CB8AC3E}">
        <p14:creationId xmlns:p14="http://schemas.microsoft.com/office/powerpoint/2010/main" val="330105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45DD8-7B3A-4318-A0D7-21F3B303F009}" type="slidenum">
              <a:rPr lang="en-US" smtClean="0"/>
              <a:t>8</a:t>
            </a:fld>
            <a:endParaRPr lang="en-US"/>
          </a:p>
        </p:txBody>
      </p:sp>
    </p:spTree>
    <p:extLst>
      <p:ext uri="{BB962C8B-B14F-4D97-AF65-F5344CB8AC3E}">
        <p14:creationId xmlns:p14="http://schemas.microsoft.com/office/powerpoint/2010/main" val="76024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45DD8-7B3A-4318-A0D7-21F3B303F009}" type="slidenum">
              <a:rPr lang="en-US" smtClean="0"/>
              <a:t>9</a:t>
            </a:fld>
            <a:endParaRPr lang="en-US"/>
          </a:p>
        </p:txBody>
      </p:sp>
    </p:spTree>
    <p:extLst>
      <p:ext uri="{BB962C8B-B14F-4D97-AF65-F5344CB8AC3E}">
        <p14:creationId xmlns:p14="http://schemas.microsoft.com/office/powerpoint/2010/main" val="2958242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69009" y="3229336"/>
            <a:ext cx="2271395" cy="265706"/>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3078480" y="1371600"/>
            <a:ext cx="2976880" cy="1737360"/>
          </a:xfrm>
        </p:spPr>
        <p:txBody>
          <a:bodyPr/>
          <a:lstStyle/>
          <a:p>
            <a:r>
              <a:rPr lang="en-US" dirty="0" smtClean="0"/>
              <a:t>Add Your Title</a:t>
            </a:r>
            <a:endParaRPr lang="en-US" dirty="0"/>
          </a:p>
        </p:txBody>
      </p:sp>
    </p:spTree>
    <p:extLst>
      <p:ext uri="{BB962C8B-B14F-4D97-AF65-F5344CB8AC3E}">
        <p14:creationId xmlns:p14="http://schemas.microsoft.com/office/powerpoint/2010/main" val="321753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74264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06716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74592" y="3870961"/>
            <a:ext cx="1487715" cy="910591"/>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980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0" y="421374"/>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40"/>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32080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0"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54904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2/19/2017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7410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87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49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39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3563471" y="3563471"/>
            <a:ext cx="1987176" cy="926353"/>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181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49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2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08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290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53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784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7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563471" y="3563471"/>
            <a:ext cx="1987176" cy="926353"/>
          </a:xfrm>
        </p:spPr>
        <p:txBody>
          <a:bodyPr anchor="ct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2076825" y="679824"/>
            <a:ext cx="4997822" cy="2883648"/>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6295" y="203979"/>
            <a:ext cx="6424706" cy="477143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306295" y="203979"/>
            <a:ext cx="6424706" cy="477143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06295" y="203979"/>
            <a:ext cx="6424706" cy="477143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6813177" y="3339352"/>
            <a:ext cx="2024530" cy="1636060"/>
          </a:xfrm>
        </p:spPr>
        <p:txBody>
          <a:bodyPr>
            <a:noAutofit/>
          </a:bodyPr>
          <a:lstStyle>
            <a:lvl1pPr>
              <a:defRPr sz="18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33294" y="254000"/>
            <a:ext cx="8193741" cy="4521532"/>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77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69009" y="3229336"/>
            <a:ext cx="2271395" cy="26570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12285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8.jp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2/19/2017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30182597"/>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342EE9D-62E9-4A53-B0B4-A0DABCF2C683}" type="datetimeFigureOut">
              <a:rPr lang="en-US" smtClean="0">
                <a:solidFill>
                  <a:prstClr val="black">
                    <a:tint val="75000"/>
                  </a:prstClr>
                </a:solidFill>
              </a:rPr>
              <a:pPr/>
              <a:t>2/19/2017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3822A4C-D9B7-4582-95F1-862708D800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5968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endParaRPr lang="en-US" sz="3000" dirty="0">
              <a:solidFill>
                <a:prstClr val="white"/>
              </a:solidFill>
            </a:endParaRPr>
          </a:p>
          <a:p>
            <a:pPr algn="ctr" defTabSz="342866"/>
            <a:r>
              <a:rPr lang="en-US" sz="3000" dirty="0">
                <a:solidFill>
                  <a:prstClr val="white"/>
                </a:solidFill>
              </a:rPr>
              <a:t>Scripture Reading: </a:t>
            </a:r>
          </a:p>
          <a:p>
            <a:pPr algn="ctr" defTabSz="342866"/>
            <a:endParaRPr lang="en-US" sz="3000" dirty="0">
              <a:solidFill>
                <a:prstClr val="white"/>
              </a:solidFill>
            </a:endParaRPr>
          </a:p>
          <a:p>
            <a:pPr algn="ctr" defTabSz="342866"/>
            <a:r>
              <a:rPr lang="en-US" sz="4400" dirty="0" smtClean="0">
                <a:solidFill>
                  <a:prstClr val="white"/>
                </a:solidFill>
              </a:rPr>
              <a:t>Song of Solomon 4:7</a:t>
            </a:r>
            <a:endParaRPr lang="en-US" sz="44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p:txBody>
      </p:sp>
    </p:spTree>
    <p:extLst>
      <p:ext uri="{BB962C8B-B14F-4D97-AF65-F5344CB8AC3E}">
        <p14:creationId xmlns:p14="http://schemas.microsoft.com/office/powerpoint/2010/main" val="218093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72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824"/>
            <a:ext cx="9144000" cy="2287663"/>
          </a:xfrm>
        </p:spPr>
        <p:txBody>
          <a:bodyPr>
            <a:noAutofit/>
          </a:bodyPr>
          <a:lstStyle/>
          <a:p>
            <a:r>
              <a:rPr lang="en-US" sz="9600" dirty="0" smtClean="0">
                <a:latin typeface="Edwardian Script ITC" panose="030303020407070D0804" pitchFamily="66" charset="0"/>
              </a:rPr>
              <a:t>Imperishable Beauty</a:t>
            </a:r>
            <a:endParaRPr lang="en-US" sz="9600" dirty="0">
              <a:latin typeface="Edwardian Script ITC" panose="030303020407070D0804" pitchFamily="66" charset="0"/>
            </a:endParaRP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lstStyle/>
          <a:p>
            <a:pPr marL="571500" indent="-571500" algn="l">
              <a:buFont typeface="+mj-lt"/>
              <a:buAutoNum type="romanUcPeriod"/>
            </a:pPr>
            <a:r>
              <a:rPr lang="en-US" dirty="0" smtClean="0"/>
              <a:t>Your actions speak louder than words</a:t>
            </a:r>
          </a:p>
          <a:p>
            <a:pPr marL="571500" indent="-571500" algn="l">
              <a:buFont typeface="+mj-lt"/>
              <a:buAutoNum type="romanUcPeriod"/>
            </a:pPr>
            <a:r>
              <a:rPr lang="en-US" dirty="0" smtClean="0"/>
              <a:t>Jesus can create imperishable beauty within you</a:t>
            </a:r>
          </a:p>
          <a:p>
            <a:pPr marL="571500" indent="-571500" algn="l">
              <a:buFont typeface="+mj-lt"/>
              <a:buAutoNum type="romanUcPeriod"/>
            </a:pPr>
            <a:r>
              <a:rPr lang="en-US" dirty="0" smtClean="0"/>
              <a:t>Jesus died to prove the value &amp; sanctity of your body</a:t>
            </a:r>
            <a:endParaRPr lang="en-US" dirty="0"/>
          </a:p>
        </p:txBody>
      </p:sp>
      <p:sp>
        <p:nvSpPr>
          <p:cNvPr id="2" name="Title 1"/>
          <p:cNvSpPr>
            <a:spLocks noGrp="1"/>
          </p:cNvSpPr>
          <p:nvPr>
            <p:ph type="title"/>
          </p:nvPr>
        </p:nvSpPr>
        <p:spPr>
          <a:xfrm>
            <a:off x="6899440" y="5751"/>
            <a:ext cx="2024530" cy="1112987"/>
          </a:xfrm>
        </p:spPr>
        <p:txBody>
          <a:bodyPr/>
          <a:lstStyle/>
          <a:p>
            <a:r>
              <a:rPr lang="en-US" sz="3600" dirty="0">
                <a:latin typeface="Edwardian Script ITC" panose="030303020407070D0804" pitchFamily="66" charset="0"/>
              </a:rPr>
              <a:t>Imperishable </a:t>
            </a:r>
            <a:r>
              <a:rPr lang="en-US" sz="3600" dirty="0" smtClean="0">
                <a:latin typeface="Edwardian Script ITC" panose="030303020407070D0804" pitchFamily="66" charset="0"/>
              </a:rPr>
              <a:t/>
            </a:r>
            <a:br>
              <a:rPr lang="en-US" sz="3600" dirty="0" smtClean="0">
                <a:latin typeface="Edwardian Script ITC" panose="030303020407070D0804" pitchFamily="66" charset="0"/>
              </a:rPr>
            </a:br>
            <a:r>
              <a:rPr lang="en-US" sz="3600" dirty="0" smtClean="0">
                <a:latin typeface="Edwardian Script ITC" panose="030303020407070D0804" pitchFamily="66" charset="0"/>
              </a:rPr>
              <a:t>Beauty</a:t>
            </a:r>
            <a:endParaRPr lang="en-US" sz="3600" dirty="0"/>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295" y="203979"/>
            <a:ext cx="6905388" cy="4771433"/>
          </a:xfrm>
        </p:spPr>
        <p:txBody>
          <a:bodyPr anchor="t"/>
          <a:lstStyle/>
          <a:p>
            <a:pPr algn="l"/>
            <a:r>
              <a:rPr lang="en-US" dirty="0" smtClean="0"/>
              <a:t>The redeemed woman conducts herself in…</a:t>
            </a:r>
          </a:p>
          <a:p>
            <a:pPr marL="457200" indent="-457200" algn="l">
              <a:buFont typeface="Arial" panose="020B0604020202020204" pitchFamily="34" charset="0"/>
              <a:buChar char="•"/>
            </a:pPr>
            <a:r>
              <a:rPr lang="en-US" sz="2400" b="1" dirty="0" smtClean="0"/>
              <a:t>Modesty</a:t>
            </a:r>
            <a:r>
              <a:rPr lang="en-US" sz="2400" dirty="0" smtClean="0"/>
              <a:t>—that which is well arranged, orderly, decent</a:t>
            </a:r>
          </a:p>
          <a:p>
            <a:pPr marL="457200" indent="-457200" algn="l">
              <a:buFont typeface="Arial" panose="020B0604020202020204" pitchFamily="34" charset="0"/>
              <a:buChar char="•"/>
            </a:pPr>
            <a:r>
              <a:rPr lang="en-US" sz="2400" b="1" dirty="0" smtClean="0"/>
              <a:t>Shamefacedness</a:t>
            </a:r>
            <a:r>
              <a:rPr lang="en-US" sz="2400" dirty="0" smtClean="0"/>
              <a:t>—sense of shame, restraining reverence, lit. “</a:t>
            </a:r>
            <a:r>
              <a:rPr lang="en-US" sz="2400" i="1" dirty="0" smtClean="0"/>
              <a:t>ability to blush</a:t>
            </a:r>
            <a:r>
              <a:rPr lang="en-US" sz="2400" dirty="0" smtClean="0"/>
              <a:t>”</a:t>
            </a:r>
          </a:p>
          <a:p>
            <a:pPr marL="457200" indent="-457200" algn="l">
              <a:buFont typeface="Arial" panose="020B0604020202020204" pitchFamily="34" charset="0"/>
              <a:buChar char="•"/>
            </a:pPr>
            <a:r>
              <a:rPr lang="en-US" sz="2400" b="1" dirty="0" smtClean="0"/>
              <a:t>Discretion</a:t>
            </a:r>
            <a:r>
              <a:rPr lang="en-US" sz="2400" dirty="0" smtClean="0"/>
              <a:t>—sobriety, soundness of mind, good judgment, “</a:t>
            </a:r>
            <a:r>
              <a:rPr lang="en-US" sz="2400" i="1" dirty="0" smtClean="0"/>
              <a:t>taste</a:t>
            </a:r>
            <a:r>
              <a:rPr lang="en-US" sz="2400" dirty="0" smtClean="0"/>
              <a:t>”</a:t>
            </a:r>
          </a:p>
          <a:p>
            <a:pPr marL="457200" indent="-457200" algn="l">
              <a:buFont typeface="Arial" panose="020B0604020202020204" pitchFamily="34" charset="0"/>
              <a:buChar char="•"/>
            </a:pPr>
            <a:r>
              <a:rPr lang="en-US" sz="2400" b="1" dirty="0" smtClean="0"/>
              <a:t>Purity</a:t>
            </a:r>
            <a:r>
              <a:rPr lang="en-US" sz="2400" dirty="0" smtClean="0"/>
              <a:t>—pure from fault or self-centered carnality, sacred, chaste</a:t>
            </a:r>
            <a:endParaRPr lang="en-US" sz="2400" dirty="0"/>
          </a:p>
        </p:txBody>
      </p:sp>
      <p:sp>
        <p:nvSpPr>
          <p:cNvPr id="2" name="Title 1"/>
          <p:cNvSpPr>
            <a:spLocks noGrp="1"/>
          </p:cNvSpPr>
          <p:nvPr>
            <p:ph type="title"/>
          </p:nvPr>
        </p:nvSpPr>
        <p:spPr>
          <a:xfrm>
            <a:off x="6899440" y="5751"/>
            <a:ext cx="2024530" cy="1112987"/>
          </a:xfrm>
        </p:spPr>
        <p:txBody>
          <a:bodyPr/>
          <a:lstStyle/>
          <a:p>
            <a:r>
              <a:rPr lang="en-US" sz="3600" dirty="0">
                <a:latin typeface="Edwardian Script ITC" panose="030303020407070D0804" pitchFamily="66" charset="0"/>
              </a:rPr>
              <a:t>Imperishable </a:t>
            </a:r>
            <a:r>
              <a:rPr lang="en-US" sz="3600" dirty="0" smtClean="0">
                <a:latin typeface="Edwardian Script ITC" panose="030303020407070D0804" pitchFamily="66" charset="0"/>
              </a:rPr>
              <a:t/>
            </a:r>
            <a:br>
              <a:rPr lang="en-US" sz="3600" dirty="0" smtClean="0">
                <a:latin typeface="Edwardian Script ITC" panose="030303020407070D0804" pitchFamily="66" charset="0"/>
              </a:rPr>
            </a:br>
            <a:r>
              <a:rPr lang="en-US" sz="3600" dirty="0" smtClean="0">
                <a:latin typeface="Edwardian Script ITC" panose="030303020407070D0804" pitchFamily="66" charset="0"/>
              </a:rPr>
              <a:t>Beauty</a:t>
            </a:r>
            <a:endParaRPr lang="en-US" sz="3600" dirty="0"/>
          </a:p>
        </p:txBody>
      </p:sp>
    </p:spTree>
    <p:extLst>
      <p:ext uri="{BB962C8B-B14F-4D97-AF65-F5344CB8AC3E}">
        <p14:creationId xmlns:p14="http://schemas.microsoft.com/office/powerpoint/2010/main" val="291599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294" y="203979"/>
            <a:ext cx="7158431" cy="4771433"/>
          </a:xfrm>
        </p:spPr>
        <p:txBody>
          <a:bodyPr anchor="t">
            <a:normAutofit/>
          </a:bodyPr>
          <a:lstStyle/>
          <a:p>
            <a:pPr algn="l"/>
            <a:r>
              <a:rPr lang="en-US" dirty="0" smtClean="0"/>
              <a:t>The redeemed woman must reexamine her wardrobe…</a:t>
            </a:r>
          </a:p>
          <a:p>
            <a:pPr marL="457200" indent="-457200" algn="l">
              <a:buFont typeface="Arial" panose="020B0604020202020204" pitchFamily="34" charset="0"/>
              <a:buChar char="•"/>
            </a:pPr>
            <a:r>
              <a:rPr lang="en-US" sz="2400" i="1" dirty="0" smtClean="0"/>
              <a:t>“Is this outfit consistent with my restored image in Christ?”</a:t>
            </a:r>
          </a:p>
          <a:p>
            <a:pPr marL="457200" indent="-457200" algn="l">
              <a:buFont typeface="Arial" panose="020B0604020202020204" pitchFamily="34" charset="0"/>
              <a:buChar char="•"/>
            </a:pPr>
            <a:r>
              <a:rPr lang="en-US" sz="2400" i="1" dirty="0" smtClean="0"/>
              <a:t>“Does this outfit reflect my appreciation of Christ’s redemption of my body?”</a:t>
            </a:r>
          </a:p>
          <a:p>
            <a:pPr marL="457200" indent="-457200" algn="l">
              <a:buFont typeface="Arial" panose="020B0604020202020204" pitchFamily="34" charset="0"/>
              <a:buChar char="•"/>
            </a:pPr>
            <a:r>
              <a:rPr lang="en-US" sz="2400" i="1" dirty="0" smtClean="0"/>
              <a:t>“Does this outfit reflect a healthy respect for myself, my neighbor &amp; my God?”</a:t>
            </a:r>
          </a:p>
          <a:p>
            <a:pPr marL="457200" indent="-457200" algn="l">
              <a:buFont typeface="Arial" panose="020B0604020202020204" pitchFamily="34" charset="0"/>
              <a:buChar char="•"/>
            </a:pPr>
            <a:r>
              <a:rPr lang="en-US" sz="2400" i="1" dirty="0" smtClean="0"/>
              <a:t>“Does this outfit draw attention to unpresentable parts of my </a:t>
            </a:r>
            <a:r>
              <a:rPr lang="en-US" sz="2400" i="1" smtClean="0"/>
              <a:t>body?”</a:t>
            </a:r>
            <a:endParaRPr lang="en-US" sz="2400" i="1" dirty="0" smtClean="0"/>
          </a:p>
        </p:txBody>
      </p:sp>
      <p:sp>
        <p:nvSpPr>
          <p:cNvPr id="2" name="Title 1"/>
          <p:cNvSpPr>
            <a:spLocks noGrp="1"/>
          </p:cNvSpPr>
          <p:nvPr>
            <p:ph type="title"/>
          </p:nvPr>
        </p:nvSpPr>
        <p:spPr>
          <a:xfrm>
            <a:off x="6899440" y="5751"/>
            <a:ext cx="2024530" cy="1112987"/>
          </a:xfrm>
        </p:spPr>
        <p:txBody>
          <a:bodyPr/>
          <a:lstStyle/>
          <a:p>
            <a:r>
              <a:rPr lang="en-US" sz="3600" dirty="0">
                <a:latin typeface="Edwardian Script ITC" panose="030303020407070D0804" pitchFamily="66" charset="0"/>
              </a:rPr>
              <a:t>Imperishable </a:t>
            </a:r>
            <a:r>
              <a:rPr lang="en-US" sz="3600" dirty="0" smtClean="0">
                <a:latin typeface="Edwardian Script ITC" panose="030303020407070D0804" pitchFamily="66" charset="0"/>
              </a:rPr>
              <a:t/>
            </a:r>
            <a:br>
              <a:rPr lang="en-US" sz="3600" dirty="0" smtClean="0">
                <a:latin typeface="Edwardian Script ITC" panose="030303020407070D0804" pitchFamily="66" charset="0"/>
              </a:rPr>
            </a:br>
            <a:r>
              <a:rPr lang="en-US" sz="3600" dirty="0" smtClean="0">
                <a:latin typeface="Edwardian Script ITC" panose="030303020407070D0804" pitchFamily="66" charset="0"/>
              </a:rPr>
              <a:t>Beauty</a:t>
            </a:r>
            <a:endParaRPr lang="en-US" sz="3600" dirty="0"/>
          </a:p>
        </p:txBody>
      </p:sp>
    </p:spTree>
    <p:extLst>
      <p:ext uri="{BB962C8B-B14F-4D97-AF65-F5344CB8AC3E}">
        <p14:creationId xmlns:p14="http://schemas.microsoft.com/office/powerpoint/2010/main" val="3773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pPr algn="l"/>
            <a:r>
              <a:rPr lang="en-US" i="1" dirty="0" smtClean="0">
                <a:solidFill>
                  <a:srgbClr val="4D4D4D"/>
                </a:solidFill>
              </a:rPr>
              <a:t>“Luxurious clothing that cannot conceal the shape of the body is no covering at all. Such clothing, clinging too close to the body, takes the body’s shape and adheres to the flesh. It outlines the woman’s figure, so that the whole shape of her body is visible to spectators, even though they cannot see the body itself. Such clothing is meant for the looking not covering.”</a:t>
            </a:r>
          </a:p>
          <a:p>
            <a:pPr algn="r"/>
            <a:endParaRPr lang="en-US" sz="2000" dirty="0" smtClean="0">
              <a:solidFill>
                <a:srgbClr val="4D4D4D"/>
              </a:solidFill>
            </a:endParaRPr>
          </a:p>
          <a:p>
            <a:pPr algn="r"/>
            <a:r>
              <a:rPr lang="en-US" sz="2000" dirty="0" smtClean="0">
                <a:solidFill>
                  <a:srgbClr val="4D4D4D"/>
                </a:solidFill>
              </a:rPr>
              <a:t>—Clement of Alexandria AD 198</a:t>
            </a:r>
            <a:endParaRPr lang="en-US" sz="2000" dirty="0">
              <a:solidFill>
                <a:srgbClr val="4D4D4D"/>
              </a:solidFill>
            </a:endParaRP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294" y="203979"/>
            <a:ext cx="7158431" cy="4771433"/>
          </a:xfrm>
        </p:spPr>
        <p:txBody>
          <a:bodyPr anchor="t">
            <a:normAutofit lnSpcReduction="10000"/>
          </a:bodyPr>
          <a:lstStyle/>
          <a:p>
            <a:pPr algn="l"/>
            <a:r>
              <a:rPr lang="en-US" dirty="0" smtClean="0"/>
              <a:t>The redeemed woman must reexamine her wardrobe…</a:t>
            </a:r>
          </a:p>
          <a:p>
            <a:pPr marL="457200" indent="-457200" algn="l">
              <a:buFont typeface="Arial" panose="020B0604020202020204" pitchFamily="34" charset="0"/>
              <a:buChar char="•"/>
            </a:pPr>
            <a:r>
              <a:rPr lang="en-US" sz="2400" i="1" dirty="0" smtClean="0"/>
              <a:t>“Is this outfit consistent with my restored image in Christ?”</a:t>
            </a:r>
          </a:p>
          <a:p>
            <a:pPr marL="457200" indent="-457200" algn="l">
              <a:buFont typeface="Arial" panose="020B0604020202020204" pitchFamily="34" charset="0"/>
              <a:buChar char="•"/>
            </a:pPr>
            <a:r>
              <a:rPr lang="en-US" sz="2400" i="1" dirty="0" smtClean="0"/>
              <a:t>“Does this outfit reflect my appreciation of Christ’s redemption of my body?”</a:t>
            </a:r>
          </a:p>
          <a:p>
            <a:pPr marL="457200" indent="-457200" algn="l">
              <a:buFont typeface="Arial" panose="020B0604020202020204" pitchFamily="34" charset="0"/>
              <a:buChar char="•"/>
            </a:pPr>
            <a:r>
              <a:rPr lang="en-US" sz="2400" i="1" dirty="0" smtClean="0"/>
              <a:t>“Does this outfit reflect a healthy respect for myself, my neighbor &amp; my God?”</a:t>
            </a:r>
          </a:p>
          <a:p>
            <a:pPr marL="457200" indent="-457200" algn="l">
              <a:buFont typeface="Arial" panose="020B0604020202020204" pitchFamily="34" charset="0"/>
              <a:buChar char="•"/>
            </a:pPr>
            <a:r>
              <a:rPr lang="en-US" sz="2400" i="1" dirty="0" smtClean="0"/>
              <a:t>“Does this outfit draw attention to unpresentable parts of my body?”</a:t>
            </a:r>
          </a:p>
          <a:p>
            <a:pPr marL="457200" indent="-457200" algn="l">
              <a:buFont typeface="Arial" panose="020B0604020202020204" pitchFamily="34" charset="0"/>
              <a:buChar char="•"/>
            </a:pPr>
            <a:r>
              <a:rPr lang="en-US" sz="2400" i="1" dirty="0" smtClean="0"/>
              <a:t>“Does this outfit reflect the world’s standards or the word’s standards?”</a:t>
            </a:r>
            <a:endParaRPr lang="en-US" sz="2400" i="1" dirty="0"/>
          </a:p>
        </p:txBody>
      </p:sp>
      <p:sp>
        <p:nvSpPr>
          <p:cNvPr id="2" name="Title 1"/>
          <p:cNvSpPr>
            <a:spLocks noGrp="1"/>
          </p:cNvSpPr>
          <p:nvPr>
            <p:ph type="title"/>
          </p:nvPr>
        </p:nvSpPr>
        <p:spPr>
          <a:xfrm>
            <a:off x="6899440" y="5751"/>
            <a:ext cx="2024530" cy="1112987"/>
          </a:xfrm>
        </p:spPr>
        <p:txBody>
          <a:bodyPr/>
          <a:lstStyle/>
          <a:p>
            <a:r>
              <a:rPr lang="en-US" sz="3600" dirty="0">
                <a:latin typeface="Edwardian Script ITC" panose="030303020407070D0804" pitchFamily="66" charset="0"/>
              </a:rPr>
              <a:t>Imperishable </a:t>
            </a:r>
            <a:r>
              <a:rPr lang="en-US" sz="3600" dirty="0" smtClean="0">
                <a:latin typeface="Edwardian Script ITC" panose="030303020407070D0804" pitchFamily="66" charset="0"/>
              </a:rPr>
              <a:t/>
            </a:r>
            <a:br>
              <a:rPr lang="en-US" sz="3600" dirty="0" smtClean="0">
                <a:latin typeface="Edwardian Script ITC" panose="030303020407070D0804" pitchFamily="66" charset="0"/>
              </a:rPr>
            </a:br>
            <a:r>
              <a:rPr lang="en-US" sz="3600" dirty="0" smtClean="0">
                <a:latin typeface="Edwardian Script ITC" panose="030303020407070D0804" pitchFamily="66" charset="0"/>
              </a:rPr>
              <a:t>Beauty</a:t>
            </a:r>
            <a:endParaRPr lang="en-US" sz="3600" dirty="0"/>
          </a:p>
        </p:txBody>
      </p:sp>
    </p:spTree>
    <p:extLst>
      <p:ext uri="{BB962C8B-B14F-4D97-AF65-F5344CB8AC3E}">
        <p14:creationId xmlns:p14="http://schemas.microsoft.com/office/powerpoint/2010/main" val="403262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194</TotalTime>
  <Words>320</Words>
  <Application>Microsoft Office PowerPoint</Application>
  <PresentationFormat>On-screen Show (16:9)</PresentationFormat>
  <Paragraphs>45</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Default</vt:lpstr>
      <vt:lpstr>1_Default</vt:lpstr>
      <vt:lpstr>Office Theme</vt:lpstr>
      <vt:lpstr>PowerPoint Presentation</vt:lpstr>
      <vt:lpstr>PowerPoint Presentation</vt:lpstr>
      <vt:lpstr>Imperishable Beauty</vt:lpstr>
      <vt:lpstr>Imperishable  Beauty</vt:lpstr>
      <vt:lpstr>Imperishable  Beauty</vt:lpstr>
      <vt:lpstr>Imperishable  Beauty</vt:lpstr>
      <vt:lpstr>PowerPoint Presentation</vt:lpstr>
      <vt:lpstr>Imperishable  Beauty</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Danville Church</cp:lastModifiedBy>
  <cp:revision>21</cp:revision>
  <dcterms:created xsi:type="dcterms:W3CDTF">2014-03-26T14:03:34Z</dcterms:created>
  <dcterms:modified xsi:type="dcterms:W3CDTF">2017-02-19T23:18:51Z</dcterms:modified>
</cp:coreProperties>
</file>