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  <p:sldMasterId id="2147483696" r:id="rId2"/>
  </p:sldMasterIdLst>
  <p:notesMasterIdLst>
    <p:notesMasterId r:id="rId35"/>
  </p:notesMasterIdLst>
  <p:sldIdLst>
    <p:sldId id="267" r:id="rId3"/>
    <p:sldId id="287" r:id="rId4"/>
    <p:sldId id="268" r:id="rId5"/>
    <p:sldId id="269" r:id="rId6"/>
    <p:sldId id="270" r:id="rId7"/>
    <p:sldId id="271" r:id="rId8"/>
    <p:sldId id="256" r:id="rId9"/>
    <p:sldId id="257" r:id="rId10"/>
    <p:sldId id="258" r:id="rId11"/>
    <p:sldId id="272" r:id="rId12"/>
    <p:sldId id="273" r:id="rId13"/>
    <p:sldId id="274" r:id="rId14"/>
    <p:sldId id="275" r:id="rId15"/>
    <p:sldId id="276" r:id="rId16"/>
    <p:sldId id="277" r:id="rId17"/>
    <p:sldId id="259" r:id="rId18"/>
    <p:sldId id="263" r:id="rId19"/>
    <p:sldId id="278" r:id="rId20"/>
    <p:sldId id="279" r:id="rId21"/>
    <p:sldId id="261" r:id="rId22"/>
    <p:sldId id="265" r:id="rId23"/>
    <p:sldId id="280" r:id="rId24"/>
    <p:sldId id="281" r:id="rId25"/>
    <p:sldId id="282" r:id="rId26"/>
    <p:sldId id="283" r:id="rId27"/>
    <p:sldId id="284" r:id="rId28"/>
    <p:sldId id="260" r:id="rId29"/>
    <p:sldId id="264" r:id="rId30"/>
    <p:sldId id="285" r:id="rId31"/>
    <p:sldId id="286" r:id="rId32"/>
    <p:sldId id="262" r:id="rId33"/>
    <p:sldId id="266" r:id="rId34"/>
  </p:sldIdLst>
  <p:sldSz cx="9144000" cy="6858000" type="screen4x3"/>
  <p:notesSz cx="6858000" cy="9144000"/>
  <p:embeddedFontLst>
    <p:embeddedFont>
      <p:font typeface="Tempus Sans ITC" panose="04020404030D07020202" pitchFamily="82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  <p:embeddedFont>
      <p:font typeface="Arial Rounded MT Bold" panose="020F0704030504030204" pitchFamily="34" charset="0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C7C2C-9439-4D9D-8861-F4EEBBEFEFC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C222-C4E8-43E4-80C4-ECB91CD2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0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78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3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54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04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54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1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2EEDC0B-3C42-4EEB-9780-DF2410EE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604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6B2BB69-BDD4-46D1-8683-7E49E9694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688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24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C077ADA-7EE5-432B-8F2F-201FC706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307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2384ED0-FF10-49A3-8037-7C4653A8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974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606D4C-CA66-449B-8F2E-6644A09E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036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C5F8196-CA6A-4E4C-9EA8-C102D05D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5777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09CD4CF-1D6F-4AAA-99DE-362ABED89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27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902EB53-57F8-4168-A7DD-341097A9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3523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215262F-1E26-42DB-BBEF-6DAF4233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480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7647CF-1D34-45A1-83E3-89DA9517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0707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3D08E5F-EDFD-4913-9C24-FD36EA52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539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7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2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96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58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89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80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FD11-8F42-4973-A4C7-0D423498139A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0EDD-863A-4B23-A52D-B1A7EFC9B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98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E464E-040A-4569-9211-29F92D4C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31582"/>
            <a:ext cx="7718323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2" y="1995948"/>
            <a:ext cx="71775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from 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Renders our Prayers &amp; Worship Vain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3:7, 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28:9</a:t>
            </a:r>
          </a:p>
        </p:txBody>
      </p:sp>
    </p:spTree>
    <p:extLst>
      <p:ext uri="{BB962C8B-B14F-4D97-AF65-F5344CB8AC3E}">
        <p14:creationId xmlns:p14="http://schemas.microsoft.com/office/powerpoint/2010/main" val="337737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31582"/>
            <a:ext cx="7718323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2" y="1995948"/>
            <a:ext cx="80132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from 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Renders our Prayers &amp; Worship Vain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Shame, Wounds &amp; Dishonor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6:27-33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 51:3 – sin ever before 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Exo. 20:5 – visit sin unto 3</a:t>
            </a:r>
            <a:r>
              <a:rPr lang="en-US" sz="2400" i="1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4</a:t>
            </a:r>
            <a:r>
              <a:rPr lang="en-US" sz="2400" i="1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</a:p>
        </p:txBody>
      </p:sp>
    </p:spTree>
    <p:extLst>
      <p:ext uri="{BB962C8B-B14F-4D97-AF65-F5344CB8AC3E}">
        <p14:creationId xmlns:p14="http://schemas.microsoft.com/office/powerpoint/2010/main" val="4040420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31582"/>
            <a:ext cx="7718323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2" y="1995948"/>
            <a:ext cx="8013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from 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Renders our Prayers &amp; Worship Vain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Shame, Wounds &amp; Dishonor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Enslaves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2:19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yield is to become a servant (Rom. 6)</a:t>
            </a:r>
          </a:p>
        </p:txBody>
      </p:sp>
    </p:spTree>
    <p:extLst>
      <p:ext uri="{BB962C8B-B14F-4D97-AF65-F5344CB8AC3E}">
        <p14:creationId xmlns:p14="http://schemas.microsoft.com/office/powerpoint/2010/main" val="361125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31582"/>
            <a:ext cx="7718323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2" y="1995948"/>
            <a:ext cx="80132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from 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Renders our Prayers &amp; Worship Vain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Shame, Wounds &amp; Dishonor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Enslaves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You Your Soul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8:21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6:23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5:19-21</a:t>
            </a:r>
          </a:p>
        </p:txBody>
      </p:sp>
    </p:spTree>
    <p:extLst>
      <p:ext uri="{BB962C8B-B14F-4D97-AF65-F5344CB8AC3E}">
        <p14:creationId xmlns:p14="http://schemas.microsoft.com/office/powerpoint/2010/main" val="352110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31582"/>
            <a:ext cx="7718323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2" y="1995948"/>
            <a:ext cx="8013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from 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Renders our Prayers &amp; Worship Vain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Shame, Wounds &amp; Dishonor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Enslaves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You Your Soul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Destroys Your Influence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13:15 (ASV)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6:13-15</a:t>
            </a:r>
          </a:p>
        </p:txBody>
      </p:sp>
    </p:spTree>
    <p:extLst>
      <p:ext uri="{BB962C8B-B14F-4D97-AF65-F5344CB8AC3E}">
        <p14:creationId xmlns:p14="http://schemas.microsoft.com/office/powerpoint/2010/main" val="74828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31582"/>
            <a:ext cx="7718323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2" y="1995948"/>
            <a:ext cx="80132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from 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Renders our Prayers &amp; Worship Vain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Shame, Wounds &amp; Dishonor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Enslaves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You Your Soul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Destroys Your Influence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Cost You Your Family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19:9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Ezra 10:10-11, 44</a:t>
            </a:r>
          </a:p>
        </p:txBody>
      </p:sp>
    </p:spTree>
    <p:extLst>
      <p:ext uri="{BB962C8B-B14F-4D97-AF65-F5344CB8AC3E}">
        <p14:creationId xmlns:p14="http://schemas.microsoft.com/office/powerpoint/2010/main" val="2110759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7083" y="188757"/>
            <a:ext cx="6115665" cy="220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empus Sans ITC" panose="04020404030D07020202" pitchFamily="82" charset="0"/>
              </a:rPr>
              <a:t>The Value of Sin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19" y="2397737"/>
            <a:ext cx="7095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Knowledge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</p:spTree>
    <p:extLst>
      <p:ext uri="{BB962C8B-B14F-4D97-AF65-F5344CB8AC3E}">
        <p14:creationId xmlns:p14="http://schemas.microsoft.com/office/powerpoint/2010/main" val="138585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88825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2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Knowledge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about Sin from Revelation – not Experience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told Eve what was right &amp; wrong (Gen. 2:17)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lied: You don’t know until you eat of fruit (Gen. 3:5)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had been told good and evil!</a:t>
            </a:r>
          </a:p>
        </p:txBody>
      </p:sp>
    </p:spTree>
    <p:extLst>
      <p:ext uri="{BB962C8B-B14F-4D97-AF65-F5344CB8AC3E}">
        <p14:creationId xmlns:p14="http://schemas.microsoft.com/office/powerpoint/2010/main" val="4132664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88825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2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Knowledge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about Sin from Revelation – not Experience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Calls Us to Faith Based Upon Revealed Evidence – Not Personal Experience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20:29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1:8-9</a:t>
            </a:r>
          </a:p>
        </p:txBody>
      </p:sp>
    </p:spTree>
    <p:extLst>
      <p:ext uri="{BB962C8B-B14F-4D97-AF65-F5344CB8AC3E}">
        <p14:creationId xmlns:p14="http://schemas.microsoft.com/office/powerpoint/2010/main" val="1400031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88825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2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Knowledge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about Sin from Revelation – not Experience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Calls Us to Faith Based Upon Revealed Evidence – Not Personal Experience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We Can Know About Fornication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it is a sin (1 Cor. 6:18)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how it happens (Prov. 2:17; 6:25)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how to avoid it (Prov. 5:8; Gen. 39)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consequences (Prov. 6:33)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 experience it!</a:t>
            </a:r>
          </a:p>
        </p:txBody>
      </p:sp>
    </p:spTree>
    <p:extLst>
      <p:ext uri="{BB962C8B-B14F-4D97-AF65-F5344CB8AC3E}">
        <p14:creationId xmlns:p14="http://schemas.microsoft.com/office/powerpoint/2010/main" val="3289468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57200" y="2849563"/>
            <a:ext cx="8229600" cy="150810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Training Our Children 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The Wayward Son Comes Home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Are You Serious about Heaven?</a:t>
            </a: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2108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7083" y="188757"/>
            <a:ext cx="6115665" cy="220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empus Sans ITC" panose="04020404030D07020202" pitchFamily="82" charset="0"/>
              </a:rPr>
              <a:t>The Value of Sin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19" y="2397737"/>
            <a:ext cx="70952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Knowledge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Victory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over Sin</a:t>
            </a:r>
          </a:p>
        </p:txBody>
      </p:sp>
    </p:spTree>
    <p:extLst>
      <p:ext uri="{BB962C8B-B14F-4D97-AF65-F5344CB8AC3E}">
        <p14:creationId xmlns:p14="http://schemas.microsoft.com/office/powerpoint/2010/main" val="273396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88826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3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Victory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over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Overcome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forgiven (1 John 1:7)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remembered no more (Heb. 8:12)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overcome grievous sins (1 Cor. 6:9-11)</a:t>
            </a:r>
          </a:p>
        </p:txBody>
      </p:sp>
    </p:spTree>
    <p:extLst>
      <p:ext uri="{BB962C8B-B14F-4D97-AF65-F5344CB8AC3E}">
        <p14:creationId xmlns:p14="http://schemas.microsoft.com/office/powerpoint/2010/main" val="3749618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88826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3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Victory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over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Overcome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Removes Quilt – Not Consequence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held as guilty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 = release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Remission = removed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Blotted out = gone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consequences (Prov. 13:15, ASV)</a:t>
            </a:r>
          </a:p>
        </p:txBody>
      </p:sp>
    </p:spTree>
    <p:extLst>
      <p:ext uri="{BB962C8B-B14F-4D97-AF65-F5344CB8AC3E}">
        <p14:creationId xmlns:p14="http://schemas.microsoft.com/office/powerpoint/2010/main" val="2586662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88826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3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Victory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over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Overcome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Removes Quilt – Not Consequence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&amp; Encouragement from Others</a:t>
            </a:r>
          </a:p>
        </p:txBody>
      </p:sp>
    </p:spTree>
    <p:extLst>
      <p:ext uri="{BB962C8B-B14F-4D97-AF65-F5344CB8AC3E}">
        <p14:creationId xmlns:p14="http://schemas.microsoft.com/office/powerpoint/2010/main" val="42770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45" y="993058"/>
            <a:ext cx="771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&amp; Encouragement from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111" y="1838632"/>
            <a:ext cx="8032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have experienced sin have a role – have value to offer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others what not to do (“Don’t do what I did”)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others can change – can quit sin – can overcome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would be of use when he returned (Luke 22:31-32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role, have a place – unique function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leap &amp; unfounded conclusion: far better equipped to help others!</a:t>
            </a:r>
          </a:p>
        </p:txBody>
      </p:sp>
    </p:spTree>
    <p:extLst>
      <p:ext uri="{BB962C8B-B14F-4D97-AF65-F5344CB8AC3E}">
        <p14:creationId xmlns:p14="http://schemas.microsoft.com/office/powerpoint/2010/main" val="627670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38" y="206477"/>
            <a:ext cx="771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&amp; Encouragement from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956" y="729697"/>
            <a:ext cx="847540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have experienced sin have a role – have value to offer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idea: Those who experience sin are far better equipped to help others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Jesus the worst help of all (Heb. 4:15-16)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poor High Priest!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Understands because was tempted –not yielded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 the impression sin is not that bad – “If I play with sin, I will be okay in the end too.”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extension – ought to plunge into sin for a while – make us better servants!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Danger: our teaching become more testimonial than textual!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 of prodigal (Lk 15), Saul (Acts 8-9), and David (2 Sam. 11) suggests they would have been happier had they </a:t>
            </a:r>
            <a:r>
              <a:rPr lang="en-US" sz="2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gone to the depths of sin!</a:t>
            </a:r>
          </a:p>
        </p:txBody>
      </p:sp>
    </p:spTree>
    <p:extLst>
      <p:ext uri="{BB962C8B-B14F-4D97-AF65-F5344CB8AC3E}">
        <p14:creationId xmlns:p14="http://schemas.microsoft.com/office/powerpoint/2010/main" val="3126277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38" y="206477"/>
            <a:ext cx="771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&amp; Encouragement from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956" y="729697"/>
            <a:ext cx="8475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have experienced sin have a role – have value to offer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idea: Those who experience sin are far better equipped to help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to be made for the faithful Christians (endure &amp; resist) to help others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Would you get financial advice from one who has failed, or avoided failure?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the depth of sin, but depth of faith that qualifies one to help (Gal. 6:1-2)</a:t>
            </a:r>
          </a:p>
        </p:txBody>
      </p:sp>
    </p:spTree>
    <p:extLst>
      <p:ext uri="{BB962C8B-B14F-4D97-AF65-F5344CB8AC3E}">
        <p14:creationId xmlns:p14="http://schemas.microsoft.com/office/powerpoint/2010/main" val="1792913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7083" y="188757"/>
            <a:ext cx="6115665" cy="220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empus Sans ITC" panose="04020404030D07020202" pitchFamily="82" charset="0"/>
              </a:rPr>
              <a:t>The Value of Sin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19" y="2397737"/>
            <a:ext cx="74622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Knowledge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Victory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over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Prevention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</p:spTree>
    <p:extLst>
      <p:ext uri="{BB962C8B-B14F-4D97-AF65-F5344CB8AC3E}">
        <p14:creationId xmlns:p14="http://schemas.microsoft.com/office/powerpoint/2010/main" val="409085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98658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4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Prevention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Word Can Prevent Sin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 119:11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4:1-ff</a:t>
            </a:r>
          </a:p>
        </p:txBody>
      </p:sp>
    </p:spTree>
    <p:extLst>
      <p:ext uri="{BB962C8B-B14F-4D97-AF65-F5344CB8AC3E}">
        <p14:creationId xmlns:p14="http://schemas.microsoft.com/office/powerpoint/2010/main" val="2574263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98658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4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Prevention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Word Can Prevent Sin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Familiarity With Sin Does Not Help Prevention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 1:1-3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5:8; 7:25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Josh. 23:7-13</a:t>
            </a:r>
          </a:p>
        </p:txBody>
      </p:sp>
    </p:spTree>
    <p:extLst>
      <p:ext uri="{BB962C8B-B14F-4D97-AF65-F5344CB8AC3E}">
        <p14:creationId xmlns:p14="http://schemas.microsoft.com/office/powerpoint/2010/main" val="166550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Satan Has Deceived the World – Saying There is Value / Benefit to Sin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638" y="570272"/>
            <a:ext cx="7993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3:5-6 – Better if you do eat of forbidden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1:13-14 – Appeal that sin is good – you will benefit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3:5-8 – Our sin is an occasion for God to demonstrate his righteousness, so….</a:t>
            </a:r>
          </a:p>
        </p:txBody>
      </p:sp>
      <p:pic>
        <p:nvPicPr>
          <p:cNvPr id="5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78" y="4661115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71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1582"/>
            <a:ext cx="7698658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indent="-1028700" algn="ctr">
              <a:buFont typeface="+mj-lt"/>
              <a:buAutoNum type="romanUcPeriod" startAt="4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Prevention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1995948"/>
            <a:ext cx="87015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Word Can Prevent Sin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Familiarity With Sin Does Not Help Prevention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to Examples- Those Have Done 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1:21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11:1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4:12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5:13-16</a:t>
            </a:r>
          </a:p>
        </p:txBody>
      </p:sp>
    </p:spTree>
    <p:extLst>
      <p:ext uri="{BB962C8B-B14F-4D97-AF65-F5344CB8AC3E}">
        <p14:creationId xmlns:p14="http://schemas.microsoft.com/office/powerpoint/2010/main" val="263685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7083" y="188757"/>
            <a:ext cx="6115665" cy="220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empus Sans ITC" panose="04020404030D07020202" pitchFamily="82" charset="0"/>
              </a:rPr>
              <a:t>The Value of Sin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19" y="2397737"/>
            <a:ext cx="74622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Knowledge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Victory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over Sin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Prevention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</p:spTree>
    <p:extLst>
      <p:ext uri="{BB962C8B-B14F-4D97-AF65-F5344CB8AC3E}">
        <p14:creationId xmlns:p14="http://schemas.microsoft.com/office/powerpoint/2010/main" val="62628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054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The World Sees Value in Sin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638" y="570272"/>
            <a:ext cx="82289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don’t engage – are denied fun, enjoyment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alcohol is good for health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marriage – better &amp; trusting relationship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Lying is necessary to spare feelings</a:t>
            </a:r>
          </a:p>
        </p:txBody>
      </p:sp>
      <p:pic>
        <p:nvPicPr>
          <p:cNvPr id="5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78" y="4661115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6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Christians, at times, act as if There is Value in Having a Record of Sin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638" y="570272"/>
            <a:ext cx="82289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justifies the means (if do wrong and good comes from it – ok)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the impression little consequence to sin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about our past to point cause people to think if I do same – I’ll end up OK too!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(unintended): “Oh, sure, if you toy with sin… you will be survive too!”</a:t>
            </a:r>
          </a:p>
        </p:txBody>
      </p:sp>
      <p:pic>
        <p:nvPicPr>
          <p:cNvPr id="5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78" y="4661115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9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Christians, at times, act as if There is Value in Having a Record of Sin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638" y="452285"/>
            <a:ext cx="84109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justifies the means (if do wrong and good comes from it – ok)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the impression little consequence to sin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relate to people in sin (world/ erring) better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equipped because of the depth of sin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understand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 on having been in sin / done – not change</a:t>
            </a:r>
          </a:p>
        </p:txBody>
      </p:sp>
      <p:pic>
        <p:nvPicPr>
          <p:cNvPr id="5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78" y="4661115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63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7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9144000" cy="6858000"/>
          </a:xfrm>
          <a:prstGeom prst="rect">
            <a:avLst/>
          </a:prstGeom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1"/>
            <a:ext cx="4569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4"/>
            <a:ext cx="4800600" cy="185701"/>
          </a:xfrm>
          <a:prstGeom prst="rect">
            <a:avLst/>
          </a:prstGeom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62909"/>
            <a:ext cx="4808807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Image result for bite out of an app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5076" y="1264212"/>
            <a:ext cx="3614101" cy="416611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632" y="2319293"/>
            <a:ext cx="4090315" cy="2208980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latin typeface="Tempus Sans ITC" panose="04020404030D07020202" pitchFamily="82" charset="0"/>
              </a:rPr>
              <a:t>The Value of 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436" y="5034096"/>
            <a:ext cx="3894705" cy="108680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we do evil that good may come?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(Rom. 3:8)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4805" y="262660"/>
            <a:ext cx="646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 For A Balanced Study</a:t>
            </a:r>
          </a:p>
        </p:txBody>
      </p:sp>
    </p:spTree>
    <p:extLst>
      <p:ext uri="{BB962C8B-B14F-4D97-AF65-F5344CB8AC3E}">
        <p14:creationId xmlns:p14="http://schemas.microsoft.com/office/powerpoint/2010/main" val="239432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7083" y="188757"/>
            <a:ext cx="6115665" cy="2208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empus Sans ITC" panose="04020404030D07020202" pitchFamily="82" charset="0"/>
              </a:rPr>
              <a:t>The Value of Sin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19" y="2397737"/>
            <a:ext cx="5726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</p:spTree>
    <p:extLst>
      <p:ext uri="{BB962C8B-B14F-4D97-AF65-F5344CB8AC3E}">
        <p14:creationId xmlns:p14="http://schemas.microsoft.com/office/powerpoint/2010/main" val="118727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te out of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717753"/>
            <a:ext cx="997524" cy="1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31582"/>
            <a:ext cx="7718323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Danger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of 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2" y="1995948"/>
            <a:ext cx="71775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from God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Isa. 59:1-2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1:15</a:t>
            </a:r>
          </a:p>
        </p:txBody>
      </p:sp>
    </p:spTree>
    <p:extLst>
      <p:ext uri="{BB962C8B-B14F-4D97-AF65-F5344CB8AC3E}">
        <p14:creationId xmlns:p14="http://schemas.microsoft.com/office/powerpoint/2010/main" val="143606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900</TotalTime>
  <Words>1230</Words>
  <Application>Microsoft Office PowerPoint</Application>
  <PresentationFormat>On-screen Show (4:3)</PresentationFormat>
  <Paragraphs>197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Wingdings</vt:lpstr>
      <vt:lpstr>Tempus Sans ITC</vt:lpstr>
      <vt:lpstr>Comic Sans MS</vt:lpstr>
      <vt:lpstr>Calibri</vt:lpstr>
      <vt:lpstr>Trebuchet MS</vt:lpstr>
      <vt:lpstr>Arial Rounded MT Bold</vt:lpstr>
      <vt:lpstr>Times New Roman</vt:lpstr>
      <vt:lpstr>Berlin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Value of 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Sin</dc:title>
  <dc:creator>Donnie V. Rader</dc:creator>
  <cp:lastModifiedBy>Donnie V. Rader</cp:lastModifiedBy>
  <cp:revision>30</cp:revision>
  <dcterms:created xsi:type="dcterms:W3CDTF">2016-09-21T15:08:51Z</dcterms:created>
  <dcterms:modified xsi:type="dcterms:W3CDTF">2016-11-07T15:19:04Z</dcterms:modified>
</cp:coreProperties>
</file>