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60" r:id="rId5"/>
    <p:sldId id="259" r:id="rId6"/>
    <p:sldId id="261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616"/>
    <a:srgbClr val="FF2600"/>
    <a:srgbClr val="FF40FF"/>
    <a:srgbClr val="CAE1FB"/>
    <a:srgbClr val="2C64CB"/>
    <a:srgbClr val="FFFFFF"/>
    <a:srgbClr val="AAAAAA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2"/>
    <p:restoredTop sz="93724"/>
  </p:normalViewPr>
  <p:slideViewPr>
    <p:cSldViewPr snapToGrid="0" snapToObjects="1" showGuides="1">
      <p:cViewPr varScale="1">
        <p:scale>
          <a:sx n="92" d="100"/>
          <a:sy n="92" d="100"/>
        </p:scale>
        <p:origin x="224" y="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EA65-938C-574A-A14E-28E9D1B2443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693A-FE2D-CC4A-8020-B15559E85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1510" y="767644"/>
            <a:ext cx="5858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Today’s Reading: Matthew 28:16-20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7" y="1010245"/>
            <a:ext cx="117178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baseline="30000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16</a:t>
            </a:r>
            <a:r>
              <a:rPr lang="en-US" sz="3400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3400" b="1" dirty="0">
                <a:latin typeface="Arial" charset="0"/>
                <a:ea typeface="Arial" charset="0"/>
                <a:cs typeface="Arial" charset="0"/>
              </a:rPr>
              <a:t>Then the eleven disciples went away into Galilee, to the mountain which Jesus had appointed for them. </a:t>
            </a:r>
            <a:r>
              <a:rPr lang="en-US" sz="3400" b="1" i="1" baseline="30000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17</a:t>
            </a:r>
            <a:r>
              <a:rPr lang="en-US" sz="3400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3400" b="1" dirty="0">
                <a:latin typeface="Arial" charset="0"/>
                <a:ea typeface="Arial" charset="0"/>
                <a:cs typeface="Arial" charset="0"/>
              </a:rPr>
              <a:t>When they saw Him, they worshiped Him; but some doubted</a:t>
            </a:r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400" b="1" i="1" baseline="30000" dirty="0" smtClean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18</a:t>
            </a:r>
            <a:r>
              <a:rPr lang="en-US" sz="3400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3400" b="1" dirty="0">
                <a:latin typeface="Arial" charset="0"/>
                <a:ea typeface="Arial" charset="0"/>
                <a:cs typeface="Arial" charset="0"/>
              </a:rPr>
              <a:t>And Jesus came and spoke to them, saying, “All authority has been given to Me in heaven and on earth. </a:t>
            </a:r>
            <a:r>
              <a:rPr lang="en-US" sz="3400" b="1" i="1" baseline="30000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19</a:t>
            </a:r>
            <a:r>
              <a:rPr lang="en-US" sz="3400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3400" b="1" dirty="0">
                <a:latin typeface="Arial" charset="0"/>
                <a:ea typeface="Arial" charset="0"/>
                <a:cs typeface="Arial" charset="0"/>
              </a:rPr>
              <a:t>Go </a:t>
            </a:r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therefore </a:t>
            </a:r>
            <a:r>
              <a:rPr lang="en-US" sz="3400" b="1" dirty="0">
                <a:latin typeface="Arial" charset="0"/>
                <a:ea typeface="Arial" charset="0"/>
                <a:cs typeface="Arial" charset="0"/>
              </a:rPr>
              <a:t>and make disciples of all the nations, baptizing them in the name of the Father and of the Son and of the Holy Spirit, </a:t>
            </a:r>
            <a:r>
              <a:rPr lang="en-US" sz="3400" b="1" i="1" baseline="30000" dirty="0">
                <a:ln>
                  <a:solidFill>
                    <a:srgbClr val="C00000"/>
                  </a:solidFill>
                </a:ln>
                <a:latin typeface="Arial" charset="0"/>
                <a:ea typeface="Arial" charset="0"/>
                <a:cs typeface="Arial" charset="0"/>
              </a:rPr>
              <a:t>20</a:t>
            </a:r>
            <a:r>
              <a:rPr lang="en-US" sz="3400" b="1" baseline="300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3400" b="1" dirty="0">
                <a:latin typeface="Arial" charset="0"/>
                <a:ea typeface="Arial" charset="0"/>
                <a:cs typeface="Arial" charset="0"/>
              </a:rPr>
              <a:t>teaching them to observe all things that I have commanded you; and lo, I am with you always, even to the end of the age</a:t>
            </a:r>
            <a:r>
              <a:rPr lang="en-US" sz="3400" b="1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400" b="1" dirty="0">
                <a:latin typeface="Arial" charset="0"/>
                <a:ea typeface="Arial" charset="0"/>
                <a:cs typeface="Arial" charset="0"/>
              </a:rPr>
              <a:t>Amen.</a:t>
            </a:r>
          </a:p>
          <a:p>
            <a:endParaRPr lang="en-US" sz="3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1425" y="0"/>
            <a:ext cx="6729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0">
                  <a:solidFill>
                    <a:srgbClr val="C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Matthew 28:16-20</a:t>
            </a:r>
            <a:endParaRPr lang="en-US" sz="5400" b="1" cap="none" spc="600" dirty="0">
              <a:ln w="0">
                <a:solidFill>
                  <a:srgbClr val="C000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1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7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81169" y="5934670"/>
            <a:ext cx="561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 the Book of Acts</a:t>
            </a:r>
            <a:endParaRPr lang="en-US" sz="5400" cap="none" spc="0" dirty="0">
              <a:ln w="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75" y="1166842"/>
            <a:ext cx="8886825" cy="452431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The 3000 on Pentecost (Acts 2:38, 41)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The Samaritans (Acts 8:12-13)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The Ethiopian Eunuch (Acts 8:36-38)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Cornelius &amp; family (Acts 10:47-48)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Lydia &amp; family (Acts 16:14-15)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Philippian jailer &amp; family (Acts 16:30-33)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The Corinthians (Acts 18:8)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The Ephesians (Acts 19:5)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 Saul of Tarsus (Acts 22:16)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0117 -0.8391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7067" y="337781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7067" y="1068838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7067" y="1735822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7067" y="2446857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7066" y="3197198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7065" y="3908233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7065" y="4661421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37065" y="5365763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067" y="136811"/>
            <a:ext cx="11717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Reaches the redeeming blood of Christ (Rom 6:3-4)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Saves a </a:t>
            </a:r>
            <a:r>
              <a:rPr lang="en-US" sz="3200" b="1" dirty="0" smtClean="0"/>
              <a:t>lost sinner </a:t>
            </a:r>
            <a:r>
              <a:rPr lang="en-US" sz="3200" b="1" dirty="0" smtClean="0"/>
              <a:t>(Mk 16:16; 1 Pet 3:21)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067" y="1519414"/>
            <a:ext cx="11717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Delivers from </a:t>
            </a:r>
            <a:r>
              <a:rPr lang="en-US" sz="3200" b="1" dirty="0" smtClean="0"/>
              <a:t>the condemnation </a:t>
            </a:r>
            <a:r>
              <a:rPr lang="en-US" sz="3200" b="1" dirty="0" smtClean="0"/>
              <a:t>of </a:t>
            </a:r>
            <a:r>
              <a:rPr lang="en-US" sz="3200" b="1" dirty="0"/>
              <a:t>sin (Ac 2:38)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Washes away </a:t>
            </a:r>
            <a:r>
              <a:rPr lang="en-US" sz="3200" b="1" dirty="0" smtClean="0"/>
              <a:t>one’s sins </a:t>
            </a:r>
            <a:r>
              <a:rPr lang="en-US" sz="3200" b="1" dirty="0"/>
              <a:t>(Ac 22:16)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Puts one </a:t>
            </a:r>
            <a:r>
              <a:rPr lang="en-US" sz="3200" b="1" dirty="0" smtClean="0"/>
              <a:t>into </a:t>
            </a:r>
            <a:r>
              <a:rPr lang="en-US" sz="3200" b="1" dirty="0" smtClean="0"/>
              <a:t>fellowship with Christ (Gal 3:27; Ac 11:24)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Adds </a:t>
            </a:r>
            <a:r>
              <a:rPr lang="en-US" sz="3200" b="1" dirty="0" smtClean="0"/>
              <a:t>one to the church (1 Cor 12:13)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By which one is born again (Jn 3:3-5; 1 Pet 1:22-25)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The answer of a good conscience toward God (1 Pet 3:20-21)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7772" y="5907868"/>
            <a:ext cx="2941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 smtClean="0">
                <a:solidFill>
                  <a:srgbClr val="2C64CB"/>
                </a:solidFill>
                <a:latin typeface="+mj-lt"/>
              </a:rPr>
              <a:t>power</a:t>
            </a:r>
            <a:r>
              <a:rPr lang="en-US" sz="6000" spc="-300" dirty="0" smtClean="0">
                <a:latin typeface="+mj-lt"/>
              </a:rPr>
              <a:t> </a:t>
            </a:r>
            <a:r>
              <a:rPr lang="en-US" sz="6000" spc="-300" dirty="0" smtClean="0">
                <a:solidFill>
                  <a:srgbClr val="CAE1FB"/>
                </a:solidFill>
                <a:latin typeface="+mj-lt"/>
              </a:rPr>
              <a:t>of</a:t>
            </a:r>
            <a:endParaRPr lang="en-US" sz="6000" spc="-300" dirty="0">
              <a:solidFill>
                <a:srgbClr val="CAE1F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9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 uiExpand="1" build="p" bldLvl="5"/>
      <p:bldP spid="5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37067" y="496805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7067" y="1227862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7067" y="1894846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37067" y="2605881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7066" y="3356222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7065" y="4067257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7065" y="4780689"/>
            <a:ext cx="10588487" cy="530087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067" y="295835"/>
            <a:ext cx="11717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rgbClr val="C00000"/>
                  </a:solidFill>
                </a:ln>
              </a:rPr>
              <a:t>Cannot change the human heart (Ac 15:9; Ac 8:21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</a:rPr>
              <a:t>)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rgbClr val="C00000"/>
                  </a:solidFill>
                </a:ln>
              </a:rPr>
              <a:t>Cannot change a life (Lk 3:8-14; 2 Cor 7:10-11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</a:rPr>
              <a:t>)</a:t>
            </a:r>
            <a:endParaRPr lang="en-US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7067" y="1678438"/>
            <a:ext cx="11717866" cy="375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50" b="1" dirty="0">
                <a:ln>
                  <a:solidFill>
                    <a:srgbClr val="C00000"/>
                  </a:solidFill>
                </a:ln>
              </a:rPr>
              <a:t>Cannot change a </a:t>
            </a:r>
            <a:r>
              <a:rPr lang="en-US" sz="3150" b="1" dirty="0" smtClean="0">
                <a:ln>
                  <a:solidFill>
                    <a:srgbClr val="C00000"/>
                  </a:solidFill>
                </a:ln>
              </a:rPr>
              <a:t>bond </a:t>
            </a:r>
            <a:r>
              <a:rPr lang="en-US" sz="3150" b="1" dirty="0">
                <a:ln>
                  <a:solidFill>
                    <a:srgbClr val="C00000"/>
                  </a:solidFill>
                </a:ln>
              </a:rPr>
              <a:t>(1 Cor 7:20-24; </a:t>
            </a:r>
            <a:r>
              <a:rPr lang="en-US" sz="3150" b="1" dirty="0" smtClean="0">
                <a:ln>
                  <a:solidFill>
                    <a:srgbClr val="C00000"/>
                  </a:solidFill>
                </a:ln>
              </a:rPr>
              <a:t>Phm </a:t>
            </a:r>
            <a:r>
              <a:rPr lang="en-US" sz="3150" b="1" dirty="0">
                <a:ln>
                  <a:solidFill>
                    <a:srgbClr val="C00000"/>
                  </a:solidFill>
                </a:ln>
              </a:rPr>
              <a:t>1:12; </a:t>
            </a:r>
            <a:r>
              <a:rPr lang="en-US" sz="3150" b="1" dirty="0" smtClean="0">
                <a:ln>
                  <a:solidFill>
                    <a:srgbClr val="C00000"/>
                  </a:solidFill>
                </a:ln>
              </a:rPr>
              <a:t>Mt </a:t>
            </a:r>
            <a:r>
              <a:rPr lang="en-US" sz="3150" b="1" dirty="0">
                <a:ln>
                  <a:solidFill>
                    <a:srgbClr val="C00000"/>
                  </a:solidFill>
                </a:ln>
              </a:rPr>
              <a:t>14:4; 19:9</a:t>
            </a:r>
            <a:r>
              <a:rPr lang="en-US" sz="3150" b="1" dirty="0" smtClean="0">
                <a:ln>
                  <a:solidFill>
                    <a:srgbClr val="C00000"/>
                  </a:solidFill>
                </a:ln>
              </a:rPr>
              <a:t>)</a:t>
            </a:r>
            <a:endParaRPr lang="en-US" sz="3150" b="1" dirty="0"/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rgbClr val="C00000"/>
                  </a:solidFill>
                </a:ln>
              </a:rPr>
              <a:t>Cannot remove future temptations (Jas 1:12-14; 1 Cor 10:13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</a:rPr>
              <a:t>)</a:t>
            </a:r>
            <a:endParaRPr lang="en-US" sz="3200" b="1" dirty="0"/>
          </a:p>
          <a:p>
            <a:pPr>
              <a:lnSpc>
                <a:spcPct val="150000"/>
              </a:lnSpc>
            </a:pPr>
            <a:r>
              <a:rPr lang="en-US" sz="3150" b="1" dirty="0">
                <a:ln>
                  <a:solidFill>
                    <a:srgbClr val="C00000"/>
                  </a:solidFill>
                </a:ln>
              </a:rPr>
              <a:t>Cannot prevent you from committing sin (Gal 2:11-14; 1 Jn 1:8</a:t>
            </a:r>
            <a:r>
              <a:rPr lang="en-US" sz="3150" b="1" dirty="0" smtClean="0">
                <a:ln>
                  <a:solidFill>
                    <a:srgbClr val="C00000"/>
                  </a:solidFill>
                </a:ln>
              </a:rPr>
              <a:t>)</a:t>
            </a:r>
            <a:endParaRPr lang="en-US" sz="3150" b="1" dirty="0" smtClean="0"/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rgbClr val="C00000"/>
                  </a:solidFill>
                </a:ln>
              </a:rPr>
              <a:t>Cannot guarantee eternal salvation (1 Cor 9:27; 2 Tim 4:7-8</a:t>
            </a:r>
            <a:r>
              <a:rPr lang="en-US" sz="3200" b="1" dirty="0" smtClean="0">
                <a:ln>
                  <a:solidFill>
                    <a:srgbClr val="C00000"/>
                  </a:solidFill>
                </a:ln>
              </a:rPr>
              <a:t>)</a:t>
            </a:r>
            <a:endParaRPr lang="en-US" sz="3200" b="1" dirty="0" smtClean="0"/>
          </a:p>
          <a:p>
            <a:pPr>
              <a:lnSpc>
                <a:spcPct val="150000"/>
              </a:lnSpc>
            </a:pPr>
            <a:r>
              <a:rPr lang="en-US" sz="3150" b="1" dirty="0">
                <a:ln>
                  <a:solidFill>
                    <a:srgbClr val="C00000"/>
                  </a:solidFill>
                </a:ln>
              </a:rPr>
              <a:t>Cannot assure </a:t>
            </a:r>
            <a:r>
              <a:rPr lang="en-US" sz="3150" b="1" dirty="0" smtClean="0">
                <a:ln>
                  <a:solidFill>
                    <a:srgbClr val="C00000"/>
                  </a:solidFill>
                </a:ln>
              </a:rPr>
              <a:t>a </a:t>
            </a:r>
            <a:r>
              <a:rPr lang="en-US" sz="3150" b="1" dirty="0">
                <a:ln>
                  <a:solidFill>
                    <a:srgbClr val="C00000"/>
                  </a:solidFill>
                </a:ln>
              </a:rPr>
              <a:t>life free of difficulties (Jn 16:33; 2 Cor 12:7-10</a:t>
            </a:r>
            <a:r>
              <a:rPr lang="en-US" sz="3150" b="1" dirty="0" smtClean="0">
                <a:ln>
                  <a:solidFill>
                    <a:srgbClr val="C00000"/>
                  </a:solidFill>
                </a:ln>
              </a:rPr>
              <a:t>)</a:t>
            </a:r>
            <a:endParaRPr lang="en-US" sz="315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99724" y="5907868"/>
            <a:ext cx="2941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 smtClean="0">
                <a:solidFill>
                  <a:srgbClr val="FF2600"/>
                </a:solidFill>
                <a:latin typeface="+mj-lt"/>
              </a:rPr>
              <a:t>inability </a:t>
            </a:r>
            <a:r>
              <a:rPr lang="en-US" sz="6000" spc="-300" dirty="0" smtClean="0">
                <a:solidFill>
                  <a:srgbClr val="CAE1FB"/>
                </a:solidFill>
                <a:latin typeface="+mj-lt"/>
              </a:rPr>
              <a:t>of</a:t>
            </a:r>
            <a:endParaRPr lang="en-US" sz="6000" spc="-300" dirty="0">
              <a:solidFill>
                <a:srgbClr val="CAE1F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43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build="p" bldLvl="5"/>
      <p:bldP spid="5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275</Words>
  <Application>Microsoft Macintosh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JR Bronger</cp:lastModifiedBy>
  <cp:revision>26</cp:revision>
  <dcterms:created xsi:type="dcterms:W3CDTF">2016-04-22T13:37:22Z</dcterms:created>
  <dcterms:modified xsi:type="dcterms:W3CDTF">2016-05-14T20:32:04Z</dcterms:modified>
</cp:coreProperties>
</file>