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17"/>
  </p:handoutMasterIdLst>
  <p:sldIdLst>
    <p:sldId id="269" r:id="rId2"/>
    <p:sldId id="263" r:id="rId3"/>
    <p:sldId id="261" r:id="rId4"/>
    <p:sldId id="265" r:id="rId5"/>
    <p:sldId id="256" r:id="rId6"/>
    <p:sldId id="257" r:id="rId7"/>
    <p:sldId id="258" r:id="rId8"/>
    <p:sldId id="259" r:id="rId9"/>
    <p:sldId id="262" r:id="rId10"/>
    <p:sldId id="266" r:id="rId11"/>
    <p:sldId id="264" r:id="rId12"/>
    <p:sldId id="268" r:id="rId13"/>
    <p:sldId id="270" r:id="rId14"/>
    <p:sldId id="267" r:id="rId15"/>
    <p:sldId id="260" r:id="rId16"/>
  </p:sldIdLst>
  <p:sldSz cx="10058400" cy="64008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8398" autoAdjust="0"/>
    <p:restoredTop sz="94660"/>
  </p:normalViewPr>
  <p:slideViewPr>
    <p:cSldViewPr>
      <p:cViewPr>
        <p:scale>
          <a:sx n="67" d="100"/>
          <a:sy n="67" d="100"/>
        </p:scale>
        <p:origin x="-720" y="-252"/>
      </p:cViewPr>
      <p:guideLst>
        <p:guide orient="horz" pos="2016"/>
        <p:guide pos="316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49DE7D86-22AA-42EE-ABB6-C46D132694BD}" type="datetimeFigureOut">
              <a:rPr lang="en-US" smtClean="0"/>
              <a:t>4/26/2016</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934A344C-A90B-4568-B035-9E5CEB77171D}" type="slidenum">
              <a:rPr lang="en-US" smtClean="0"/>
              <a:t>‹#›</a:t>
            </a:fld>
            <a:endParaRPr lang="en-US"/>
          </a:p>
        </p:txBody>
      </p:sp>
    </p:spTree>
    <p:extLst>
      <p:ext uri="{BB962C8B-B14F-4D97-AF65-F5344CB8AC3E}">
        <p14:creationId xmlns:p14="http://schemas.microsoft.com/office/powerpoint/2010/main" val="340961644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10058400" cy="4267200"/>
          </a:xfrm>
          <a:prstGeom prst="rect">
            <a:avLst/>
          </a:prstGeom>
        </p:spPr>
      </p:pic>
      <p:sp>
        <p:nvSpPr>
          <p:cNvPr id="4" name="Date Placeholder 3"/>
          <p:cNvSpPr>
            <a:spLocks noGrp="1"/>
          </p:cNvSpPr>
          <p:nvPr>
            <p:ph type="dt" sz="half" idx="10"/>
          </p:nvPr>
        </p:nvSpPr>
        <p:spPr/>
        <p:txBody>
          <a:bodyPr/>
          <a:lstStyle/>
          <a:p>
            <a:fld id="{57FCFE4B-330D-40F7-A1A4-D2737C472C30}" type="datetimeFigureOut">
              <a:rPr lang="en-US" smtClean="0"/>
              <a:t>4/26/2016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3A2E02-319B-4474-B061-A09B2A8F8E76}" type="slidenum">
              <a:rPr lang="en-US" smtClean="0"/>
              <a:t>‹#›</a:t>
            </a:fld>
            <a:endParaRPr lang="en-US"/>
          </a:p>
        </p:txBody>
      </p:sp>
      <p:sp>
        <p:nvSpPr>
          <p:cNvPr id="3" name="Subtitle 2"/>
          <p:cNvSpPr>
            <a:spLocks noGrp="1"/>
          </p:cNvSpPr>
          <p:nvPr>
            <p:ph type="subTitle" idx="1"/>
          </p:nvPr>
        </p:nvSpPr>
        <p:spPr>
          <a:xfrm>
            <a:off x="1341120" y="3627120"/>
            <a:ext cx="7040880" cy="163576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754380" y="1874029"/>
            <a:ext cx="8549640" cy="1372023"/>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FCFE4B-330D-40F7-A1A4-D2737C472C30}" type="datetimeFigureOut">
              <a:rPr lang="en-US" smtClean="0"/>
              <a:t>4/26/2016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3A2E02-319B-4474-B061-A09B2A8F8E7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92340" y="256329"/>
            <a:ext cx="2263140" cy="546142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02920" y="256329"/>
            <a:ext cx="6621780" cy="546142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FCFE4B-330D-40F7-A1A4-D2737C472C30}" type="datetimeFigureOut">
              <a:rPr lang="en-US" smtClean="0"/>
              <a:t>4/26/2016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3A2E02-319B-4474-B061-A09B2A8F8E7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70560" y="256329"/>
            <a:ext cx="8717280" cy="10668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57FCFE4B-330D-40F7-A1A4-D2737C472C30}" type="datetimeFigureOut">
              <a:rPr lang="en-US" smtClean="0"/>
              <a:t>4/26/2016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3A2E02-319B-4474-B061-A09B2A8F8E76}" type="slidenum">
              <a:rPr lang="en-US" smtClean="0"/>
              <a:t>‹#›</a:t>
            </a:fld>
            <a:endParaRPr lang="en-US"/>
          </a:p>
        </p:txBody>
      </p:sp>
      <p:sp>
        <p:nvSpPr>
          <p:cNvPr id="8" name="Content Placeholder 7"/>
          <p:cNvSpPr>
            <a:spLocks noGrp="1"/>
          </p:cNvSpPr>
          <p:nvPr>
            <p:ph sz="quarter" idx="13"/>
          </p:nvPr>
        </p:nvSpPr>
        <p:spPr>
          <a:xfrm>
            <a:off x="670560" y="1493520"/>
            <a:ext cx="8717280" cy="38404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0561" y="4631690"/>
            <a:ext cx="8673624" cy="1271270"/>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70561" y="3231516"/>
            <a:ext cx="8673624" cy="1400175"/>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FCFE4B-330D-40F7-A1A4-D2737C472C30}" type="datetimeFigureOut">
              <a:rPr lang="en-US" smtClean="0"/>
              <a:t>4/26/2016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3A2E02-319B-4474-B061-A09B2A8F8E7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70560" y="1493520"/>
            <a:ext cx="4107180" cy="384048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5280660" y="1493520"/>
            <a:ext cx="4107180" cy="384048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70560" y="256329"/>
            <a:ext cx="8717280" cy="10668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57FCFE4B-330D-40F7-A1A4-D2737C472C30}" type="datetimeFigureOut">
              <a:rPr lang="en-US" smtClean="0"/>
              <a:t>4/26/2016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3A2E02-319B-4474-B061-A09B2A8F8E7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5280660" y="2062480"/>
            <a:ext cx="4107180" cy="327152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70560" y="2062480"/>
            <a:ext cx="4107180" cy="327152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70560" y="256329"/>
            <a:ext cx="8717280" cy="1066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0560" y="1493520"/>
            <a:ext cx="4107180" cy="536363"/>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5280660" y="1493520"/>
            <a:ext cx="4107180" cy="536363"/>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57FCFE4B-330D-40F7-A1A4-D2737C472C30}" type="datetimeFigureOut">
              <a:rPr lang="en-US" smtClean="0"/>
              <a:t>4/26/2016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3A2E02-319B-4474-B061-A09B2A8F8E7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0560" y="256329"/>
            <a:ext cx="8717280" cy="1066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7FCFE4B-330D-40F7-A1A4-D2737C472C30}" type="datetimeFigureOut">
              <a:rPr lang="en-US" smtClean="0"/>
              <a:t>4/26/2016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3A2E02-319B-4474-B061-A09B2A8F8E7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FCFE4B-330D-40F7-A1A4-D2737C472C30}" type="datetimeFigureOut">
              <a:rPr lang="en-US" smtClean="0"/>
              <a:t>4/26/2016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3A2E02-319B-4474-B061-A09B2A8F8E7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4358640" y="1351280"/>
            <a:ext cx="5113020" cy="3982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73913" y="1351280"/>
            <a:ext cx="3268980" cy="1024128"/>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73913" y="2378032"/>
            <a:ext cx="3268980" cy="2955968"/>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FCFE4B-330D-40F7-A1A4-D2737C472C30}" type="datetimeFigureOut">
              <a:rPr lang="en-US" smtClean="0"/>
              <a:t>4/26/2016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3A2E02-319B-4474-B061-A09B2A8F8E7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10058400" cy="6400800"/>
          </a:xfrm>
          <a:prstGeom prst="rect">
            <a:avLst/>
          </a:prstGeom>
        </p:spPr>
      </p:pic>
      <p:sp>
        <p:nvSpPr>
          <p:cNvPr id="2" name="Title 1"/>
          <p:cNvSpPr>
            <a:spLocks noGrp="1"/>
          </p:cNvSpPr>
          <p:nvPr>
            <p:ph type="title"/>
          </p:nvPr>
        </p:nvSpPr>
        <p:spPr>
          <a:xfrm>
            <a:off x="670560" y="1351280"/>
            <a:ext cx="3268980" cy="1024128"/>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5123078" y="1351280"/>
            <a:ext cx="3761842" cy="3243072"/>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70560" y="2378031"/>
            <a:ext cx="3268980" cy="2244768"/>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FCFE4B-330D-40F7-A1A4-D2737C472C30}" type="datetimeFigureOut">
              <a:rPr lang="en-US" smtClean="0"/>
              <a:t>4/26/2016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3A2E02-319B-4474-B061-A09B2A8F8E7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10058400" cy="6400800"/>
          </a:xfrm>
          <a:prstGeom prst="rect">
            <a:avLst/>
          </a:prstGeom>
        </p:spPr>
      </p:pic>
      <p:sp>
        <p:nvSpPr>
          <p:cNvPr id="2" name="Title Placeholder 1"/>
          <p:cNvSpPr>
            <a:spLocks noGrp="1"/>
          </p:cNvSpPr>
          <p:nvPr>
            <p:ph type="title"/>
          </p:nvPr>
        </p:nvSpPr>
        <p:spPr>
          <a:xfrm>
            <a:off x="670560" y="256329"/>
            <a:ext cx="8717280" cy="10668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70560" y="1493521"/>
            <a:ext cx="8717280" cy="422423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286500" y="5932594"/>
            <a:ext cx="1676400" cy="340783"/>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57FCFE4B-330D-40F7-A1A4-D2737C472C30}" type="datetimeFigureOut">
              <a:rPr lang="en-US" smtClean="0"/>
              <a:t>4/26/2016</a:t>
            </a:fld>
            <a:endParaRPr lang="en-US"/>
          </a:p>
        </p:txBody>
      </p:sp>
      <p:sp>
        <p:nvSpPr>
          <p:cNvPr id="5" name="Footer Placeholder 4"/>
          <p:cNvSpPr>
            <a:spLocks noGrp="1"/>
          </p:cNvSpPr>
          <p:nvPr>
            <p:ph type="ftr" sz="quarter" idx="3"/>
          </p:nvPr>
        </p:nvSpPr>
        <p:spPr>
          <a:xfrm>
            <a:off x="670560" y="5932594"/>
            <a:ext cx="3185160" cy="340783"/>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p>
        </p:txBody>
      </p:sp>
      <p:sp>
        <p:nvSpPr>
          <p:cNvPr id="6" name="Slide Number Placeholder 5"/>
          <p:cNvSpPr>
            <a:spLocks noGrp="1"/>
          </p:cNvSpPr>
          <p:nvPr>
            <p:ph type="sldNum" sz="quarter" idx="4"/>
          </p:nvPr>
        </p:nvSpPr>
        <p:spPr>
          <a:xfrm>
            <a:off x="8298180" y="5932594"/>
            <a:ext cx="1089660" cy="340783"/>
          </a:xfrm>
          <a:prstGeom prst="rect">
            <a:avLst/>
          </a:prstGeom>
        </p:spPr>
        <p:txBody>
          <a:bodyPr vert="horz" lIns="91440" tIns="45720" rIns="91440" bIns="45720" rtlCol="0" anchor="ctr"/>
          <a:lstStyle>
            <a:lvl1pPr algn="r">
              <a:defRPr sz="1100" baseline="0">
                <a:solidFill>
                  <a:schemeClr val="tx1"/>
                </a:solidFill>
              </a:defRPr>
            </a:lvl1pPr>
          </a:lstStyle>
          <a:p>
            <a:fld id="{493A2E02-319B-4474-B061-A09B2A8F8E76}"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endParaRPr lang="en-US"/>
          </a:p>
        </p:txBody>
      </p:sp>
      <p:sp>
        <p:nvSpPr>
          <p:cNvPr id="3" name="Title 2"/>
          <p:cNvSpPr>
            <a:spLocks noGrp="1"/>
          </p:cNvSpPr>
          <p:nvPr>
            <p:ph type="ctrTitle"/>
          </p:nvPr>
        </p:nvSpPr>
        <p:spPr/>
        <p:txBody>
          <a:bodyPr/>
          <a:lstStyle/>
          <a:p>
            <a:endParaRPr lang="en-US"/>
          </a:p>
        </p:txBody>
      </p:sp>
    </p:spTree>
    <p:extLst>
      <p:ext uri="{BB962C8B-B14F-4D97-AF65-F5344CB8AC3E}">
        <p14:creationId xmlns:p14="http://schemas.microsoft.com/office/powerpoint/2010/main" val="12876843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10058400" cy="6400800"/>
          </a:xfrm>
        </p:spPr>
        <p:txBody>
          <a:bodyPr>
            <a:normAutofit fontScale="92500"/>
          </a:bodyPr>
          <a:lstStyle/>
          <a:p>
            <a:r>
              <a:rPr lang="en-US" sz="4000" b="1" dirty="0" smtClean="0">
                <a:solidFill>
                  <a:schemeClr val="tx1"/>
                </a:solidFill>
              </a:rPr>
              <a:t>He taught </a:t>
            </a:r>
            <a:r>
              <a:rPr lang="en-US" sz="4800" b="1" i="1" u="sng" dirty="0" smtClean="0">
                <a:solidFill>
                  <a:schemeClr val="tx1"/>
                </a:solidFill>
              </a:rPr>
              <a:t>the</a:t>
            </a:r>
            <a:r>
              <a:rPr lang="en-US" sz="4800" b="1" dirty="0" smtClean="0">
                <a:solidFill>
                  <a:schemeClr val="tx1"/>
                </a:solidFill>
              </a:rPr>
              <a:t> </a:t>
            </a:r>
            <a:r>
              <a:rPr lang="en-US" sz="4000" b="1" dirty="0" smtClean="0">
                <a:solidFill>
                  <a:schemeClr val="tx1"/>
                </a:solidFill>
              </a:rPr>
              <a:t>plan of salvation</a:t>
            </a:r>
          </a:p>
          <a:p>
            <a:pPr algn="l"/>
            <a:r>
              <a:rPr lang="en-US" sz="4000" dirty="0" smtClean="0">
                <a:solidFill>
                  <a:schemeClr val="tx1"/>
                </a:solidFill>
              </a:rPr>
              <a:t>Saul persecuted “</a:t>
            </a:r>
            <a:r>
              <a:rPr lang="en-US" sz="4000" u="sng" dirty="0" smtClean="0">
                <a:solidFill>
                  <a:schemeClr val="tx1"/>
                </a:solidFill>
              </a:rPr>
              <a:t>all that call on thy name</a:t>
            </a:r>
            <a:r>
              <a:rPr lang="en-US" sz="4000" dirty="0" smtClean="0">
                <a:solidFill>
                  <a:schemeClr val="tx1"/>
                </a:solidFill>
              </a:rPr>
              <a:t>” </a:t>
            </a:r>
            <a:r>
              <a:rPr lang="en-US" sz="4000" b="1" dirty="0" smtClean="0">
                <a:solidFill>
                  <a:schemeClr val="tx1"/>
                </a:solidFill>
              </a:rPr>
              <a:t>Acts 9:14</a:t>
            </a:r>
          </a:p>
          <a:p>
            <a:pPr algn="l"/>
            <a:r>
              <a:rPr lang="en-US" sz="4000" b="1" dirty="0">
                <a:solidFill>
                  <a:schemeClr val="tx1"/>
                </a:solidFill>
              </a:rPr>
              <a:t>Rm.10:12</a:t>
            </a:r>
            <a:r>
              <a:rPr lang="en-US" sz="4000" dirty="0">
                <a:solidFill>
                  <a:schemeClr val="tx1"/>
                </a:solidFill>
              </a:rPr>
              <a:t> For there is no distinction between Jew and Greek, for the same Lord over all is rich to all </a:t>
            </a:r>
            <a:r>
              <a:rPr lang="en-US" sz="4000" u="sng" dirty="0">
                <a:solidFill>
                  <a:schemeClr val="tx1"/>
                </a:solidFill>
              </a:rPr>
              <a:t>who call upon Him</a:t>
            </a:r>
            <a:r>
              <a:rPr lang="en-US" sz="4000" dirty="0">
                <a:solidFill>
                  <a:schemeClr val="tx1"/>
                </a:solidFill>
              </a:rPr>
              <a:t>.  13 For “</a:t>
            </a:r>
            <a:r>
              <a:rPr lang="en-US" sz="4000" u="sng" dirty="0">
                <a:solidFill>
                  <a:schemeClr val="tx1"/>
                </a:solidFill>
              </a:rPr>
              <a:t>whoever calls on the name of the Lord </a:t>
            </a:r>
            <a:r>
              <a:rPr lang="en-US" sz="4000" dirty="0">
                <a:solidFill>
                  <a:schemeClr val="tx1"/>
                </a:solidFill>
              </a:rPr>
              <a:t>shall be saved</a:t>
            </a:r>
            <a:r>
              <a:rPr lang="en-US" sz="4000" dirty="0" smtClean="0">
                <a:solidFill>
                  <a:schemeClr val="tx1"/>
                </a:solidFill>
              </a:rPr>
              <a:t>.” 14 </a:t>
            </a:r>
            <a:r>
              <a:rPr lang="en-US" sz="4000" dirty="0">
                <a:solidFill>
                  <a:schemeClr val="tx1"/>
                </a:solidFill>
              </a:rPr>
              <a:t>How then shall they </a:t>
            </a:r>
            <a:r>
              <a:rPr lang="en-US" sz="4000" u="sng" dirty="0">
                <a:solidFill>
                  <a:schemeClr val="tx1"/>
                </a:solidFill>
              </a:rPr>
              <a:t>call on Him </a:t>
            </a:r>
            <a:r>
              <a:rPr lang="en-US" sz="4000" dirty="0">
                <a:solidFill>
                  <a:schemeClr val="tx1"/>
                </a:solidFill>
              </a:rPr>
              <a:t>in whom they have not believed? And how shall they believe in Him of whom they have not heard? And how shall they hear without a preacher? </a:t>
            </a:r>
          </a:p>
          <a:p>
            <a:pPr algn="l"/>
            <a:endParaRPr lang="en-US" sz="4000" dirty="0" smtClean="0">
              <a:solidFill>
                <a:schemeClr val="tx1"/>
              </a:solidFill>
            </a:endParaRPr>
          </a:p>
          <a:p>
            <a:endParaRPr lang="en-US" sz="4000" b="1" dirty="0">
              <a:solidFill>
                <a:schemeClr val="tx1"/>
              </a:solidFill>
            </a:endParaRPr>
          </a:p>
        </p:txBody>
      </p:sp>
    </p:spTree>
    <p:extLst>
      <p:ext uri="{BB962C8B-B14F-4D97-AF65-F5344CB8AC3E}">
        <p14:creationId xmlns:p14="http://schemas.microsoft.com/office/powerpoint/2010/main" val="2833802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10058400" cy="6400800"/>
          </a:xfrm>
        </p:spPr>
        <p:txBody>
          <a:bodyPr>
            <a:normAutofit/>
          </a:bodyPr>
          <a:lstStyle/>
          <a:p>
            <a:pPr algn="l"/>
            <a:r>
              <a:rPr lang="en-US" sz="4000" dirty="0" smtClean="0">
                <a:solidFill>
                  <a:schemeClr val="tx1"/>
                </a:solidFill>
              </a:rPr>
              <a:t>What have we learned?</a:t>
            </a:r>
          </a:p>
          <a:p>
            <a:pPr algn="l"/>
            <a:r>
              <a:rPr lang="en-US" sz="4000" dirty="0" smtClean="0">
                <a:solidFill>
                  <a:schemeClr val="tx1"/>
                </a:solidFill>
              </a:rPr>
              <a:t>It takes HEARING, BELIEVING, then the CALLING.</a:t>
            </a:r>
          </a:p>
          <a:p>
            <a:pPr algn="l"/>
            <a:r>
              <a:rPr lang="en-US" sz="4000" dirty="0" smtClean="0">
                <a:solidFill>
                  <a:schemeClr val="tx1"/>
                </a:solidFill>
              </a:rPr>
              <a:t>REMEMBER: “whosoever </a:t>
            </a:r>
            <a:r>
              <a:rPr lang="en-US" sz="4000" dirty="0" err="1" smtClean="0">
                <a:solidFill>
                  <a:schemeClr val="tx1"/>
                </a:solidFill>
              </a:rPr>
              <a:t>calleth</a:t>
            </a:r>
            <a:r>
              <a:rPr lang="en-US" sz="4000" dirty="0" smtClean="0">
                <a:solidFill>
                  <a:schemeClr val="tx1"/>
                </a:solidFill>
              </a:rPr>
              <a:t> on the name of the Lord shall be saved” –</a:t>
            </a:r>
          </a:p>
          <a:p>
            <a:pPr algn="l"/>
            <a:r>
              <a:rPr lang="en-US" sz="4000" dirty="0" smtClean="0">
                <a:solidFill>
                  <a:schemeClr val="tx1"/>
                </a:solidFill>
              </a:rPr>
              <a:t>So, not saved by just HEARING</a:t>
            </a:r>
          </a:p>
          <a:p>
            <a:pPr algn="l"/>
            <a:r>
              <a:rPr lang="en-US" sz="4000" dirty="0" smtClean="0">
                <a:solidFill>
                  <a:schemeClr val="tx1"/>
                </a:solidFill>
              </a:rPr>
              <a:t>Not saved by just BELIEVING</a:t>
            </a:r>
          </a:p>
        </p:txBody>
      </p:sp>
    </p:spTree>
    <p:extLst>
      <p:ext uri="{BB962C8B-B14F-4D97-AF65-F5344CB8AC3E}">
        <p14:creationId xmlns:p14="http://schemas.microsoft.com/office/powerpoint/2010/main" val="2587059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10058400" cy="6400800"/>
          </a:xfrm>
        </p:spPr>
        <p:txBody>
          <a:bodyPr>
            <a:normAutofit/>
          </a:bodyPr>
          <a:lstStyle/>
          <a:p>
            <a:r>
              <a:rPr lang="en-US" sz="4000" dirty="0" smtClean="0">
                <a:solidFill>
                  <a:schemeClr val="tx1"/>
                </a:solidFill>
              </a:rPr>
              <a:t>There is something more: </a:t>
            </a:r>
            <a:r>
              <a:rPr lang="en-US" sz="4000" b="1" dirty="0" smtClean="0">
                <a:solidFill>
                  <a:schemeClr val="tx1"/>
                </a:solidFill>
              </a:rPr>
              <a:t>Acts 22:16</a:t>
            </a:r>
          </a:p>
          <a:p>
            <a:pPr algn="l"/>
            <a:r>
              <a:rPr lang="en-US" sz="4400" dirty="0">
                <a:solidFill>
                  <a:schemeClr val="tx1"/>
                </a:solidFill>
              </a:rPr>
              <a:t>And now why are you waiting? Arise and be baptized, and wash away your sins, calling on the name of the Lord.</a:t>
            </a:r>
          </a:p>
        </p:txBody>
      </p:sp>
    </p:spTree>
    <p:extLst>
      <p:ext uri="{BB962C8B-B14F-4D97-AF65-F5344CB8AC3E}">
        <p14:creationId xmlns:p14="http://schemas.microsoft.com/office/powerpoint/2010/main" val="1813486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endParaRPr lang="en-US"/>
          </a:p>
        </p:txBody>
      </p:sp>
      <p:sp>
        <p:nvSpPr>
          <p:cNvPr id="3" name="Title 2"/>
          <p:cNvSpPr>
            <a:spLocks noGrp="1"/>
          </p:cNvSpPr>
          <p:nvPr>
            <p:ph type="ctrTitle"/>
          </p:nvPr>
        </p:nvSpPr>
        <p:spPr/>
        <p:txBody>
          <a:bodyPr/>
          <a:lstStyle/>
          <a:p>
            <a:endParaRPr lang="en-US"/>
          </a:p>
        </p:txBody>
      </p:sp>
    </p:spTree>
    <p:extLst>
      <p:ext uri="{BB962C8B-B14F-4D97-AF65-F5344CB8AC3E}">
        <p14:creationId xmlns:p14="http://schemas.microsoft.com/office/powerpoint/2010/main" val="38405557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10058400" cy="6400800"/>
          </a:xfrm>
        </p:spPr>
        <p:txBody>
          <a:bodyPr>
            <a:normAutofit/>
          </a:bodyPr>
          <a:lstStyle/>
          <a:p>
            <a:endParaRPr lang="en-US" sz="3200" dirty="0">
              <a:solidFill>
                <a:schemeClr val="tx1"/>
              </a:solidFill>
            </a:endParaRPr>
          </a:p>
        </p:txBody>
      </p:sp>
    </p:spTree>
    <p:extLst>
      <p:ext uri="{BB962C8B-B14F-4D97-AF65-F5344CB8AC3E}">
        <p14:creationId xmlns:p14="http://schemas.microsoft.com/office/powerpoint/2010/main" val="5190442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10058400" cy="6400800"/>
          </a:xfrm>
        </p:spPr>
        <p:txBody>
          <a:bodyPr>
            <a:normAutofit/>
          </a:bodyPr>
          <a:lstStyle/>
          <a:p>
            <a:pPr algn="l"/>
            <a:r>
              <a:rPr lang="en-US" sz="1100" dirty="0" smtClean="0">
                <a:solidFill>
                  <a:schemeClr val="tx1"/>
                </a:solidFill>
              </a:rPr>
              <a:t>Preached:</a:t>
            </a:r>
          </a:p>
          <a:p>
            <a:pPr algn="l"/>
            <a:r>
              <a:rPr lang="en-US" sz="1100" dirty="0" smtClean="0">
                <a:solidFill>
                  <a:schemeClr val="tx1"/>
                </a:solidFill>
              </a:rPr>
              <a:t>Danville, IN. 4-26-16 </a:t>
            </a:r>
            <a:r>
              <a:rPr lang="en-US" sz="1100" dirty="0" err="1" smtClean="0">
                <a:solidFill>
                  <a:schemeClr val="tx1"/>
                </a:solidFill>
              </a:rPr>
              <a:t>Tu</a:t>
            </a:r>
            <a:endParaRPr lang="en-US" sz="1100" dirty="0">
              <a:solidFill>
                <a:schemeClr val="tx1"/>
              </a:solidFill>
            </a:endParaRPr>
          </a:p>
        </p:txBody>
      </p:sp>
    </p:spTree>
    <p:extLst>
      <p:ext uri="{BB962C8B-B14F-4D97-AF65-F5344CB8AC3E}">
        <p14:creationId xmlns:p14="http://schemas.microsoft.com/office/powerpoint/2010/main" val="25424776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10058400" cy="6400800"/>
          </a:xfrm>
        </p:spPr>
        <p:txBody>
          <a:bodyPr>
            <a:normAutofit lnSpcReduction="10000"/>
          </a:bodyPr>
          <a:lstStyle/>
          <a:p>
            <a:r>
              <a:rPr lang="en-US" sz="4400" b="1" dirty="0" smtClean="0">
                <a:solidFill>
                  <a:schemeClr val="tx1"/>
                </a:solidFill>
              </a:rPr>
              <a:t>Acts 9:10 - 17 </a:t>
            </a:r>
          </a:p>
          <a:p>
            <a:pPr algn="l"/>
            <a:r>
              <a:rPr lang="en-US" sz="4000" dirty="0" smtClean="0">
                <a:solidFill>
                  <a:schemeClr val="tx1"/>
                </a:solidFill>
              </a:rPr>
              <a:t>Now </a:t>
            </a:r>
            <a:r>
              <a:rPr lang="en-US" sz="4000" dirty="0">
                <a:solidFill>
                  <a:schemeClr val="tx1"/>
                </a:solidFill>
              </a:rPr>
              <a:t>there was a certain disciple at Damascus named Ananias; and to him the Lord said in a vision, “Ananias</a:t>
            </a:r>
            <a:r>
              <a:rPr lang="en-US" sz="4000" dirty="0" smtClean="0">
                <a:solidFill>
                  <a:schemeClr val="tx1"/>
                </a:solidFill>
              </a:rPr>
              <a:t>.” And </a:t>
            </a:r>
            <a:r>
              <a:rPr lang="en-US" sz="4000" dirty="0">
                <a:solidFill>
                  <a:schemeClr val="tx1"/>
                </a:solidFill>
              </a:rPr>
              <a:t>he said, “Here I am, Lord</a:t>
            </a:r>
            <a:r>
              <a:rPr lang="en-US" sz="4000" dirty="0" smtClean="0">
                <a:solidFill>
                  <a:schemeClr val="tx1"/>
                </a:solidFill>
              </a:rPr>
              <a:t>.” 11 </a:t>
            </a:r>
            <a:r>
              <a:rPr lang="en-US" sz="4000" dirty="0">
                <a:solidFill>
                  <a:schemeClr val="tx1"/>
                </a:solidFill>
              </a:rPr>
              <a:t>So the Lord said to him, “Arise and go to the street called Straight, and inquire at the house of Judas for one called Saul of Tarsus, for behold, he is praying.  12 And in a vision he has seen a man named Ananias coming in and putting his hand on him, so that he might receive his sight</a:t>
            </a:r>
            <a:r>
              <a:rPr lang="en-US" sz="4000" dirty="0" smtClean="0">
                <a:solidFill>
                  <a:schemeClr val="tx1"/>
                </a:solidFill>
              </a:rPr>
              <a:t>.” 13 Then Ananias answered,</a:t>
            </a:r>
            <a:endParaRPr lang="en-US" sz="4000" dirty="0">
              <a:solidFill>
                <a:schemeClr val="tx1"/>
              </a:solidFill>
            </a:endParaRPr>
          </a:p>
          <a:p>
            <a:endParaRPr lang="en-US" sz="3200" dirty="0">
              <a:solidFill>
                <a:schemeClr val="tx1"/>
              </a:solidFill>
            </a:endParaRPr>
          </a:p>
        </p:txBody>
      </p:sp>
    </p:spTree>
    <p:extLst>
      <p:ext uri="{BB962C8B-B14F-4D97-AF65-F5344CB8AC3E}">
        <p14:creationId xmlns:p14="http://schemas.microsoft.com/office/powerpoint/2010/main" val="20840061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10058400" cy="6400800"/>
          </a:xfrm>
        </p:spPr>
        <p:txBody>
          <a:bodyPr>
            <a:normAutofit/>
          </a:bodyPr>
          <a:lstStyle/>
          <a:p>
            <a:pPr algn="l"/>
            <a:r>
              <a:rPr lang="en-US" sz="4000" dirty="0" smtClean="0">
                <a:solidFill>
                  <a:schemeClr val="tx1"/>
                </a:solidFill>
              </a:rPr>
              <a:t>“</a:t>
            </a:r>
            <a:r>
              <a:rPr lang="en-US" sz="4000" dirty="0">
                <a:solidFill>
                  <a:schemeClr val="tx1"/>
                </a:solidFill>
              </a:rPr>
              <a:t>Lord, I have heard from many about this man, how much harm he has done to Your saints in Jerusalem.  14 And here he has authority from the chief priests to bind all who call on Your name</a:t>
            </a:r>
            <a:r>
              <a:rPr lang="en-US" sz="4000" dirty="0" smtClean="0">
                <a:solidFill>
                  <a:schemeClr val="tx1"/>
                </a:solidFill>
              </a:rPr>
              <a:t>.” 15 </a:t>
            </a:r>
            <a:r>
              <a:rPr lang="en-US" sz="4000" dirty="0">
                <a:solidFill>
                  <a:schemeClr val="tx1"/>
                </a:solidFill>
              </a:rPr>
              <a:t>But the Lord said to him, “Go, for he is a chosen vessel of Mine to bear My name before Gentiles, kings, and the children of Israel.  16 For I will show him how many things he must suffer for My name’s sake</a:t>
            </a:r>
            <a:r>
              <a:rPr lang="en-US" sz="4000" dirty="0" smtClean="0">
                <a:solidFill>
                  <a:schemeClr val="tx1"/>
                </a:solidFill>
              </a:rPr>
              <a:t>.” 17 And Ananias went his way and entered</a:t>
            </a:r>
            <a:endParaRPr lang="en-US" sz="4000" dirty="0">
              <a:solidFill>
                <a:schemeClr val="tx1"/>
              </a:solidFill>
            </a:endParaRPr>
          </a:p>
        </p:txBody>
      </p:sp>
    </p:spTree>
    <p:extLst>
      <p:ext uri="{BB962C8B-B14F-4D97-AF65-F5344CB8AC3E}">
        <p14:creationId xmlns:p14="http://schemas.microsoft.com/office/powerpoint/2010/main" val="622005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10058400" cy="6400800"/>
          </a:xfrm>
        </p:spPr>
        <p:txBody>
          <a:bodyPr>
            <a:normAutofit/>
          </a:bodyPr>
          <a:lstStyle/>
          <a:p>
            <a:pPr algn="l"/>
            <a:r>
              <a:rPr lang="en-US" sz="4000" dirty="0" smtClean="0">
                <a:solidFill>
                  <a:schemeClr val="tx1"/>
                </a:solidFill>
              </a:rPr>
              <a:t>the </a:t>
            </a:r>
            <a:r>
              <a:rPr lang="en-US" sz="4000" dirty="0">
                <a:solidFill>
                  <a:schemeClr val="tx1"/>
                </a:solidFill>
              </a:rPr>
              <a:t>house; and laying his hands on him he said, “Brother Saul, the Lord Jesus, who appeared to you on the road as you came, has sent me that you may receive your sight and be filled with the Holy Spirit</a:t>
            </a:r>
          </a:p>
          <a:p>
            <a:pPr algn="l"/>
            <a:endParaRPr lang="en-US" sz="4000" b="1" dirty="0" smtClean="0">
              <a:solidFill>
                <a:schemeClr val="tx1"/>
              </a:solidFill>
            </a:endParaRPr>
          </a:p>
          <a:p>
            <a:r>
              <a:rPr lang="en-US" sz="4000" b="1" dirty="0" smtClean="0">
                <a:solidFill>
                  <a:schemeClr val="tx1"/>
                </a:solidFill>
              </a:rPr>
              <a:t>Acts 22:12</a:t>
            </a:r>
          </a:p>
          <a:p>
            <a:pPr algn="l"/>
            <a:r>
              <a:rPr lang="en-US" sz="4000" b="1" dirty="0" smtClean="0">
                <a:solidFill>
                  <a:schemeClr val="tx1"/>
                </a:solidFill>
              </a:rPr>
              <a:t>12 </a:t>
            </a:r>
            <a:r>
              <a:rPr lang="en-US" sz="4000" dirty="0" smtClean="0">
                <a:solidFill>
                  <a:schemeClr val="tx1"/>
                </a:solidFill>
              </a:rPr>
              <a:t>Then </a:t>
            </a:r>
            <a:r>
              <a:rPr lang="en-US" sz="4000" dirty="0">
                <a:solidFill>
                  <a:schemeClr val="tx1"/>
                </a:solidFill>
              </a:rPr>
              <a:t>a certain Ananias, a devout man according to the law, having a good testimony with all the Jews who dwelt there, </a:t>
            </a:r>
          </a:p>
        </p:txBody>
      </p:sp>
    </p:spTree>
    <p:extLst>
      <p:ext uri="{BB962C8B-B14F-4D97-AF65-F5344CB8AC3E}">
        <p14:creationId xmlns:p14="http://schemas.microsoft.com/office/powerpoint/2010/main" val="847878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10058400" cy="2438399"/>
          </a:xfrm>
        </p:spPr>
        <p:txBody>
          <a:bodyPr/>
          <a:lstStyle/>
          <a:p>
            <a:r>
              <a:rPr lang="en-US" sz="6000" b="1" dirty="0" smtClean="0"/>
              <a:t>ANANIAS – </a:t>
            </a:r>
            <a:br>
              <a:rPr lang="en-US" sz="6000" b="1" dirty="0" smtClean="0"/>
            </a:br>
            <a:r>
              <a:rPr lang="en-US" sz="6000" b="1" dirty="0" smtClean="0"/>
              <a:t>A CERTAIN DISCIPLE</a:t>
            </a:r>
            <a:endParaRPr lang="en-US" sz="6000" b="1" dirty="0"/>
          </a:p>
        </p:txBody>
      </p:sp>
    </p:spTree>
    <p:extLst>
      <p:ext uri="{BB962C8B-B14F-4D97-AF65-F5344CB8AC3E}">
        <p14:creationId xmlns:p14="http://schemas.microsoft.com/office/powerpoint/2010/main" val="6318515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10058400" cy="6400800"/>
          </a:xfrm>
        </p:spPr>
        <p:txBody>
          <a:bodyPr>
            <a:normAutofit/>
          </a:bodyPr>
          <a:lstStyle/>
          <a:p>
            <a:r>
              <a:rPr lang="en-US" sz="4400" b="1" dirty="0" smtClean="0">
                <a:solidFill>
                  <a:schemeClr val="tx1"/>
                </a:solidFill>
              </a:rPr>
              <a:t>HIS CHARACTER</a:t>
            </a:r>
          </a:p>
          <a:p>
            <a:pPr algn="l"/>
            <a:r>
              <a:rPr lang="en-US" sz="4400" dirty="0" smtClean="0">
                <a:solidFill>
                  <a:schemeClr val="tx1"/>
                </a:solidFill>
              </a:rPr>
              <a:t>A Certain Disciple – </a:t>
            </a:r>
            <a:r>
              <a:rPr lang="en-US" sz="4400" b="1" dirty="0" smtClean="0">
                <a:solidFill>
                  <a:schemeClr val="tx1"/>
                </a:solidFill>
              </a:rPr>
              <a:t>Acts 9:9-10</a:t>
            </a:r>
          </a:p>
          <a:p>
            <a:pPr algn="l"/>
            <a:endParaRPr lang="en-US" sz="4400" b="1" dirty="0" smtClean="0">
              <a:solidFill>
                <a:schemeClr val="tx1"/>
              </a:solidFill>
            </a:endParaRPr>
          </a:p>
          <a:p>
            <a:pPr algn="l"/>
            <a:r>
              <a:rPr lang="en-US" sz="4400" dirty="0" smtClean="0">
                <a:solidFill>
                  <a:schemeClr val="tx1"/>
                </a:solidFill>
              </a:rPr>
              <a:t>A Devout Man According to Law – </a:t>
            </a:r>
            <a:r>
              <a:rPr lang="en-US" sz="4400" b="1" dirty="0" smtClean="0">
                <a:solidFill>
                  <a:schemeClr val="tx1"/>
                </a:solidFill>
              </a:rPr>
              <a:t>Acts 22:12</a:t>
            </a:r>
          </a:p>
          <a:p>
            <a:pPr algn="l"/>
            <a:endParaRPr lang="en-US" sz="4400" b="1" dirty="0" smtClean="0">
              <a:solidFill>
                <a:schemeClr val="tx1"/>
              </a:solidFill>
            </a:endParaRPr>
          </a:p>
          <a:p>
            <a:pPr algn="l"/>
            <a:r>
              <a:rPr lang="en-US" sz="4400" dirty="0" smtClean="0">
                <a:solidFill>
                  <a:schemeClr val="tx1"/>
                </a:solidFill>
              </a:rPr>
              <a:t>A Good Report of All the Jews – </a:t>
            </a:r>
            <a:r>
              <a:rPr lang="en-US" sz="4400" b="1" dirty="0" smtClean="0">
                <a:solidFill>
                  <a:schemeClr val="tx1"/>
                </a:solidFill>
              </a:rPr>
              <a:t>Acts 22:12</a:t>
            </a:r>
          </a:p>
          <a:p>
            <a:pPr algn="l"/>
            <a:endParaRPr lang="en-US" sz="3200" dirty="0">
              <a:solidFill>
                <a:schemeClr val="tx1"/>
              </a:solidFill>
            </a:endParaRPr>
          </a:p>
        </p:txBody>
      </p:sp>
    </p:spTree>
    <p:extLst>
      <p:ext uri="{BB962C8B-B14F-4D97-AF65-F5344CB8AC3E}">
        <p14:creationId xmlns:p14="http://schemas.microsoft.com/office/powerpoint/2010/main" val="2755789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arn(inVertical)">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10058400" cy="6400800"/>
          </a:xfrm>
        </p:spPr>
        <p:txBody>
          <a:bodyPr>
            <a:noAutofit/>
          </a:bodyPr>
          <a:lstStyle/>
          <a:p>
            <a:r>
              <a:rPr lang="en-US" sz="4000" b="1" dirty="0" smtClean="0">
                <a:solidFill>
                  <a:schemeClr val="tx1"/>
                </a:solidFill>
              </a:rPr>
              <a:t>HIS READINESS TO SERVE</a:t>
            </a:r>
          </a:p>
          <a:p>
            <a:pPr algn="l"/>
            <a:r>
              <a:rPr lang="en-US" sz="4000" dirty="0" smtClean="0">
                <a:solidFill>
                  <a:schemeClr val="tx1"/>
                </a:solidFill>
              </a:rPr>
              <a:t>Isaiah, “Here am I send me” – </a:t>
            </a:r>
            <a:r>
              <a:rPr lang="en-US" sz="4000" b="1" dirty="0" smtClean="0">
                <a:solidFill>
                  <a:schemeClr val="tx1"/>
                </a:solidFill>
              </a:rPr>
              <a:t>Isa.6:8</a:t>
            </a:r>
          </a:p>
          <a:p>
            <a:pPr algn="l"/>
            <a:r>
              <a:rPr lang="en-US" sz="4000" dirty="0" smtClean="0">
                <a:solidFill>
                  <a:schemeClr val="tx1"/>
                </a:solidFill>
              </a:rPr>
              <a:t>Samuel, “Speak Lord, for thy servant </a:t>
            </a:r>
            <a:r>
              <a:rPr lang="en-US" sz="4000" dirty="0" err="1" smtClean="0">
                <a:solidFill>
                  <a:schemeClr val="tx1"/>
                </a:solidFill>
              </a:rPr>
              <a:t>heareth</a:t>
            </a:r>
            <a:r>
              <a:rPr lang="en-US" sz="4000" dirty="0" smtClean="0">
                <a:solidFill>
                  <a:schemeClr val="tx1"/>
                </a:solidFill>
              </a:rPr>
              <a:t>” – </a:t>
            </a:r>
            <a:r>
              <a:rPr lang="en-US" sz="4000" b="1" dirty="0" smtClean="0">
                <a:solidFill>
                  <a:schemeClr val="tx1"/>
                </a:solidFill>
              </a:rPr>
              <a:t>1Sam.3:9</a:t>
            </a:r>
          </a:p>
          <a:p>
            <a:pPr algn="l"/>
            <a:r>
              <a:rPr lang="en-US" sz="4000" dirty="0" smtClean="0">
                <a:solidFill>
                  <a:schemeClr val="tx1"/>
                </a:solidFill>
              </a:rPr>
              <a:t>Jesus, “I must be about my Father’s business” – </a:t>
            </a:r>
            <a:r>
              <a:rPr lang="en-US" sz="4000" b="1" dirty="0" smtClean="0">
                <a:solidFill>
                  <a:schemeClr val="tx1"/>
                </a:solidFill>
              </a:rPr>
              <a:t>Lk.2:49</a:t>
            </a:r>
          </a:p>
          <a:p>
            <a:pPr algn="l"/>
            <a:r>
              <a:rPr lang="en-US" sz="4000" dirty="0" smtClean="0">
                <a:solidFill>
                  <a:schemeClr val="tx1"/>
                </a:solidFill>
              </a:rPr>
              <a:t>Paul, “Lord, what wilt thou have me to do” –</a:t>
            </a:r>
            <a:r>
              <a:rPr lang="en-US" sz="4000" b="1" dirty="0" smtClean="0">
                <a:solidFill>
                  <a:schemeClr val="tx1"/>
                </a:solidFill>
              </a:rPr>
              <a:t>Acts 9:6</a:t>
            </a:r>
          </a:p>
          <a:p>
            <a:pPr algn="l"/>
            <a:r>
              <a:rPr lang="en-US" sz="4000" dirty="0" smtClean="0">
                <a:solidFill>
                  <a:schemeClr val="tx1"/>
                </a:solidFill>
              </a:rPr>
              <a:t>Philip, “So Philip ran to him” – </a:t>
            </a:r>
            <a:r>
              <a:rPr lang="en-US" sz="4000" b="1" dirty="0" smtClean="0">
                <a:solidFill>
                  <a:schemeClr val="tx1"/>
                </a:solidFill>
              </a:rPr>
              <a:t>Acts 8:30</a:t>
            </a:r>
            <a:endParaRPr lang="en-US" sz="4000" b="1" dirty="0">
              <a:solidFill>
                <a:schemeClr val="tx1"/>
              </a:solidFill>
            </a:endParaRPr>
          </a:p>
        </p:txBody>
      </p:sp>
    </p:spTree>
    <p:extLst>
      <p:ext uri="{BB962C8B-B14F-4D97-AF65-F5344CB8AC3E}">
        <p14:creationId xmlns:p14="http://schemas.microsoft.com/office/powerpoint/2010/main" val="817607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10058400" cy="6400800"/>
          </a:xfrm>
        </p:spPr>
        <p:txBody>
          <a:bodyPr>
            <a:normAutofit lnSpcReduction="10000"/>
          </a:bodyPr>
          <a:lstStyle/>
          <a:p>
            <a:r>
              <a:rPr lang="en-US" sz="4000" b="1" dirty="0" smtClean="0">
                <a:solidFill>
                  <a:schemeClr val="tx1"/>
                </a:solidFill>
              </a:rPr>
              <a:t>HE WAS WILLING</a:t>
            </a:r>
          </a:p>
          <a:p>
            <a:pPr algn="l"/>
            <a:r>
              <a:rPr lang="en-US" sz="3600" dirty="0" smtClean="0">
                <a:solidFill>
                  <a:schemeClr val="tx1"/>
                </a:solidFill>
              </a:rPr>
              <a:t>Unlike Jonah – </a:t>
            </a:r>
            <a:r>
              <a:rPr lang="en-US" sz="3600" b="1" dirty="0" smtClean="0">
                <a:solidFill>
                  <a:schemeClr val="tx1"/>
                </a:solidFill>
              </a:rPr>
              <a:t>Jonah 1 – Psm.139</a:t>
            </a:r>
          </a:p>
          <a:p>
            <a:pPr algn="l"/>
            <a:r>
              <a:rPr lang="en-US" sz="3600" dirty="0" smtClean="0">
                <a:solidFill>
                  <a:schemeClr val="tx1"/>
                </a:solidFill>
              </a:rPr>
              <a:t>He did ask, “Are we talking about the same guy?”</a:t>
            </a:r>
          </a:p>
          <a:p>
            <a:pPr algn="l"/>
            <a:r>
              <a:rPr lang="en-US" sz="3600" dirty="0">
                <a:solidFill>
                  <a:schemeClr val="tx1"/>
                </a:solidFill>
              </a:rPr>
              <a:t> Then Ananias answered, “Lord, I have heard from many about this man, how much harm he has done to Your saints in Jerusalem.  14 And here he has authority from the chief priests to bind </a:t>
            </a:r>
            <a:r>
              <a:rPr lang="en-US" sz="3600" u="sng" dirty="0">
                <a:solidFill>
                  <a:schemeClr val="tx1"/>
                </a:solidFill>
              </a:rPr>
              <a:t>all who </a:t>
            </a:r>
            <a:r>
              <a:rPr lang="en-US" sz="3600" u="sng" dirty="0" smtClean="0">
                <a:solidFill>
                  <a:schemeClr val="tx1"/>
                </a:solidFill>
              </a:rPr>
              <a:t>call </a:t>
            </a:r>
            <a:r>
              <a:rPr lang="en-US" sz="3600" u="sng" dirty="0">
                <a:solidFill>
                  <a:schemeClr val="tx1"/>
                </a:solidFill>
              </a:rPr>
              <a:t>on Your name</a:t>
            </a:r>
            <a:r>
              <a:rPr lang="en-US" sz="3600" dirty="0" smtClean="0">
                <a:solidFill>
                  <a:schemeClr val="tx1"/>
                </a:solidFill>
              </a:rPr>
              <a:t>.” </a:t>
            </a:r>
            <a:r>
              <a:rPr lang="en-US" sz="3600" b="1" dirty="0" smtClean="0">
                <a:solidFill>
                  <a:schemeClr val="tx1"/>
                </a:solidFill>
              </a:rPr>
              <a:t>Acts 9:13 </a:t>
            </a:r>
          </a:p>
          <a:p>
            <a:pPr algn="l"/>
            <a:r>
              <a:rPr lang="en-US" sz="3600" dirty="0" smtClean="0">
                <a:solidFill>
                  <a:schemeClr val="tx1"/>
                </a:solidFill>
              </a:rPr>
              <a:t>Once assured, he went – “Not my will, but thine” </a:t>
            </a:r>
            <a:r>
              <a:rPr lang="en-US" sz="3600" b="1" dirty="0" smtClean="0">
                <a:solidFill>
                  <a:schemeClr val="tx1"/>
                </a:solidFill>
              </a:rPr>
              <a:t>Mt.26:39</a:t>
            </a:r>
          </a:p>
          <a:p>
            <a:pPr algn="l"/>
            <a:r>
              <a:rPr lang="en-US" sz="3600" dirty="0" smtClean="0">
                <a:solidFill>
                  <a:schemeClr val="tx1"/>
                </a:solidFill>
              </a:rPr>
              <a:t>No excuses like Moses – </a:t>
            </a:r>
            <a:r>
              <a:rPr lang="en-US" sz="3600" b="1" dirty="0" smtClean="0">
                <a:solidFill>
                  <a:schemeClr val="tx1"/>
                </a:solidFill>
              </a:rPr>
              <a:t>Ex.3:11; 4:1, 10</a:t>
            </a:r>
            <a:endParaRPr lang="en-US" sz="3600" b="1" dirty="0">
              <a:solidFill>
                <a:schemeClr val="tx1"/>
              </a:solidFill>
            </a:endParaRPr>
          </a:p>
        </p:txBody>
      </p:sp>
    </p:spTree>
    <p:extLst>
      <p:ext uri="{BB962C8B-B14F-4D97-AF65-F5344CB8AC3E}">
        <p14:creationId xmlns:p14="http://schemas.microsoft.com/office/powerpoint/2010/main" val="2478949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10058400" cy="6400800"/>
          </a:xfrm>
        </p:spPr>
        <p:txBody>
          <a:bodyPr>
            <a:normAutofit/>
          </a:bodyPr>
          <a:lstStyle/>
          <a:p>
            <a:r>
              <a:rPr lang="en-US" sz="4000" b="1" dirty="0" smtClean="0">
                <a:solidFill>
                  <a:schemeClr val="tx1"/>
                </a:solidFill>
              </a:rPr>
              <a:t>HE WAS FAITHFUL</a:t>
            </a:r>
          </a:p>
          <a:p>
            <a:pPr algn="l"/>
            <a:r>
              <a:rPr lang="en-US" sz="4400" dirty="0" smtClean="0">
                <a:solidFill>
                  <a:schemeClr val="tx1"/>
                </a:solidFill>
              </a:rPr>
              <a:t>His love</a:t>
            </a:r>
          </a:p>
          <a:p>
            <a:pPr algn="l"/>
            <a:endParaRPr lang="en-US" sz="4400" dirty="0" smtClean="0">
              <a:solidFill>
                <a:schemeClr val="tx1"/>
              </a:solidFill>
            </a:endParaRPr>
          </a:p>
          <a:p>
            <a:pPr algn="l"/>
            <a:r>
              <a:rPr lang="en-US" sz="4400" dirty="0" smtClean="0">
                <a:solidFill>
                  <a:schemeClr val="tx1"/>
                </a:solidFill>
              </a:rPr>
              <a:t>His Loyalty</a:t>
            </a:r>
          </a:p>
          <a:p>
            <a:pPr algn="l"/>
            <a:endParaRPr lang="en-US" sz="4400" dirty="0" smtClean="0">
              <a:solidFill>
                <a:schemeClr val="tx1"/>
              </a:solidFill>
            </a:endParaRPr>
          </a:p>
          <a:p>
            <a:pPr algn="l"/>
            <a:r>
              <a:rPr lang="en-US" sz="4400" dirty="0" smtClean="0">
                <a:solidFill>
                  <a:schemeClr val="tx1"/>
                </a:solidFill>
              </a:rPr>
              <a:t>His Lowliness</a:t>
            </a:r>
            <a:endParaRPr lang="en-US" sz="4400" dirty="0">
              <a:solidFill>
                <a:schemeClr val="tx1"/>
              </a:solidFill>
            </a:endParaRPr>
          </a:p>
        </p:txBody>
      </p:sp>
    </p:spTree>
    <p:extLst>
      <p:ext uri="{BB962C8B-B14F-4D97-AF65-F5344CB8AC3E}">
        <p14:creationId xmlns:p14="http://schemas.microsoft.com/office/powerpoint/2010/main" val="308898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down)">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461</TotalTime>
  <Words>675</Words>
  <Application>Microsoft Office PowerPoint</Application>
  <PresentationFormat>Custom</PresentationFormat>
  <Paragraphs>44</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Horizon</vt:lpstr>
      <vt:lpstr>PowerPoint Presentation</vt:lpstr>
      <vt:lpstr>PowerPoint Presentation</vt:lpstr>
      <vt:lpstr>PowerPoint Presentation</vt:lpstr>
      <vt:lpstr>PowerPoint Presentation</vt:lpstr>
      <vt:lpstr>ANANIAS –  A CERTAIN DISCIPLE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Morris Hafley</dc:creator>
  <cp:lastModifiedBy>Danville Church</cp:lastModifiedBy>
  <cp:revision>30</cp:revision>
  <cp:lastPrinted>2016-04-26T19:24:19Z</cp:lastPrinted>
  <dcterms:created xsi:type="dcterms:W3CDTF">2016-04-12T19:32:14Z</dcterms:created>
  <dcterms:modified xsi:type="dcterms:W3CDTF">2016-04-26T22:44:51Z</dcterms:modified>
</cp:coreProperties>
</file>