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3" r:id="rId2"/>
    <p:sldId id="285" r:id="rId3"/>
    <p:sldId id="284" r:id="rId4"/>
    <p:sldId id="274" r:id="rId5"/>
    <p:sldId id="273" r:id="rId6"/>
    <p:sldId id="272" r:id="rId7"/>
    <p:sldId id="286" r:id="rId8"/>
    <p:sldId id="275" r:id="rId9"/>
    <p:sldId id="278" r:id="rId10"/>
    <p:sldId id="279" r:id="rId11"/>
    <p:sldId id="280" r:id="rId12"/>
    <p:sldId id="282" r:id="rId13"/>
    <p:sldId id="283" r:id="rId14"/>
    <p:sldId id="264" r:id="rId15"/>
  </p:sldIdLst>
  <p:sldSz cx="9144000" cy="5143500" type="screen16x9"/>
  <p:notesSz cx="6858000" cy="9296400"/>
  <p:embeddedFontLst>
    <p:embeddedFont>
      <p:font typeface="Chiller" panose="04020404031007020602" pitchFamily="82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Berlin Sans FB" panose="020E0602020502020306" pitchFamily="34" charset="0"/>
      <p:regular r:id="rId23"/>
      <p:bold r:id="rId24"/>
    </p:embeddedFont>
    <p:embeddedFont>
      <p:font typeface="Eras Demi ITC" panose="020B0805030504020804" pitchFamily="3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0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E8E83-C971-4D02-BBAD-593D71937E73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72C65-A795-48EE-BD2A-050F73A1B4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59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4BEB6-7631-4ADE-B1CB-832371788314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4AB09-51CD-4B87-BD8F-1F029C6E3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05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4AB09-51CD-4B87-BD8F-1F029C6E37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38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4AB09-51CD-4B87-BD8F-1F029C6E37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03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4AB09-51CD-4B87-BD8F-1F029C6E37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46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4AB09-51CD-4B87-BD8F-1F029C6E37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28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4AB09-51CD-4B87-BD8F-1F029C6E37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45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4AB09-51CD-4B87-BD8F-1F029C6E37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53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4AB09-51CD-4B87-BD8F-1F029C6E37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7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4AB09-51CD-4B87-BD8F-1F029C6E37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7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4AB09-51CD-4B87-BD8F-1F029C6E37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56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4AB09-51CD-4B87-BD8F-1F029C6E37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05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4AB09-51CD-4B87-BD8F-1F029C6E37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37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4AB09-51CD-4B87-BD8F-1F029C6E37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86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4AB09-51CD-4B87-BD8F-1F029C6E37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67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4AB09-51CD-4B87-BD8F-1F029C6E37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31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546B-3C9A-4C63-92C8-7C10AF0C2B31}" type="datetimeFigureOut">
              <a:rPr lang="en-US" smtClean="0"/>
              <a:pPr/>
              <a:t>3/13/2016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B57E-14AB-47C2-B442-B94FB031BA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546B-3C9A-4C63-92C8-7C10AF0C2B31}" type="datetimeFigureOut">
              <a:rPr lang="en-US" smtClean="0"/>
              <a:pPr/>
              <a:t>3/13/2016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B57E-14AB-47C2-B442-B94FB031BA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546B-3C9A-4C63-92C8-7C10AF0C2B31}" type="datetimeFigureOut">
              <a:rPr lang="en-US" smtClean="0"/>
              <a:pPr/>
              <a:t>3/13/2016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B57E-14AB-47C2-B442-B94FB031BA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546B-3C9A-4C63-92C8-7C10AF0C2B31}" type="datetimeFigureOut">
              <a:rPr lang="en-US" smtClean="0"/>
              <a:pPr/>
              <a:t>3/13/2016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B57E-14AB-47C2-B442-B94FB031BA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546B-3C9A-4C63-92C8-7C10AF0C2B31}" type="datetimeFigureOut">
              <a:rPr lang="en-US" smtClean="0"/>
              <a:pPr/>
              <a:t>3/13/2016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B57E-14AB-47C2-B442-B94FB031BA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546B-3C9A-4C63-92C8-7C10AF0C2B31}" type="datetimeFigureOut">
              <a:rPr lang="en-US" smtClean="0"/>
              <a:pPr/>
              <a:t>3/13/2016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B57E-14AB-47C2-B442-B94FB031BA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546B-3C9A-4C63-92C8-7C10AF0C2B31}" type="datetimeFigureOut">
              <a:rPr lang="en-US" smtClean="0"/>
              <a:pPr/>
              <a:t>3/13/2016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B57E-14AB-47C2-B442-B94FB031BA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546B-3C9A-4C63-92C8-7C10AF0C2B31}" type="datetimeFigureOut">
              <a:rPr lang="en-US" smtClean="0"/>
              <a:pPr/>
              <a:t>3/13/2016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B57E-14AB-47C2-B442-B94FB031BA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546B-3C9A-4C63-92C8-7C10AF0C2B31}" type="datetimeFigureOut">
              <a:rPr lang="en-US" smtClean="0"/>
              <a:pPr/>
              <a:t>3/13/2016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B57E-14AB-47C2-B442-B94FB031BA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546B-3C9A-4C63-92C8-7C10AF0C2B31}" type="datetimeFigureOut">
              <a:rPr lang="en-US" smtClean="0"/>
              <a:pPr/>
              <a:t>3/13/2016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B57E-14AB-47C2-B442-B94FB031BA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546B-3C9A-4C63-92C8-7C10AF0C2B31}" type="datetimeFigureOut">
              <a:rPr lang="en-US" smtClean="0"/>
              <a:pPr/>
              <a:t>3/13/2016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B57E-14AB-47C2-B442-B94FB031BA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B546B-3C9A-4C63-92C8-7C10AF0C2B31}" type="datetimeFigureOut">
              <a:rPr lang="en-US" smtClean="0"/>
              <a:pPr/>
              <a:t>3/13/2016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DB57E-14AB-47C2-B442-B94FB031BA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m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" y="1600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erlin Sans FB" pitchFamily="34" charset="0"/>
              </a:rPr>
              <a:t>Hosea 2:19-20</a:t>
            </a:r>
            <a:endParaRPr lang="en-US" sz="3600" dirty="0">
              <a:solidFill>
                <a:schemeClr val="bg1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edding.timjcurry.com/pcp_264-w1000h665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 t="3750"/>
          <a:stretch>
            <a:fillRect/>
          </a:stretch>
        </p:blipFill>
        <p:spPr bwMode="auto">
          <a:xfrm>
            <a:off x="0" y="742950"/>
            <a:ext cx="9144000" cy="44005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0859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Eras Demi ITC" pitchFamily="34" charset="0"/>
              </a:rPr>
              <a:t>Building </a:t>
            </a:r>
            <a:r>
              <a:rPr lang="en-US" sz="4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Eras Demi ITC" pitchFamily="34" charset="0"/>
              </a:rPr>
              <a:t>a</a:t>
            </a:r>
            <a:r>
              <a:rPr lang="en-US" sz="4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Eras Demi ITC" pitchFamily="34" charset="0"/>
              </a:rPr>
              <a:t> Storm-Proof Marriage</a:t>
            </a:r>
            <a:endParaRPr lang="en-US" sz="4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Eras Demi ITC" pitchFamily="34" charset="0"/>
            </a:endParaRPr>
          </a:p>
        </p:txBody>
      </p:sp>
      <p:pic>
        <p:nvPicPr>
          <p:cNvPr id="30722" name="Picture 2" descr="http://www.yankalilla.sa.gov.au/webdata/resources/images/Our_Rocky_Foundation_01.jpg"/>
          <p:cNvPicPr>
            <a:picLocks noChangeAspect="1" noChangeArrowheads="1"/>
          </p:cNvPicPr>
          <p:nvPr/>
        </p:nvPicPr>
        <p:blipFill>
          <a:blip r:embed="rId4" cstate="print"/>
          <a:srcRect l="5039" t="7159" r="6772" b="10367"/>
          <a:stretch>
            <a:fillRect/>
          </a:stretch>
        </p:blipFill>
        <p:spPr bwMode="auto">
          <a:xfrm>
            <a:off x="0" y="628650"/>
            <a:ext cx="9144000" cy="4514850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52400" y="685800"/>
            <a:ext cx="8763000" cy="6286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lvl="0" algn="ctr"/>
            <a:r>
              <a:rPr lang="en-US" sz="2800" dirty="0" smtClean="0">
                <a:solidFill>
                  <a:srgbClr val="C00000"/>
                </a:solidFill>
                <a:latin typeface="Eras Demi ITC" pitchFamily="34" charset="0"/>
              </a:rPr>
              <a:t>1. </a:t>
            </a:r>
            <a:r>
              <a:rPr lang="en-US" sz="2800" dirty="0" smtClean="0">
                <a:solidFill>
                  <a:schemeClr val="tx1"/>
                </a:solidFill>
                <a:latin typeface="Eras Demi ITC" pitchFamily="34" charset="0"/>
              </a:rPr>
              <a:t>Build on the rock of the COVENANT of marriage instead of the sand of a contract</a:t>
            </a:r>
            <a:endParaRPr lang="en-US" sz="2800" dirty="0">
              <a:solidFill>
                <a:schemeClr val="tx1"/>
              </a:solidFill>
              <a:latin typeface="Eras Demi ITC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" y="1485900"/>
            <a:ext cx="8763000" cy="685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lvl="0" algn="ctr"/>
            <a:r>
              <a:rPr lang="en-US" sz="2800" b="1" dirty="0" smtClean="0">
                <a:solidFill>
                  <a:srgbClr val="C00000"/>
                </a:solidFill>
                <a:latin typeface="Eras Demi ITC" pitchFamily="34" charset="0"/>
              </a:rPr>
              <a:t>2. </a:t>
            </a:r>
            <a:r>
              <a:rPr lang="en-US" sz="3000" dirty="0" smtClean="0">
                <a:solidFill>
                  <a:schemeClr val="tx1"/>
                </a:solidFill>
                <a:latin typeface="Eras Demi ITC" pitchFamily="34" charset="0"/>
              </a:rPr>
              <a:t>Build on the rock of  </a:t>
            </a:r>
            <a:r>
              <a:rPr lang="en-US" sz="3000" u="sng" dirty="0" smtClean="0">
                <a:solidFill>
                  <a:schemeClr val="tx1"/>
                </a:solidFill>
                <a:latin typeface="Eras Demi ITC" pitchFamily="34" charset="0"/>
              </a:rPr>
              <a:t>RIGHTEOUSNESS</a:t>
            </a:r>
            <a:r>
              <a:rPr lang="en-US" sz="3000" dirty="0" smtClean="0">
                <a:solidFill>
                  <a:schemeClr val="tx1"/>
                </a:solidFill>
                <a:latin typeface="Eras Demi ITC" pitchFamily="34" charset="0"/>
              </a:rPr>
              <a:t> and JUSTICE, instead of the sands of reproach and prejudice</a:t>
            </a:r>
            <a:endParaRPr lang="en-US" sz="2800" dirty="0">
              <a:solidFill>
                <a:schemeClr val="tx1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edding.timjcurry.com/pcp_264-w1000h665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 t="3750"/>
          <a:stretch>
            <a:fillRect/>
          </a:stretch>
        </p:blipFill>
        <p:spPr bwMode="auto">
          <a:xfrm>
            <a:off x="0" y="742950"/>
            <a:ext cx="9144000" cy="44005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0859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Eras Demi ITC" pitchFamily="34" charset="0"/>
              </a:rPr>
              <a:t>Building </a:t>
            </a:r>
            <a:r>
              <a:rPr lang="en-US" sz="4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Eras Demi ITC" pitchFamily="34" charset="0"/>
              </a:rPr>
              <a:t>a</a:t>
            </a:r>
            <a:r>
              <a:rPr lang="en-US" sz="4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Eras Demi ITC" pitchFamily="34" charset="0"/>
              </a:rPr>
              <a:t> Storm-Proof Marriage</a:t>
            </a:r>
            <a:endParaRPr lang="en-US" sz="4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Eras Demi ITC" pitchFamily="34" charset="0"/>
            </a:endParaRPr>
          </a:p>
        </p:txBody>
      </p:sp>
      <p:pic>
        <p:nvPicPr>
          <p:cNvPr id="30722" name="Picture 2" descr="http://www.yankalilla.sa.gov.au/webdata/resources/images/Our_Rocky_Foundation_01.jpg"/>
          <p:cNvPicPr>
            <a:picLocks noChangeAspect="1" noChangeArrowheads="1"/>
          </p:cNvPicPr>
          <p:nvPr/>
        </p:nvPicPr>
        <p:blipFill>
          <a:blip r:embed="rId4" cstate="print"/>
          <a:srcRect l="5039" t="7159" r="6772" b="10367"/>
          <a:stretch>
            <a:fillRect/>
          </a:stretch>
        </p:blipFill>
        <p:spPr bwMode="auto">
          <a:xfrm>
            <a:off x="0" y="628650"/>
            <a:ext cx="9144000" cy="4514850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52400" y="685800"/>
            <a:ext cx="8763000" cy="6286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lvl="0" algn="ctr"/>
            <a:r>
              <a:rPr lang="en-US" sz="2800" dirty="0" smtClean="0">
                <a:solidFill>
                  <a:srgbClr val="C00000"/>
                </a:solidFill>
                <a:latin typeface="Eras Demi ITC" pitchFamily="34" charset="0"/>
              </a:rPr>
              <a:t>1. </a:t>
            </a:r>
            <a:r>
              <a:rPr lang="en-US" sz="2800" dirty="0" smtClean="0">
                <a:solidFill>
                  <a:schemeClr val="tx1"/>
                </a:solidFill>
                <a:latin typeface="Eras Demi ITC" pitchFamily="34" charset="0"/>
              </a:rPr>
              <a:t>Build on the rock of the COVENANT of marriage instead of the sand of a contract</a:t>
            </a:r>
            <a:endParaRPr lang="en-US" sz="2800" dirty="0">
              <a:solidFill>
                <a:schemeClr val="tx1"/>
              </a:solidFill>
              <a:latin typeface="Eras Demi ITC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" y="1485900"/>
            <a:ext cx="8763000" cy="685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lvl="0" algn="ctr"/>
            <a:r>
              <a:rPr lang="en-US" sz="2800" b="1" dirty="0" smtClean="0">
                <a:solidFill>
                  <a:srgbClr val="C00000"/>
                </a:solidFill>
                <a:latin typeface="Eras Demi ITC" pitchFamily="34" charset="0"/>
              </a:rPr>
              <a:t>2. </a:t>
            </a:r>
            <a:r>
              <a:rPr lang="en-US" sz="3000" dirty="0" smtClean="0">
                <a:solidFill>
                  <a:schemeClr val="tx1"/>
                </a:solidFill>
                <a:latin typeface="Eras Demi ITC" pitchFamily="34" charset="0"/>
              </a:rPr>
              <a:t>Build on the rock of  </a:t>
            </a:r>
            <a:r>
              <a:rPr lang="en-US" sz="3000" u="sng" dirty="0" smtClean="0">
                <a:solidFill>
                  <a:schemeClr val="tx1"/>
                </a:solidFill>
                <a:latin typeface="Eras Demi ITC" pitchFamily="34" charset="0"/>
              </a:rPr>
              <a:t>RIGHTEOUSNESS</a:t>
            </a:r>
            <a:r>
              <a:rPr lang="en-US" sz="3000" dirty="0" smtClean="0">
                <a:solidFill>
                  <a:schemeClr val="tx1"/>
                </a:solidFill>
                <a:latin typeface="Eras Demi ITC" pitchFamily="34" charset="0"/>
              </a:rPr>
              <a:t> and JUSTICE, instead of the sands of reproach and prejudice</a:t>
            </a:r>
            <a:endParaRPr lang="en-US" sz="2800" dirty="0">
              <a:solidFill>
                <a:schemeClr val="tx1"/>
              </a:solidFill>
              <a:latin typeface="Eras Demi ITC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343150"/>
            <a:ext cx="8763000" cy="6286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Eras Demi ITC" pitchFamily="34" charset="0"/>
              </a:rPr>
              <a:t>3. </a:t>
            </a:r>
            <a:r>
              <a:rPr lang="en-US" sz="2800" dirty="0" smtClean="0">
                <a:solidFill>
                  <a:schemeClr val="tx1"/>
                </a:solidFill>
                <a:latin typeface="Eras Demi ITC" pitchFamily="34" charset="0"/>
              </a:rPr>
              <a:t>Build on the rock of </a:t>
            </a:r>
            <a:r>
              <a:rPr lang="en-US" sz="2800" u="sng" dirty="0" smtClean="0">
                <a:solidFill>
                  <a:schemeClr val="tx1"/>
                </a:solidFill>
                <a:latin typeface="Eras Demi ITC" pitchFamily="34" charset="0"/>
              </a:rPr>
              <a:t>LOVINGKINDNESS</a:t>
            </a:r>
            <a:r>
              <a:rPr lang="en-US" sz="2800" dirty="0" smtClean="0">
                <a:solidFill>
                  <a:schemeClr val="tx1"/>
                </a:solidFill>
                <a:latin typeface="Eras Demi ITC" pitchFamily="34" charset="0"/>
              </a:rPr>
              <a:t>, instead of the sand of conditional love</a:t>
            </a:r>
            <a:endParaRPr lang="en-US" sz="2800" dirty="0">
              <a:solidFill>
                <a:schemeClr val="tx1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edding.timjcurry.com/pcp_264-w1000h665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 t="3750"/>
          <a:stretch>
            <a:fillRect/>
          </a:stretch>
        </p:blipFill>
        <p:spPr bwMode="auto">
          <a:xfrm>
            <a:off x="0" y="742950"/>
            <a:ext cx="9144000" cy="44005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0859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Eras Demi ITC" pitchFamily="34" charset="0"/>
              </a:rPr>
              <a:t>Building </a:t>
            </a:r>
            <a:r>
              <a:rPr lang="en-US" sz="4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Eras Demi ITC" pitchFamily="34" charset="0"/>
              </a:rPr>
              <a:t>a</a:t>
            </a:r>
            <a:r>
              <a:rPr lang="en-US" sz="4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Eras Demi ITC" pitchFamily="34" charset="0"/>
              </a:rPr>
              <a:t> Storm-Proof Marriage</a:t>
            </a:r>
            <a:endParaRPr lang="en-US" sz="4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Eras Demi ITC" pitchFamily="34" charset="0"/>
            </a:endParaRPr>
          </a:p>
        </p:txBody>
      </p:sp>
      <p:pic>
        <p:nvPicPr>
          <p:cNvPr id="30722" name="Picture 2" descr="http://www.yankalilla.sa.gov.au/webdata/resources/images/Our_Rocky_Foundation_01.jpg"/>
          <p:cNvPicPr>
            <a:picLocks noChangeAspect="1" noChangeArrowheads="1"/>
          </p:cNvPicPr>
          <p:nvPr/>
        </p:nvPicPr>
        <p:blipFill>
          <a:blip r:embed="rId4" cstate="print"/>
          <a:srcRect l="5039" t="7159" r="6772" b="10367"/>
          <a:stretch>
            <a:fillRect/>
          </a:stretch>
        </p:blipFill>
        <p:spPr bwMode="auto">
          <a:xfrm>
            <a:off x="0" y="628650"/>
            <a:ext cx="9144000" cy="4514850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52400" y="685800"/>
            <a:ext cx="8763000" cy="6286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lvl="0" algn="ctr"/>
            <a:r>
              <a:rPr lang="en-US" sz="2800" dirty="0" smtClean="0">
                <a:solidFill>
                  <a:srgbClr val="C00000"/>
                </a:solidFill>
                <a:latin typeface="Eras Demi ITC" pitchFamily="34" charset="0"/>
              </a:rPr>
              <a:t>1. </a:t>
            </a:r>
            <a:r>
              <a:rPr lang="en-US" sz="2800" dirty="0" smtClean="0">
                <a:solidFill>
                  <a:schemeClr val="tx1"/>
                </a:solidFill>
                <a:latin typeface="Eras Demi ITC" pitchFamily="34" charset="0"/>
              </a:rPr>
              <a:t>Build on the rock of the COVENANT of marriage instead of the sand of a contract</a:t>
            </a:r>
            <a:endParaRPr lang="en-US" sz="2800" dirty="0">
              <a:solidFill>
                <a:schemeClr val="tx1"/>
              </a:solidFill>
              <a:latin typeface="Eras Demi ITC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" y="1485900"/>
            <a:ext cx="8763000" cy="685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lvl="0" algn="ctr"/>
            <a:r>
              <a:rPr lang="en-US" sz="2800" b="1" dirty="0" smtClean="0">
                <a:solidFill>
                  <a:srgbClr val="C00000"/>
                </a:solidFill>
                <a:latin typeface="Eras Demi ITC" pitchFamily="34" charset="0"/>
              </a:rPr>
              <a:t>2. </a:t>
            </a:r>
            <a:r>
              <a:rPr lang="en-US" sz="3000" dirty="0" smtClean="0">
                <a:solidFill>
                  <a:schemeClr val="tx1"/>
                </a:solidFill>
                <a:latin typeface="Eras Demi ITC" pitchFamily="34" charset="0"/>
              </a:rPr>
              <a:t>Build on the rock of  </a:t>
            </a:r>
            <a:r>
              <a:rPr lang="en-US" sz="3000" u="sng" dirty="0" smtClean="0">
                <a:solidFill>
                  <a:schemeClr val="tx1"/>
                </a:solidFill>
                <a:latin typeface="Eras Demi ITC" pitchFamily="34" charset="0"/>
              </a:rPr>
              <a:t>RIGHTEOUSNESS</a:t>
            </a:r>
            <a:r>
              <a:rPr lang="en-US" sz="3000" dirty="0" smtClean="0">
                <a:solidFill>
                  <a:schemeClr val="tx1"/>
                </a:solidFill>
                <a:latin typeface="Eras Demi ITC" pitchFamily="34" charset="0"/>
              </a:rPr>
              <a:t> and JUSTICE, instead of the sands of reproach and prejudice</a:t>
            </a:r>
            <a:endParaRPr lang="en-US" sz="2800" dirty="0">
              <a:solidFill>
                <a:schemeClr val="tx1"/>
              </a:solidFill>
              <a:latin typeface="Eras Demi ITC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343150"/>
            <a:ext cx="8763000" cy="6286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Eras Demi ITC" pitchFamily="34" charset="0"/>
              </a:rPr>
              <a:t>3. </a:t>
            </a:r>
            <a:r>
              <a:rPr lang="en-US" sz="2800" dirty="0" smtClean="0">
                <a:solidFill>
                  <a:schemeClr val="tx1"/>
                </a:solidFill>
                <a:latin typeface="Eras Demi ITC" pitchFamily="34" charset="0"/>
              </a:rPr>
              <a:t>Build on the rock of </a:t>
            </a:r>
            <a:r>
              <a:rPr lang="en-US" sz="2800" u="sng" dirty="0" smtClean="0">
                <a:solidFill>
                  <a:schemeClr val="tx1"/>
                </a:solidFill>
                <a:latin typeface="Eras Demi ITC" pitchFamily="34" charset="0"/>
              </a:rPr>
              <a:t>LOVINGKINDNESS</a:t>
            </a:r>
            <a:r>
              <a:rPr lang="en-US" sz="2800" dirty="0" smtClean="0">
                <a:solidFill>
                  <a:schemeClr val="tx1"/>
                </a:solidFill>
                <a:latin typeface="Eras Demi ITC" pitchFamily="34" charset="0"/>
              </a:rPr>
              <a:t>, instead of the sand of conditional love</a:t>
            </a:r>
            <a:endParaRPr lang="en-US" sz="2800" dirty="0">
              <a:solidFill>
                <a:schemeClr val="tx1"/>
              </a:solidFill>
              <a:latin typeface="Eras Demi ITC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2400" y="3143250"/>
            <a:ext cx="8763000" cy="685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Eras Demi ITC" pitchFamily="34" charset="0"/>
              </a:rPr>
              <a:t>4. </a:t>
            </a:r>
            <a:r>
              <a:rPr lang="en-US" sz="3000" dirty="0" smtClean="0">
                <a:solidFill>
                  <a:schemeClr val="tx1"/>
                </a:solidFill>
                <a:latin typeface="Eras Demi ITC" pitchFamily="34" charset="0"/>
              </a:rPr>
              <a:t>Build on the rock of </a:t>
            </a:r>
            <a:r>
              <a:rPr lang="en-US" sz="3000" u="sng" dirty="0" smtClean="0">
                <a:solidFill>
                  <a:schemeClr val="tx1"/>
                </a:solidFill>
                <a:latin typeface="Eras Demi ITC" pitchFamily="34" charset="0"/>
              </a:rPr>
              <a:t>COMPASSION</a:t>
            </a:r>
            <a:r>
              <a:rPr lang="en-US" sz="3000" dirty="0" smtClean="0">
                <a:solidFill>
                  <a:schemeClr val="tx1"/>
                </a:solidFill>
                <a:latin typeface="Eras Demi ITC" pitchFamily="34" charset="0"/>
              </a:rPr>
              <a:t>, instead of the sands of coldness and bitterness</a:t>
            </a:r>
            <a:endParaRPr lang="en-US" sz="2800" dirty="0">
              <a:solidFill>
                <a:schemeClr val="tx1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edding.timjcurry.com/pcp_264-w1000h665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 t="3750"/>
          <a:stretch>
            <a:fillRect/>
          </a:stretch>
        </p:blipFill>
        <p:spPr bwMode="auto">
          <a:xfrm>
            <a:off x="0" y="742950"/>
            <a:ext cx="9144000" cy="44005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0859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Eras Demi ITC" pitchFamily="34" charset="0"/>
              </a:rPr>
              <a:t>Building </a:t>
            </a:r>
            <a:r>
              <a:rPr lang="en-US" sz="4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Eras Demi ITC" pitchFamily="34" charset="0"/>
              </a:rPr>
              <a:t>a</a:t>
            </a:r>
            <a:r>
              <a:rPr lang="en-US" sz="4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Eras Demi ITC" pitchFamily="34" charset="0"/>
              </a:rPr>
              <a:t> Storm-Proof Marriage</a:t>
            </a:r>
            <a:endParaRPr lang="en-US" sz="4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Eras Demi ITC" pitchFamily="34" charset="0"/>
            </a:endParaRPr>
          </a:p>
        </p:txBody>
      </p:sp>
      <p:pic>
        <p:nvPicPr>
          <p:cNvPr id="30722" name="Picture 2" descr="http://www.yankalilla.sa.gov.au/webdata/resources/images/Our_Rocky_Foundation_01.jpg"/>
          <p:cNvPicPr>
            <a:picLocks noChangeAspect="1" noChangeArrowheads="1"/>
          </p:cNvPicPr>
          <p:nvPr/>
        </p:nvPicPr>
        <p:blipFill>
          <a:blip r:embed="rId4" cstate="print"/>
          <a:srcRect l="5039" t="7159" r="6772" b="10367"/>
          <a:stretch>
            <a:fillRect/>
          </a:stretch>
        </p:blipFill>
        <p:spPr bwMode="auto">
          <a:xfrm>
            <a:off x="0" y="628650"/>
            <a:ext cx="9144000" cy="4514850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52400" y="685800"/>
            <a:ext cx="8763000" cy="6286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lvl="0" algn="ctr"/>
            <a:r>
              <a:rPr lang="en-US" sz="2800" dirty="0" smtClean="0">
                <a:solidFill>
                  <a:srgbClr val="C00000"/>
                </a:solidFill>
                <a:latin typeface="Eras Demi ITC" pitchFamily="34" charset="0"/>
              </a:rPr>
              <a:t>1. </a:t>
            </a:r>
            <a:r>
              <a:rPr lang="en-US" sz="2800" dirty="0" smtClean="0">
                <a:solidFill>
                  <a:schemeClr val="tx1"/>
                </a:solidFill>
                <a:latin typeface="Eras Demi ITC" pitchFamily="34" charset="0"/>
              </a:rPr>
              <a:t>Build on the rock of the COVENANT of marriage instead of the sand of a contract</a:t>
            </a:r>
            <a:endParaRPr lang="en-US" sz="2800" dirty="0">
              <a:solidFill>
                <a:schemeClr val="tx1"/>
              </a:solidFill>
              <a:latin typeface="Eras Demi ITC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" y="1485900"/>
            <a:ext cx="8763000" cy="685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lvl="0" algn="ctr"/>
            <a:r>
              <a:rPr lang="en-US" sz="2800" b="1" dirty="0" smtClean="0">
                <a:solidFill>
                  <a:srgbClr val="C00000"/>
                </a:solidFill>
                <a:latin typeface="Eras Demi ITC" pitchFamily="34" charset="0"/>
              </a:rPr>
              <a:t>2. </a:t>
            </a:r>
            <a:r>
              <a:rPr lang="en-US" sz="3000" dirty="0" smtClean="0">
                <a:solidFill>
                  <a:schemeClr val="tx1"/>
                </a:solidFill>
                <a:latin typeface="Eras Demi ITC" pitchFamily="34" charset="0"/>
              </a:rPr>
              <a:t>Build on the rock of  </a:t>
            </a:r>
            <a:r>
              <a:rPr lang="en-US" sz="3000" u="sng" dirty="0" smtClean="0">
                <a:solidFill>
                  <a:schemeClr val="tx1"/>
                </a:solidFill>
                <a:latin typeface="Eras Demi ITC" pitchFamily="34" charset="0"/>
              </a:rPr>
              <a:t>RIGHTEOUSNESS</a:t>
            </a:r>
            <a:r>
              <a:rPr lang="en-US" sz="3000" dirty="0" smtClean="0">
                <a:solidFill>
                  <a:schemeClr val="tx1"/>
                </a:solidFill>
                <a:latin typeface="Eras Demi ITC" pitchFamily="34" charset="0"/>
              </a:rPr>
              <a:t> and JUSTICE, instead of the sands of reproach and prejudice</a:t>
            </a:r>
            <a:endParaRPr lang="en-US" sz="2800" dirty="0">
              <a:solidFill>
                <a:schemeClr val="tx1"/>
              </a:solidFill>
              <a:latin typeface="Eras Demi ITC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343150"/>
            <a:ext cx="8763000" cy="6286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Eras Demi ITC" pitchFamily="34" charset="0"/>
              </a:rPr>
              <a:t>3. </a:t>
            </a:r>
            <a:r>
              <a:rPr lang="en-US" sz="2800" dirty="0" smtClean="0">
                <a:solidFill>
                  <a:schemeClr val="tx1"/>
                </a:solidFill>
                <a:latin typeface="Eras Demi ITC" pitchFamily="34" charset="0"/>
              </a:rPr>
              <a:t>Build on the rock of </a:t>
            </a:r>
            <a:r>
              <a:rPr lang="en-US" sz="2800" u="sng" dirty="0" smtClean="0">
                <a:solidFill>
                  <a:schemeClr val="tx1"/>
                </a:solidFill>
                <a:latin typeface="Eras Demi ITC" pitchFamily="34" charset="0"/>
              </a:rPr>
              <a:t>LOVINGKINDNESS</a:t>
            </a:r>
            <a:r>
              <a:rPr lang="en-US" sz="2800" dirty="0" smtClean="0">
                <a:solidFill>
                  <a:schemeClr val="tx1"/>
                </a:solidFill>
                <a:latin typeface="Eras Demi ITC" pitchFamily="34" charset="0"/>
              </a:rPr>
              <a:t>, instead of the sand of conditional love</a:t>
            </a:r>
            <a:endParaRPr lang="en-US" sz="2800" dirty="0">
              <a:solidFill>
                <a:schemeClr val="tx1"/>
              </a:solidFill>
              <a:latin typeface="Eras Demi ITC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2400" y="3143250"/>
            <a:ext cx="8763000" cy="685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Eras Demi ITC" pitchFamily="34" charset="0"/>
              </a:rPr>
              <a:t>4. </a:t>
            </a:r>
            <a:r>
              <a:rPr lang="en-US" sz="3000" dirty="0" smtClean="0">
                <a:solidFill>
                  <a:schemeClr val="tx1"/>
                </a:solidFill>
                <a:latin typeface="Eras Demi ITC" pitchFamily="34" charset="0"/>
              </a:rPr>
              <a:t>Build on the rock of </a:t>
            </a:r>
            <a:r>
              <a:rPr lang="en-US" sz="3000" u="sng" dirty="0" smtClean="0">
                <a:solidFill>
                  <a:schemeClr val="tx1"/>
                </a:solidFill>
                <a:latin typeface="Eras Demi ITC" pitchFamily="34" charset="0"/>
              </a:rPr>
              <a:t>COMPASSION</a:t>
            </a:r>
            <a:r>
              <a:rPr lang="en-US" sz="3000" dirty="0" smtClean="0">
                <a:solidFill>
                  <a:schemeClr val="tx1"/>
                </a:solidFill>
                <a:latin typeface="Eras Demi ITC" pitchFamily="34" charset="0"/>
              </a:rPr>
              <a:t>, instead of the sands of coldness and bitterness</a:t>
            </a:r>
            <a:endParaRPr lang="en-US" sz="2800" dirty="0">
              <a:solidFill>
                <a:schemeClr val="tx1"/>
              </a:solidFill>
              <a:latin typeface="Eras Demi ITC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4000500"/>
            <a:ext cx="8763000" cy="685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Eras Demi ITC" pitchFamily="34" charset="0"/>
              </a:rPr>
              <a:t>5. </a:t>
            </a:r>
            <a:r>
              <a:rPr lang="en-US" sz="3000" dirty="0" smtClean="0">
                <a:solidFill>
                  <a:schemeClr val="tx1"/>
                </a:solidFill>
                <a:latin typeface="Eras Demi ITC" pitchFamily="34" charset="0"/>
              </a:rPr>
              <a:t>Build on the rock of </a:t>
            </a:r>
            <a:r>
              <a:rPr lang="en-US" sz="3000" u="sng" dirty="0" smtClean="0">
                <a:solidFill>
                  <a:schemeClr val="tx1"/>
                </a:solidFill>
                <a:latin typeface="Eras Demi ITC" pitchFamily="34" charset="0"/>
              </a:rPr>
              <a:t>FAITHFULNESS</a:t>
            </a:r>
            <a:r>
              <a:rPr lang="en-US" sz="3000" dirty="0" smtClean="0">
                <a:solidFill>
                  <a:schemeClr val="tx1"/>
                </a:solidFill>
                <a:latin typeface="Eras Demi ITC" pitchFamily="34" charset="0"/>
              </a:rPr>
              <a:t>, instead of the sand of disloyalty</a:t>
            </a:r>
            <a:endParaRPr lang="en-US" sz="2800" dirty="0">
              <a:solidFill>
                <a:schemeClr val="tx1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935831"/>
            <a:ext cx="9067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00" b="1" dirty="0"/>
              <a:t>19</a:t>
            </a:r>
            <a:r>
              <a:rPr lang="en-US" sz="3900" dirty="0"/>
              <a:t> </a:t>
            </a:r>
            <a:r>
              <a:rPr lang="en-US" sz="3900" dirty="0" smtClean="0"/>
              <a:t>	“</a:t>
            </a:r>
            <a:r>
              <a:rPr lang="en-US" sz="3900" dirty="0"/>
              <a:t>I will betroth you to Me forever;</a:t>
            </a:r>
          </a:p>
          <a:p>
            <a:r>
              <a:rPr lang="en-US" sz="3900" dirty="0" smtClean="0"/>
              <a:t>	Yes</a:t>
            </a:r>
            <a:r>
              <a:rPr lang="en-US" sz="3900" dirty="0"/>
              <a:t>, I will betroth you to Me</a:t>
            </a:r>
          </a:p>
          <a:p>
            <a:r>
              <a:rPr lang="en-US" sz="3900" dirty="0" smtClean="0"/>
              <a:t>	In </a:t>
            </a:r>
            <a:r>
              <a:rPr lang="en-US" sz="3900" dirty="0"/>
              <a:t>righteousness and justice,</a:t>
            </a:r>
          </a:p>
          <a:p>
            <a:r>
              <a:rPr lang="en-US" sz="3900" dirty="0" smtClean="0"/>
              <a:t>	In </a:t>
            </a:r>
            <a:r>
              <a:rPr lang="en-US" sz="3900" dirty="0"/>
              <a:t>lovingkindness and mercy;</a:t>
            </a:r>
          </a:p>
          <a:p>
            <a:r>
              <a:rPr lang="en-US" sz="3900" b="1" dirty="0"/>
              <a:t>20</a:t>
            </a:r>
            <a:r>
              <a:rPr lang="en-US" sz="3900" dirty="0"/>
              <a:t> </a:t>
            </a:r>
            <a:r>
              <a:rPr lang="en-US" sz="3900" dirty="0" smtClean="0"/>
              <a:t>	I </a:t>
            </a:r>
            <a:r>
              <a:rPr lang="en-US" sz="3900" dirty="0"/>
              <a:t>will betroth you to Me in faithfulness,</a:t>
            </a:r>
          </a:p>
          <a:p>
            <a:r>
              <a:rPr lang="en-US" sz="3900" dirty="0" smtClean="0"/>
              <a:t>	And </a:t>
            </a:r>
            <a:r>
              <a:rPr lang="en-US" sz="3900" dirty="0"/>
              <a:t>you shall know the Lord.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714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erlin Sans FB" pitchFamily="34" charset="0"/>
              </a:rPr>
              <a:t>Hosea 2:19-20</a:t>
            </a:r>
            <a:endParaRPr lang="en-US" sz="40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67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88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 l="54167" r="416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2592616"/>
            <a:ext cx="9144000" cy="2569934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Hosea </a:t>
            </a:r>
            <a:r>
              <a:rPr lang="en-US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was a contemporary of Isaiah prophesying during the reigns of </a:t>
            </a:r>
            <a:r>
              <a:rPr lang="en-US" sz="2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Uzziah</a:t>
            </a:r>
            <a:r>
              <a:rPr lang="en-US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, </a:t>
            </a:r>
            <a:r>
              <a:rPr lang="en-US" sz="2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Jotham</a:t>
            </a:r>
            <a:r>
              <a:rPr lang="en-US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, </a:t>
            </a:r>
            <a:r>
              <a:rPr lang="en-US" sz="2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Ahaz</a:t>
            </a:r>
            <a:r>
              <a:rPr lang="en-US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and Hezekiah in Judah and during the reign of Jeroboam, king of Israel (1:1)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The </a:t>
            </a:r>
            <a:r>
              <a:rPr lang="en-US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message of Hosea was of grace and love; a love that remained constant even though scorned by His unfaithful people, Israel.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The </a:t>
            </a:r>
            <a:r>
              <a:rPr lang="en-US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most memorable part of Hosea was his marriage to </a:t>
            </a:r>
            <a:r>
              <a:rPr lang="en-US" sz="2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Gomer</a:t>
            </a:r>
            <a:r>
              <a:rPr lang="en-US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; which served as a symbolic message to Israel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54167" r="444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38400" y="666750"/>
            <a:ext cx="6705600" cy="4493538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UcPeriod"/>
              <a:defRPr/>
            </a:pPr>
            <a:r>
              <a:rPr lang="en-U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Hosea was commanded to marry a woman who was raised in the environment of idolatry (whoredom, harlotry) (1:2).</a:t>
            </a:r>
          </a:p>
          <a:p>
            <a:pPr marL="342900" indent="-342900">
              <a:buFont typeface="+mj-lt"/>
              <a:buAutoNum type="alphaUcPeriod"/>
              <a:defRPr/>
            </a:pPr>
            <a:r>
              <a:rPr lang="en-U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A tragic marriage—it mirrored Israel’s “marriage” to God.</a:t>
            </a:r>
          </a:p>
          <a:p>
            <a:pPr marL="342900" indent="-342900">
              <a:buFont typeface="+mj-lt"/>
              <a:buAutoNum type="alphaUcPeriod"/>
              <a:defRPr/>
            </a:pPr>
            <a:r>
              <a:rPr lang="en-U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She took for herself “lovers,” committing adultery (3:1).</a:t>
            </a:r>
          </a:p>
          <a:p>
            <a:pPr marL="342900" indent="-342900">
              <a:buFont typeface="+mj-lt"/>
              <a:buAutoNum type="alphaUcPeriod"/>
              <a:defRPr/>
            </a:pPr>
            <a:r>
              <a:rPr lang="en-U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She bore three children (1:3-9).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Jezreel</a:t>
            </a:r>
            <a:r>
              <a:rPr lang="en-U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(son) (1:3-4)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Lo-</a:t>
            </a:r>
            <a:r>
              <a:rPr lang="en-US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Ruhamah</a:t>
            </a:r>
            <a:r>
              <a:rPr lang="en-U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(daughter) (1:6)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Lo-</a:t>
            </a:r>
            <a:r>
              <a:rPr lang="en-US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Ammi</a:t>
            </a:r>
            <a:r>
              <a:rPr lang="en-U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(son) (1:8-9)</a:t>
            </a:r>
          </a:p>
          <a:p>
            <a:pPr marL="403225" lvl="1" indent="-342900">
              <a:buFont typeface="+mj-lt"/>
              <a:buAutoNum type="alphaUcPeriod" startAt="5"/>
              <a:defRPr/>
            </a:pPr>
            <a:r>
              <a:rPr lang="en-U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Hosea “redeemed” her and                               brought her home (3:2-3).</a:t>
            </a:r>
            <a:endParaRPr lang="en-US" sz="2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2739" y="-1"/>
            <a:ext cx="7200701" cy="769441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softEdge rad="63500"/>
          </a:effec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hiller" pitchFamily="82" charset="0"/>
              </a:rPr>
              <a:t>Go take yourself a wife of harlotry - 1:2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55"/>
          <a:stretch/>
        </p:blipFill>
        <p:spPr>
          <a:xfrm>
            <a:off x="7010401" y="3486150"/>
            <a:ext cx="2103039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edding.timjcurry.com/pcp_264-w1000h665.jpg"/>
          <p:cNvPicPr>
            <a:picLocks noChangeAspect="1" noChangeArrowheads="1"/>
          </p:cNvPicPr>
          <p:nvPr/>
        </p:nvPicPr>
        <p:blipFill>
          <a:blip r:embed="rId3" cstate="print"/>
          <a:srcRect t="3747"/>
          <a:stretch>
            <a:fillRect/>
          </a:stretch>
        </p:blipFill>
        <p:spPr bwMode="auto">
          <a:xfrm>
            <a:off x="0" y="742950"/>
            <a:ext cx="9144000" cy="43896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17145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rlin Sans FB" pitchFamily="34" charset="0"/>
              </a:rPr>
              <a:t>Hosea 2:19-20</a:t>
            </a:r>
            <a:endParaRPr lang="en-US" sz="4400" dirty="0">
              <a:latin typeface="Berlin Sans FB" pitchFamily="34" charset="0"/>
            </a:endParaRPr>
          </a:p>
        </p:txBody>
      </p:sp>
    </p:spTree>
  </p:cSld>
  <p:clrMapOvr>
    <a:masterClrMapping/>
  </p:clrMapOvr>
  <p:transition advClick="0" advTm="1000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edding.timjcurry.com/pcp_264-w1000h665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 t="3750"/>
          <a:stretch>
            <a:fillRect/>
          </a:stretch>
        </p:blipFill>
        <p:spPr bwMode="auto">
          <a:xfrm>
            <a:off x="0" y="742950"/>
            <a:ext cx="9144000" cy="4400550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5769864" y="3409950"/>
            <a:ext cx="1295400" cy="342900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05400" y="857250"/>
            <a:ext cx="1371600" cy="342900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53200" y="1314450"/>
            <a:ext cx="1371600" cy="342900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lded Corner 10"/>
          <p:cNvSpPr/>
          <p:nvPr/>
        </p:nvSpPr>
        <p:spPr>
          <a:xfrm>
            <a:off x="3505200" y="1028700"/>
            <a:ext cx="5410200" cy="3829050"/>
          </a:xfrm>
          <a:prstGeom prst="foldedCorner">
            <a:avLst>
              <a:gd name="adj" fmla="val 978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C00000"/>
                </a:solidFill>
                <a:latin typeface="Eras Demi ITC" pitchFamily="34" charset="0"/>
              </a:rPr>
              <a:t>19</a:t>
            </a:r>
            <a:r>
              <a:rPr lang="en-US" sz="2800" dirty="0" smtClean="0">
                <a:solidFill>
                  <a:schemeClr val="tx1"/>
                </a:solidFill>
                <a:latin typeface="Eras Demi ITC" pitchFamily="34" charset="0"/>
              </a:rPr>
              <a:t> “I will betroth you to Me forever; Yes, I will betroth you to me in righteousness and in justice, In lovingkindness and in compassion,</a:t>
            </a:r>
          </a:p>
          <a:p>
            <a:endParaRPr lang="en-US" sz="2800" dirty="0" smtClean="0">
              <a:solidFill>
                <a:schemeClr val="tx1"/>
              </a:solidFill>
              <a:latin typeface="Eras Demi ITC" pitchFamily="34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Eras Demi ITC" pitchFamily="34" charset="0"/>
              </a:rPr>
              <a:t>20</a:t>
            </a:r>
            <a:r>
              <a:rPr lang="en-US" sz="2800" dirty="0" smtClean="0">
                <a:solidFill>
                  <a:schemeClr val="tx1"/>
                </a:solidFill>
                <a:latin typeface="Eras Demi ITC" pitchFamily="34" charset="0"/>
              </a:rPr>
              <a:t> And I will betroth you to Me in faithfulness. Then you will know the Lord</a:t>
            </a:r>
            <a:endParaRPr lang="en-US" sz="2800" dirty="0">
              <a:solidFill>
                <a:schemeClr val="tx1"/>
              </a:solidFill>
              <a:latin typeface="Eras Demi IT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145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rlin Sans FB" pitchFamily="34" charset="0"/>
              </a:rPr>
              <a:t>Hosea 2:19-20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14" name="32-Point Star 13"/>
          <p:cNvSpPr/>
          <p:nvPr/>
        </p:nvSpPr>
        <p:spPr>
          <a:xfrm>
            <a:off x="0" y="1143000"/>
            <a:ext cx="3352800" cy="3371850"/>
          </a:xfrm>
          <a:prstGeom prst="star3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21348085">
            <a:off x="51013" y="991842"/>
            <a:ext cx="3400876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8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Eras Demi ITC" pitchFamily="34" charset="0"/>
              </a:rPr>
              <a:t>Building </a:t>
            </a:r>
          </a:p>
          <a:p>
            <a:pPr algn="ctr"/>
            <a:r>
              <a:rPr lang="en-US" sz="5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Eras Demi ITC" pitchFamily="34" charset="0"/>
              </a:rPr>
              <a:t>a</a:t>
            </a:r>
            <a:r>
              <a:rPr lang="en-US" sz="58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Eras Demi ITC" pitchFamily="34" charset="0"/>
              </a:rPr>
              <a:t> Storm-</a:t>
            </a:r>
          </a:p>
          <a:p>
            <a:pPr algn="ctr"/>
            <a:r>
              <a:rPr lang="en-US" sz="58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Eras Demi ITC" pitchFamily="34" charset="0"/>
              </a:rPr>
              <a:t>Proof </a:t>
            </a:r>
          </a:p>
          <a:p>
            <a:pPr algn="ctr"/>
            <a:r>
              <a:rPr lang="en-US" sz="58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Eras Demi ITC" pitchFamily="34" charset="0"/>
              </a:rPr>
              <a:t>Marriage</a:t>
            </a:r>
            <a:endParaRPr lang="en-US" sz="5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54971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9" grpId="0" animBg="1"/>
      <p:bldP spid="14" grpId="0" animBg="1"/>
      <p:bldP spid="14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edding.timjcurry.com/pcp_264-w1000h665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 t="3750"/>
          <a:stretch>
            <a:fillRect/>
          </a:stretch>
        </p:blipFill>
        <p:spPr bwMode="auto">
          <a:xfrm>
            <a:off x="0" y="742950"/>
            <a:ext cx="9144000" cy="44005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7145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rlin Sans FB" pitchFamily="34" charset="0"/>
              </a:rPr>
              <a:t>Hosea 2:19-20 </a:t>
            </a:r>
          </a:p>
          <a:p>
            <a:pPr algn="ctr"/>
            <a:r>
              <a:rPr lang="en-US" sz="3600" dirty="0" smtClean="0">
                <a:latin typeface="Berlin Sans FB" pitchFamily="34" charset="0"/>
              </a:rPr>
              <a:t>“betroth”</a:t>
            </a:r>
            <a:endParaRPr lang="en-US" sz="3600" dirty="0">
              <a:latin typeface="Berlin Sans FB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1428750"/>
            <a:ext cx="8229600" cy="3657600"/>
            <a:chOff x="0" y="958036"/>
            <a:chExt cx="7903464" cy="3483864"/>
          </a:xfrm>
        </p:grpSpPr>
        <p:pic>
          <p:nvPicPr>
            <p:cNvPr id="2" name="Picture 2" descr="C:\Users\Tim Curry\Tim Google Drive\Screenshot 2016-03-13 at 10.28.48 AM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38" r="13600" b="17795"/>
            <a:stretch/>
          </p:blipFill>
          <p:spPr bwMode="auto">
            <a:xfrm>
              <a:off x="0" y="958036"/>
              <a:ext cx="7900416" cy="348386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New Tab - Google Chrome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93" t="22756" r="37242" b="64800"/>
            <a:stretch/>
          </p:blipFill>
          <p:spPr>
            <a:xfrm>
              <a:off x="6449568" y="961465"/>
              <a:ext cx="1453896" cy="559191"/>
            </a:xfrm>
            <a:prstGeom prst="rect">
              <a:avLst/>
            </a:prstGeom>
          </p:spPr>
        </p:pic>
      </p:grp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edding.timjcurry.com/pcp_264-w1000h665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 t="3750"/>
          <a:stretch>
            <a:fillRect/>
          </a:stretch>
        </p:blipFill>
        <p:spPr bwMode="auto">
          <a:xfrm>
            <a:off x="0" y="742950"/>
            <a:ext cx="9144000" cy="44005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0859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Eras Demi ITC" pitchFamily="34" charset="0"/>
              </a:rPr>
              <a:t>Building </a:t>
            </a:r>
            <a:r>
              <a:rPr lang="en-US" sz="4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Eras Demi ITC" pitchFamily="34" charset="0"/>
              </a:rPr>
              <a:t>a</a:t>
            </a:r>
            <a:r>
              <a:rPr lang="en-US" sz="4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Eras Demi ITC" pitchFamily="34" charset="0"/>
              </a:rPr>
              <a:t> Storm-Proof Marriage</a:t>
            </a:r>
            <a:endParaRPr lang="en-US" sz="4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Eras Demi ITC" pitchFamily="34" charset="0"/>
            </a:endParaRPr>
          </a:p>
        </p:txBody>
      </p:sp>
      <p:pic>
        <p:nvPicPr>
          <p:cNvPr id="30722" name="Picture 2" descr="http://www.yankalilla.sa.gov.au/webdata/resources/images/Our_Rocky_Foundation_01.jpg"/>
          <p:cNvPicPr>
            <a:picLocks noChangeAspect="1" noChangeArrowheads="1"/>
          </p:cNvPicPr>
          <p:nvPr/>
        </p:nvPicPr>
        <p:blipFill>
          <a:blip r:embed="rId4" cstate="print"/>
          <a:srcRect l="5039" t="7159" r="6772" b="10367"/>
          <a:stretch>
            <a:fillRect/>
          </a:stretch>
        </p:blipFill>
        <p:spPr bwMode="auto">
          <a:xfrm>
            <a:off x="0" y="628650"/>
            <a:ext cx="9144000" cy="4514850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52400" y="685800"/>
            <a:ext cx="8763000" cy="6286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lvl="0" algn="ctr"/>
            <a:r>
              <a:rPr lang="en-US" sz="2800" dirty="0" smtClean="0">
                <a:solidFill>
                  <a:srgbClr val="C00000"/>
                </a:solidFill>
                <a:latin typeface="Eras Demi ITC" pitchFamily="34" charset="0"/>
              </a:rPr>
              <a:t>1. </a:t>
            </a:r>
            <a:r>
              <a:rPr lang="en-US" sz="2800" dirty="0" smtClean="0">
                <a:solidFill>
                  <a:schemeClr val="tx1"/>
                </a:solidFill>
                <a:latin typeface="Eras Demi ITC" pitchFamily="34" charset="0"/>
              </a:rPr>
              <a:t>Build on the rock of the COVENANT of marriage instead of the sand of a contract</a:t>
            </a:r>
            <a:endParaRPr lang="en-US" sz="2800" dirty="0">
              <a:solidFill>
                <a:schemeClr val="tx1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546</Words>
  <Application>Microsoft Office PowerPoint</Application>
  <PresentationFormat>On-screen Show (16:9)</PresentationFormat>
  <Paragraphs>65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Chiller</vt:lpstr>
      <vt:lpstr>Calibri</vt:lpstr>
      <vt:lpstr>Berlin Sans FB</vt:lpstr>
      <vt:lpstr>Eras Demi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Curry</dc:creator>
  <cp:lastModifiedBy>Danville Church</cp:lastModifiedBy>
  <cp:revision>53</cp:revision>
  <dcterms:created xsi:type="dcterms:W3CDTF">2012-07-12T11:26:03Z</dcterms:created>
  <dcterms:modified xsi:type="dcterms:W3CDTF">2016-03-13T21:58:36Z</dcterms:modified>
</cp:coreProperties>
</file>