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6" r:id="rId4"/>
    <p:sldId id="268" r:id="rId5"/>
    <p:sldId id="272" r:id="rId6"/>
    <p:sldId id="273" r:id="rId7"/>
    <p:sldId id="274" r:id="rId8"/>
  </p:sldIdLst>
  <p:sldSz cx="12161838" cy="6858000"/>
  <p:notesSz cx="6858000" cy="9144000"/>
  <p:embeddedFontLst>
    <p:embeddedFont>
      <p:font typeface="Baskerville Old Face" panose="02020602080505020303" pitchFamily="18" charset="0"/>
      <p:regular r:id="rId9"/>
    </p:embeddedFont>
    <p:embeddedFont>
      <p:font typeface="Juice ITC" panose="04040403040A02020202" pitchFamily="82" charset="0"/>
      <p:regular r:id="rId10"/>
    </p:embeddedFont>
    <p:embeddedFont>
      <p:font typeface="Calibri" panose="020F0502020204030204" pitchFamily="34" charset="0"/>
      <p:regular r:id="rId11"/>
      <p:bold r:id="rId12"/>
      <p:italic r:id="rId13"/>
      <p:boldItalic r:id="rId14"/>
    </p:embeddedFont>
    <p:embeddedFont>
      <p:font typeface="Copperplate Gothic Light" panose="020E0507020206020404" pitchFamily="3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8D9"/>
    <a:srgbClr val="282828"/>
    <a:srgbClr val="FFFFCC"/>
    <a:srgbClr val="0D0D0D"/>
    <a:srgbClr val="000000"/>
    <a:srgbClr val="FFFFFF"/>
    <a:srgbClr val="EEF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0" d="100"/>
          <a:sy n="70" d="100"/>
        </p:scale>
        <p:origin x="-504" y="-90"/>
      </p:cViewPr>
      <p:guideLst>
        <p:guide orient="horz" pos="2160"/>
        <p:guide pos="3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36547794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423580266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27932536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42926710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9E1EB5-1658-4121-A8FD-629C4F1EA4C8}" type="datetimeFigureOut">
              <a:rPr lang="en-US" smtClean="0"/>
              <a:t>1/24/2016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366032223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9E1EB5-1658-4121-A8FD-629C4F1EA4C8}"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36700709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9E1EB5-1658-4121-A8FD-629C4F1EA4C8}" type="datetimeFigureOut">
              <a:rPr lang="en-US" smtClean="0"/>
              <a:t>1/24/2016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147413973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9E1EB5-1658-4121-A8FD-629C4F1EA4C8}" type="datetimeFigureOut">
              <a:rPr lang="en-US" smtClean="0"/>
              <a:t>1/24/2016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154156627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E1EB5-1658-4121-A8FD-629C4F1EA4C8}" type="datetimeFigureOut">
              <a:rPr lang="en-US" smtClean="0"/>
              <a:t>1/24/2016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63519004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E1EB5-1658-4121-A8FD-629C4F1EA4C8}"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320318704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E1EB5-1658-4121-A8FD-629C4F1EA4C8}" type="datetimeFigureOut">
              <a:rPr lang="en-US" smtClean="0"/>
              <a:t>1/24/2016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1A188-E1BB-46E9-A08B-02717AC9233B}" type="slidenum">
              <a:rPr lang="en-US" smtClean="0"/>
              <a:t>‹#›</a:t>
            </a:fld>
            <a:endParaRPr lang="en-US"/>
          </a:p>
        </p:txBody>
      </p:sp>
    </p:spTree>
    <p:extLst>
      <p:ext uri="{BB962C8B-B14F-4D97-AF65-F5344CB8AC3E}">
        <p14:creationId xmlns:p14="http://schemas.microsoft.com/office/powerpoint/2010/main" val="97398039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E1EB5-1658-4121-A8FD-629C4F1EA4C8}" type="datetimeFigureOut">
              <a:rPr lang="en-US" smtClean="0"/>
              <a:t>1/24/2016</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1A188-E1BB-46E9-A08B-02717AC9233B}" type="slidenum">
              <a:rPr lang="en-US" smtClean="0"/>
              <a:t>‹#›</a:t>
            </a:fld>
            <a:endParaRPr lang="en-US"/>
          </a:p>
        </p:txBody>
      </p:sp>
    </p:spTree>
    <p:extLst>
      <p:ext uri="{BB962C8B-B14F-4D97-AF65-F5344CB8AC3E}">
        <p14:creationId xmlns:p14="http://schemas.microsoft.com/office/powerpoint/2010/main" val="2115524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925" y="685800"/>
            <a:ext cx="11582400" cy="6240170"/>
          </a:xfrm>
          <a:prstGeom prst="rect">
            <a:avLst/>
          </a:prstGeom>
          <a:noFill/>
        </p:spPr>
        <p:txBody>
          <a:bodyPr wrap="square" rtlCol="0">
            <a:spAutoFit/>
          </a:bodyPr>
          <a:lstStyle/>
          <a:p>
            <a:r>
              <a:rPr lang="en-US" sz="235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r>
              <a:rPr lang="en-US" sz="2350" b="1" i="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And Gad came that day to David and said to him, g</a:t>
            </a:r>
            <a:r>
              <a:rPr lang="en-US" sz="2350" b="1" dirty="0" smtClean="0">
                <a:latin typeface="Arial" panose="020B0604020202020204" pitchFamily="34" charset="0"/>
                <a:cs typeface="Arial" panose="020B0604020202020204" pitchFamily="34" charset="0"/>
              </a:rPr>
              <a:t>o </a:t>
            </a:r>
            <a:r>
              <a:rPr lang="en-US" sz="2350" b="1" dirty="0">
                <a:latin typeface="Arial" panose="020B0604020202020204" pitchFamily="34" charset="0"/>
                <a:cs typeface="Arial" panose="020B0604020202020204" pitchFamily="34" charset="0"/>
              </a:rPr>
              <a:t>up, erect an altar to the </a:t>
            </a:r>
            <a:r>
              <a:rPr lang="en-US" sz="2350" b="1" cap="small" dirty="0">
                <a:latin typeface="Arial" panose="020B0604020202020204" pitchFamily="34" charset="0"/>
                <a:cs typeface="Arial" panose="020B0604020202020204" pitchFamily="34" charset="0"/>
              </a:rPr>
              <a:t>Lord</a:t>
            </a:r>
            <a:r>
              <a:rPr lang="en-US" sz="2350" b="1" dirty="0">
                <a:latin typeface="Arial" panose="020B0604020202020204" pitchFamily="34" charset="0"/>
                <a:cs typeface="Arial" panose="020B0604020202020204" pitchFamily="34" charset="0"/>
              </a:rPr>
              <a:t> on the threshing floor of Araunah the Jebusite</a:t>
            </a:r>
            <a:r>
              <a:rPr lang="en-US" sz="2350" b="1" dirty="0" smtClean="0">
                <a:latin typeface="Arial" panose="020B0604020202020204" pitchFamily="34" charset="0"/>
                <a:cs typeface="Arial" panose="020B0604020202020204" pitchFamily="34" charset="0"/>
              </a:rPr>
              <a:t>. </a:t>
            </a:r>
            <a:r>
              <a:rPr lang="en-US" sz="235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r>
              <a:rPr lang="en-US" sz="2350" b="1" baseline="30000" dirty="0">
                <a:ln>
                  <a:solidFill>
                    <a:srgbClr val="C00000"/>
                  </a:solidFill>
                </a:ln>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So David, according to the word of Gad, went up as the </a:t>
            </a:r>
            <a:r>
              <a:rPr lang="en-US" sz="2350" b="1" cap="small" dirty="0">
                <a:latin typeface="Arial" panose="020B0604020202020204" pitchFamily="34" charset="0"/>
                <a:cs typeface="Arial" panose="020B0604020202020204" pitchFamily="34" charset="0"/>
              </a:rPr>
              <a:t>Lord</a:t>
            </a:r>
            <a:r>
              <a:rPr lang="en-US" sz="2350" b="1" dirty="0">
                <a:latin typeface="Arial" panose="020B0604020202020204" pitchFamily="34" charset="0"/>
                <a:cs typeface="Arial" panose="020B0604020202020204" pitchFamily="34" charset="0"/>
              </a:rPr>
              <a:t> commanded. </a:t>
            </a:r>
            <a:r>
              <a:rPr lang="en-US" sz="235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20 </a:t>
            </a:r>
            <a:r>
              <a:rPr lang="en-US" sz="2350" b="1" dirty="0">
                <a:latin typeface="Arial" panose="020B0604020202020204" pitchFamily="34" charset="0"/>
                <a:cs typeface="Arial" panose="020B0604020202020204" pitchFamily="34" charset="0"/>
              </a:rPr>
              <a:t>Now Araunah looked, and saw the king and his servants coming toward him. So Araunah went out and bowed before the king with his face to the ground</a:t>
            </a:r>
            <a:r>
              <a:rPr lang="en-US" sz="2350" b="1" dirty="0" smtClean="0">
                <a:latin typeface="Arial" panose="020B0604020202020204" pitchFamily="34" charset="0"/>
                <a:cs typeface="Arial" panose="020B0604020202020204" pitchFamily="34" charset="0"/>
              </a:rPr>
              <a:t>.</a:t>
            </a:r>
            <a:r>
              <a:rPr lang="en-US" sz="235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5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21</a:t>
            </a:r>
            <a:r>
              <a:rPr lang="en-US" sz="2350" b="1" baseline="30000" dirty="0">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Then Araunah said, w</a:t>
            </a:r>
            <a:r>
              <a:rPr lang="en-US" sz="2350" b="1" dirty="0" smtClean="0">
                <a:latin typeface="Arial" panose="020B0604020202020204" pitchFamily="34" charset="0"/>
                <a:cs typeface="Arial" panose="020B0604020202020204" pitchFamily="34" charset="0"/>
              </a:rPr>
              <a:t>hy </a:t>
            </a:r>
            <a:r>
              <a:rPr lang="en-US" sz="2350" b="1" dirty="0">
                <a:latin typeface="Arial" panose="020B0604020202020204" pitchFamily="34" charset="0"/>
                <a:cs typeface="Arial" panose="020B0604020202020204" pitchFamily="34" charset="0"/>
              </a:rPr>
              <a:t>has my lord the king come to his servant</a:t>
            </a:r>
            <a:r>
              <a:rPr lang="en-US" sz="2350" b="1" dirty="0" smtClean="0">
                <a:latin typeface="Arial" panose="020B0604020202020204" pitchFamily="34" charset="0"/>
                <a:cs typeface="Arial" panose="020B0604020202020204" pitchFamily="34" charset="0"/>
              </a:rPr>
              <a:t>? And </a:t>
            </a:r>
            <a:r>
              <a:rPr lang="en-US" sz="2350" b="1" dirty="0">
                <a:latin typeface="Arial" panose="020B0604020202020204" pitchFamily="34" charset="0"/>
                <a:cs typeface="Arial" panose="020B0604020202020204" pitchFamily="34" charset="0"/>
              </a:rPr>
              <a:t>David said, t</a:t>
            </a:r>
            <a:r>
              <a:rPr lang="en-US" sz="2350" b="1" dirty="0" smtClean="0">
                <a:latin typeface="Arial" panose="020B0604020202020204" pitchFamily="34" charset="0"/>
                <a:cs typeface="Arial" panose="020B0604020202020204" pitchFamily="34" charset="0"/>
              </a:rPr>
              <a:t>o </a:t>
            </a:r>
            <a:r>
              <a:rPr lang="en-US" sz="2350" b="1" dirty="0">
                <a:latin typeface="Arial" panose="020B0604020202020204" pitchFamily="34" charset="0"/>
                <a:cs typeface="Arial" panose="020B0604020202020204" pitchFamily="34" charset="0"/>
              </a:rPr>
              <a:t>buy the threshing floor from you, to build an altar to the </a:t>
            </a:r>
            <a:r>
              <a:rPr lang="en-US" sz="2350" b="1" cap="small" dirty="0">
                <a:latin typeface="Arial" panose="020B0604020202020204" pitchFamily="34" charset="0"/>
                <a:cs typeface="Arial" panose="020B0604020202020204" pitchFamily="34" charset="0"/>
              </a:rPr>
              <a:t>Lord</a:t>
            </a:r>
            <a:r>
              <a:rPr lang="en-US" sz="2350" b="1" dirty="0">
                <a:latin typeface="Arial" panose="020B0604020202020204" pitchFamily="34" charset="0"/>
                <a:cs typeface="Arial" panose="020B0604020202020204" pitchFamily="34" charset="0"/>
              </a:rPr>
              <a:t>, that the plague may be withdrawn from the </a:t>
            </a:r>
            <a:r>
              <a:rPr lang="en-US" sz="2350" b="1" dirty="0" smtClean="0">
                <a:latin typeface="Arial" panose="020B0604020202020204" pitchFamily="34" charset="0"/>
                <a:cs typeface="Arial" panose="020B0604020202020204" pitchFamily="34" charset="0"/>
              </a:rPr>
              <a:t>people. </a:t>
            </a:r>
            <a:r>
              <a:rPr lang="en-US" sz="235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22</a:t>
            </a:r>
            <a:r>
              <a:rPr lang="en-US" sz="235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Now Araunah said to David, l</a:t>
            </a:r>
            <a:r>
              <a:rPr lang="en-US" sz="2350" b="1" dirty="0" smtClean="0">
                <a:latin typeface="Arial" panose="020B0604020202020204" pitchFamily="34" charset="0"/>
                <a:cs typeface="Arial" panose="020B0604020202020204" pitchFamily="34" charset="0"/>
              </a:rPr>
              <a:t>et </a:t>
            </a:r>
            <a:r>
              <a:rPr lang="en-US" sz="2350" b="1" dirty="0">
                <a:latin typeface="Arial" panose="020B0604020202020204" pitchFamily="34" charset="0"/>
                <a:cs typeface="Arial" panose="020B0604020202020204" pitchFamily="34" charset="0"/>
              </a:rPr>
              <a:t>my lord the king take and offer up whatever seems good to him. Look, here are oxen for burnt sacrifice, and threshing implements and the yokes of the oxen for wood. </a:t>
            </a:r>
            <a:r>
              <a:rPr lang="en-US" sz="235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23</a:t>
            </a:r>
            <a:r>
              <a:rPr lang="en-US" sz="2350" b="1" i="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All these, O king, Araunah has given to the king</a:t>
            </a:r>
            <a:r>
              <a:rPr lang="en-US" sz="2350" b="1" dirty="0" smtClean="0">
                <a:latin typeface="Arial" panose="020B0604020202020204" pitchFamily="34" charset="0"/>
                <a:cs typeface="Arial" panose="020B0604020202020204" pitchFamily="34" charset="0"/>
              </a:rPr>
              <a:t>. And </a:t>
            </a:r>
            <a:r>
              <a:rPr lang="en-US" sz="2350" b="1" dirty="0">
                <a:latin typeface="Arial" panose="020B0604020202020204" pitchFamily="34" charset="0"/>
                <a:cs typeface="Arial" panose="020B0604020202020204" pitchFamily="34" charset="0"/>
              </a:rPr>
              <a:t>Araunah said to the king, m</a:t>
            </a:r>
            <a:r>
              <a:rPr lang="en-US" sz="2350" b="1" dirty="0" smtClean="0">
                <a:latin typeface="Arial" panose="020B0604020202020204" pitchFamily="34" charset="0"/>
                <a:cs typeface="Arial" panose="020B0604020202020204" pitchFamily="34" charset="0"/>
              </a:rPr>
              <a:t>ay </a:t>
            </a:r>
            <a:r>
              <a:rPr lang="en-US" sz="2350" b="1" dirty="0">
                <a:latin typeface="Arial" panose="020B0604020202020204" pitchFamily="34" charset="0"/>
                <a:cs typeface="Arial" panose="020B0604020202020204" pitchFamily="34" charset="0"/>
              </a:rPr>
              <a:t>the </a:t>
            </a:r>
            <a:r>
              <a:rPr lang="en-US" sz="2350" b="1" cap="small" dirty="0">
                <a:latin typeface="Arial" panose="020B0604020202020204" pitchFamily="34" charset="0"/>
                <a:cs typeface="Arial" panose="020B0604020202020204" pitchFamily="34" charset="0"/>
              </a:rPr>
              <a:t>Lord</a:t>
            </a:r>
            <a:r>
              <a:rPr lang="en-US" sz="2350" b="1" dirty="0">
                <a:latin typeface="Arial" panose="020B0604020202020204" pitchFamily="34" charset="0"/>
                <a:cs typeface="Arial" panose="020B0604020202020204" pitchFamily="34" charset="0"/>
              </a:rPr>
              <a:t> your God accept you</a:t>
            </a:r>
            <a:r>
              <a:rPr lang="en-US" sz="2350" b="1" dirty="0" smtClean="0">
                <a:latin typeface="Arial" panose="020B0604020202020204" pitchFamily="34" charset="0"/>
                <a:cs typeface="Arial" panose="020B0604020202020204" pitchFamily="34" charset="0"/>
              </a:rPr>
              <a:t>. </a:t>
            </a:r>
            <a:r>
              <a:rPr lang="en-US" sz="235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24</a:t>
            </a:r>
            <a:r>
              <a:rPr lang="en-US" sz="235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Then the king said to Araunah, n</a:t>
            </a:r>
            <a:r>
              <a:rPr lang="en-US" sz="2350" b="1" dirty="0" smtClean="0">
                <a:latin typeface="Arial" panose="020B0604020202020204" pitchFamily="34" charset="0"/>
                <a:cs typeface="Arial" panose="020B0604020202020204" pitchFamily="34" charset="0"/>
              </a:rPr>
              <a:t>o</a:t>
            </a:r>
            <a:r>
              <a:rPr lang="en-US" sz="2350" b="1" dirty="0">
                <a:latin typeface="Arial" panose="020B0604020202020204" pitchFamily="34" charset="0"/>
                <a:cs typeface="Arial" panose="020B0604020202020204" pitchFamily="34" charset="0"/>
              </a:rPr>
              <a:t>, but I will surely buy it from you for a price; nor will I offer burnt offerings to the </a:t>
            </a:r>
            <a:r>
              <a:rPr lang="en-US" sz="2350" b="1" cap="small" dirty="0">
                <a:latin typeface="Arial" panose="020B0604020202020204" pitchFamily="34" charset="0"/>
                <a:cs typeface="Arial" panose="020B0604020202020204" pitchFamily="34" charset="0"/>
              </a:rPr>
              <a:t>Lord</a:t>
            </a:r>
            <a:r>
              <a:rPr lang="en-US" sz="2350" b="1" dirty="0">
                <a:latin typeface="Arial" panose="020B0604020202020204" pitchFamily="34" charset="0"/>
                <a:cs typeface="Arial" panose="020B0604020202020204" pitchFamily="34" charset="0"/>
              </a:rPr>
              <a:t> my God with that which costs me nothing</a:t>
            </a:r>
            <a:r>
              <a:rPr lang="en-US" sz="2350" b="1" dirty="0" smtClean="0">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So David bought the threshing floor and the oxen for fifty shekels of silver. </a:t>
            </a:r>
            <a:r>
              <a:rPr lang="en-US" sz="235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25</a:t>
            </a:r>
            <a:r>
              <a:rPr lang="en-US" sz="2350" b="1" baseline="30000" dirty="0">
                <a:ln>
                  <a:solidFill>
                    <a:srgbClr val="C00000"/>
                  </a:solidFill>
                </a:ln>
                <a:latin typeface="Arial" panose="020B0604020202020204" pitchFamily="34" charset="0"/>
                <a:cs typeface="Arial" panose="020B0604020202020204" pitchFamily="34" charset="0"/>
              </a:rPr>
              <a:t> </a:t>
            </a:r>
            <a:r>
              <a:rPr lang="en-US" sz="2350" b="1" dirty="0">
                <a:latin typeface="Arial" panose="020B0604020202020204" pitchFamily="34" charset="0"/>
                <a:cs typeface="Arial" panose="020B0604020202020204" pitchFamily="34" charset="0"/>
              </a:rPr>
              <a:t>And David built there an altar to the </a:t>
            </a:r>
            <a:r>
              <a:rPr lang="en-US" sz="2350" b="1" cap="small" dirty="0">
                <a:latin typeface="Arial" panose="020B0604020202020204" pitchFamily="34" charset="0"/>
                <a:cs typeface="Arial" panose="020B0604020202020204" pitchFamily="34" charset="0"/>
              </a:rPr>
              <a:t>Lord</a:t>
            </a:r>
            <a:r>
              <a:rPr lang="en-US" sz="2350" b="1" dirty="0">
                <a:latin typeface="Arial" panose="020B0604020202020204" pitchFamily="34" charset="0"/>
                <a:cs typeface="Arial" panose="020B0604020202020204" pitchFamily="34" charset="0"/>
              </a:rPr>
              <a:t>, and offered burnt offerings and peace offerings. So the </a:t>
            </a:r>
            <a:r>
              <a:rPr lang="en-US" sz="2350" b="1" cap="small" dirty="0">
                <a:latin typeface="Arial" panose="020B0604020202020204" pitchFamily="34" charset="0"/>
                <a:cs typeface="Arial" panose="020B0604020202020204" pitchFamily="34" charset="0"/>
              </a:rPr>
              <a:t>Lord</a:t>
            </a:r>
            <a:r>
              <a:rPr lang="en-US" sz="2350" b="1" dirty="0">
                <a:latin typeface="Arial" panose="020B0604020202020204" pitchFamily="34" charset="0"/>
                <a:cs typeface="Arial" panose="020B0604020202020204" pitchFamily="34" charset="0"/>
              </a:rPr>
              <a:t> heeded the prayers for the land, and the plague was withdrawn from Israel.</a:t>
            </a:r>
          </a:p>
        </p:txBody>
      </p:sp>
      <p:sp>
        <p:nvSpPr>
          <p:cNvPr id="3" name="Rectangle 2"/>
          <p:cNvSpPr/>
          <p:nvPr/>
        </p:nvSpPr>
        <p:spPr>
          <a:xfrm>
            <a:off x="3045657" y="0"/>
            <a:ext cx="6043642"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600" dirty="0" smtClean="0">
                <a:ln w="11430">
                  <a:solidFill>
                    <a:schemeClr val="tx1">
                      <a:lumMod val="95000"/>
                      <a:lumOff val="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anose="02020602080505020303" pitchFamily="18" charset="0"/>
              </a:rPr>
              <a:t>2 Samuel 24:18-25</a:t>
            </a:r>
            <a:endParaRPr lang="en-US" sz="4800" b="1" cap="none" spc="600" dirty="0">
              <a:ln w="11430">
                <a:solidFill>
                  <a:schemeClr val="tx1">
                    <a:lumMod val="95000"/>
                    <a:lumOff val="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anose="02020602080505020303" pitchFamily="18" charset="0"/>
            </a:endParaRPr>
          </a:p>
        </p:txBody>
      </p:sp>
    </p:spTree>
    <p:extLst>
      <p:ext uri="{BB962C8B-B14F-4D97-AF65-F5344CB8AC3E}">
        <p14:creationId xmlns:p14="http://schemas.microsoft.com/office/powerpoint/2010/main" val="145572824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94519" y="1905000"/>
            <a:ext cx="10972800" cy="646331"/>
          </a:xfrm>
          <a:prstGeom prst="rect">
            <a:avLst/>
          </a:prstGeom>
          <a:solidFill>
            <a:srgbClr val="000000">
              <a:alpha val="74902"/>
            </a:srgbClr>
          </a:solidFill>
          <a:ln>
            <a:solidFill>
              <a:schemeClr val="bg1"/>
            </a:solidFill>
          </a:ln>
        </p:spPr>
        <p:txBody>
          <a:bodyPr wrap="square" rtlCol="0">
            <a:spAutoFit/>
          </a:bodyPr>
          <a:lstStyle/>
          <a:p>
            <a:r>
              <a:rPr lang="en-US" b="1"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O.T. sacrifices were gifts: </a:t>
            </a:r>
            <a:r>
              <a:rPr lang="en-US"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every high priest taken from among men is appointed for men in things pertaining to God, that he may </a:t>
            </a:r>
            <a:r>
              <a:rPr lang="en-US" b="1" i="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offer both gifts</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sacrifices for </a:t>
            </a:r>
            <a:r>
              <a:rPr lang="en-US"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sins”</a:t>
            </a: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(Heb 5:1).</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594519" y="2667000"/>
            <a:ext cx="10972800" cy="923330"/>
          </a:xfrm>
          <a:prstGeom prst="rect">
            <a:avLst/>
          </a:prstGeom>
          <a:solidFill>
            <a:srgbClr val="000000">
              <a:alpha val="74902"/>
            </a:srgbClr>
          </a:solidFill>
          <a:ln>
            <a:solidFill>
              <a:schemeClr val="bg1"/>
            </a:solidFill>
          </a:ln>
        </p:spPr>
        <p:txBody>
          <a:bodyPr wrap="square" rtlCol="0">
            <a:spAutoFit/>
          </a:bodyPr>
          <a:lstStyle/>
          <a:p>
            <a:r>
              <a:rPr lang="en-US" b="1"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Magi worshiped Jesus by giving: </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when they had come into the house, they saw the young Child with Mary His mother, and fell down and worshiped Him. And when they had opened their treasures, they </a:t>
            </a:r>
            <a:r>
              <a:rPr lang="en-US" b="1" i="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presented gifts to Him</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gold, frankincense, and </a:t>
            </a:r>
            <a:r>
              <a:rPr lang="en-US"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myrrh”</a:t>
            </a: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(Matt 2:11).</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594519" y="3706905"/>
            <a:ext cx="10972800" cy="923330"/>
          </a:xfrm>
          <a:prstGeom prst="rect">
            <a:avLst/>
          </a:prstGeom>
          <a:solidFill>
            <a:srgbClr val="000000">
              <a:alpha val="74902"/>
            </a:srgbClr>
          </a:solidFill>
          <a:ln>
            <a:solidFill>
              <a:schemeClr val="bg1"/>
            </a:solidFill>
          </a:ln>
        </p:spPr>
        <p:txBody>
          <a:bodyPr wrap="square" rtlCol="0">
            <a:spAutoFit/>
          </a:bodyPr>
          <a:lstStyle/>
          <a:p>
            <a:r>
              <a:rPr lang="en-US" b="1"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Giving (sharing) is listed among other avenues of worship: </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they continued steadfastly in the apostles’ doctrine and </a:t>
            </a:r>
            <a:r>
              <a:rPr lang="en-US" b="1" i="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fellowship</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smtClean="0">
                <a:ln>
                  <a:solidFill>
                    <a:srgbClr val="FFC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(koinonia, Rom 15:26—contribution)</a:t>
            </a: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breaking of bread, and in prayers”</a:t>
            </a: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(Acts 2:42).</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Box 14"/>
          <p:cNvSpPr txBox="1"/>
          <p:nvPr/>
        </p:nvSpPr>
        <p:spPr>
          <a:xfrm>
            <a:off x="579438" y="4746810"/>
            <a:ext cx="10972800" cy="923330"/>
          </a:xfrm>
          <a:prstGeom prst="rect">
            <a:avLst/>
          </a:prstGeom>
          <a:solidFill>
            <a:srgbClr val="000000">
              <a:alpha val="74902"/>
            </a:srgbClr>
          </a:solidFill>
          <a:ln>
            <a:solidFill>
              <a:schemeClr val="bg1"/>
            </a:solidFill>
          </a:ln>
        </p:spPr>
        <p:txBody>
          <a:bodyPr wrap="square" rtlCol="0">
            <a:spAutoFit/>
          </a:bodyPr>
          <a:lstStyle/>
          <a:p>
            <a:r>
              <a:rPr lang="en-US" b="1"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Paul receive a contribution from Philippi it was an acceptable sacrifice to God: </a:t>
            </a:r>
            <a:r>
              <a:rPr lang="en-US"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 having </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received from Epaphroditus the things sent from you, a sweet-smelling aroma, </a:t>
            </a:r>
            <a:r>
              <a:rPr lang="en-US" b="1" i="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acceptable sacrifice, well pleasing to </a:t>
            </a:r>
            <a:r>
              <a:rPr lang="en-US" b="1" i="1" u="sng"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a:t>
            </a:r>
            <a:r>
              <a:rPr lang="en-US"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(Phil 4:18).</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Box 16"/>
          <p:cNvSpPr txBox="1"/>
          <p:nvPr/>
        </p:nvSpPr>
        <p:spPr>
          <a:xfrm>
            <a:off x="594519" y="5783776"/>
            <a:ext cx="10972800" cy="923330"/>
          </a:xfrm>
          <a:prstGeom prst="rect">
            <a:avLst/>
          </a:prstGeom>
          <a:solidFill>
            <a:srgbClr val="000000">
              <a:alpha val="74902"/>
            </a:srgbClr>
          </a:solidFill>
          <a:ln>
            <a:solidFill>
              <a:schemeClr val="bg1"/>
            </a:solidFill>
          </a:ln>
        </p:spPr>
        <p:txBody>
          <a:bodyPr wrap="square" rtlCol="0">
            <a:spAutoFit/>
          </a:bodyPr>
          <a:lstStyle/>
          <a:p>
            <a:r>
              <a:rPr lang="en-US" b="1" dirty="0" smtClean="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Giving is an expression of thankfulness for receiving God’s grace: </a:t>
            </a:r>
            <a:r>
              <a:rPr lang="en-US"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as you abound in everything—in faith, in speech, in knowledge, in all diligence, and in your love for us—see that you </a:t>
            </a:r>
            <a:r>
              <a:rPr lang="en-US" b="1" i="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abound in this grace </a:t>
            </a:r>
            <a:r>
              <a:rPr lang="en-US" b="1" i="1" u="sng"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also</a:t>
            </a:r>
            <a:r>
              <a:rPr lang="en-US"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 Cor 8:7).</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1837"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418"/>
            <a:ext cx="12161838" cy="6843582"/>
          </a:xfrm>
          <a:prstGeom prst="rect">
            <a:avLst/>
          </a:prstGeom>
        </p:spPr>
      </p:pic>
      <p:sp>
        <p:nvSpPr>
          <p:cNvPr id="19" name="Rectangle 18"/>
          <p:cNvSpPr/>
          <p:nvPr/>
        </p:nvSpPr>
        <p:spPr>
          <a:xfrm rot="463447">
            <a:off x="3337719" y="5208475"/>
            <a:ext cx="3962400" cy="1447800"/>
          </a:xfrm>
          <a:prstGeom prst="rect">
            <a:avLst/>
          </a:prstGeom>
          <a:noFill/>
        </p:spPr>
        <p:txBody>
          <a:bodyPr wrap="none" lIns="91440" tIns="45720" rIns="91440" bIns="45720">
            <a:prstTxWarp prst="textCascadeUp">
              <a:avLst/>
            </a:prstTxWarp>
            <a:spAutoFit/>
          </a:bodyPr>
          <a:lstStyle/>
          <a:p>
            <a:pPr algn="ctr"/>
            <a:r>
              <a:rPr lang="en-US" sz="8000" b="1" cap="none" spc="0" dirty="0" smtClean="0">
                <a:ln w="31550" cmpd="sng">
                  <a:solidFill>
                    <a:schemeClr val="bg2">
                      <a:lumMod val="90000"/>
                    </a:schemeClr>
                  </a:solidFill>
                  <a:prstDash val="solid"/>
                </a:ln>
                <a:solidFill>
                  <a:sysClr val="windowText" lastClr="000000"/>
                </a:solidFill>
                <a:effectLst>
                  <a:outerShdw blurRad="50800" dist="40000" dir="5400000" algn="tl" rotWithShape="0">
                    <a:srgbClr val="000000">
                      <a:shade val="5000"/>
                      <a:satMod val="120000"/>
                      <a:alpha val="33000"/>
                    </a:srgbClr>
                  </a:outerShdw>
                </a:effectLst>
              </a:rPr>
              <a:t>2</a:t>
            </a:r>
            <a:r>
              <a:rPr lang="en-US" sz="5400" b="1" cap="none" spc="0" baseline="30000" dirty="0" smtClean="0">
                <a:ln w="31550" cmpd="sng">
                  <a:solidFill>
                    <a:schemeClr val="bg2">
                      <a:lumMod val="90000"/>
                    </a:schemeClr>
                  </a:solidFill>
                  <a:prstDash val="solid"/>
                </a:ln>
                <a:solidFill>
                  <a:sysClr val="windowText" lastClr="000000"/>
                </a:solidFill>
                <a:effectLst>
                  <a:outerShdw blurRad="50800" dist="40000" dir="5400000" algn="tl" rotWithShape="0">
                    <a:srgbClr val="000000">
                      <a:shade val="5000"/>
                      <a:satMod val="120000"/>
                      <a:alpha val="33000"/>
                    </a:srgbClr>
                  </a:outerShdw>
                </a:effectLst>
              </a:rPr>
              <a:t>nd</a:t>
            </a:r>
            <a:r>
              <a:rPr lang="en-US" sz="5400" b="1" cap="none" spc="0" dirty="0" smtClean="0">
                <a:ln w="31550" cmpd="sng">
                  <a:solidFill>
                    <a:schemeClr val="bg2">
                      <a:lumMod val="90000"/>
                    </a:schemeClr>
                  </a:solidFill>
                  <a:prstDash val="solid"/>
                </a:ln>
                <a:solidFill>
                  <a:sysClr val="windowText" lastClr="000000"/>
                </a:solidFill>
                <a:effectLst>
                  <a:outerShdw blurRad="50800" dist="40000" dir="5400000" algn="tl" rotWithShape="0">
                    <a:srgbClr val="000000">
                      <a:shade val="5000"/>
                      <a:satMod val="120000"/>
                      <a:alpha val="33000"/>
                    </a:srgbClr>
                  </a:outerShdw>
                </a:effectLst>
              </a:rPr>
              <a:t> Lesson</a:t>
            </a:r>
            <a:endParaRPr lang="en-US" sz="5400" b="1" cap="none" spc="0" dirty="0">
              <a:ln w="31550" cmpd="sng">
                <a:solidFill>
                  <a:schemeClr val="bg2">
                    <a:lumMod val="90000"/>
                  </a:schemeClr>
                </a:solidFill>
                <a:prstDash val="solid"/>
              </a:ln>
              <a:solidFill>
                <a:sysClr val="windowText" lastClr="000000"/>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7722321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30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19"/>
                                        </p:tgtEl>
                                        <p:attrNameLst>
                                          <p:attrName>ppt_y</p:attrName>
                                        </p:attrNameLst>
                                      </p:cBhvr>
                                      <p:tavLst>
                                        <p:tav tm="0">
                                          <p:val>
                                            <p:strVal val="#ppt_y"/>
                                          </p:val>
                                        </p:tav>
                                        <p:tav tm="100000">
                                          <p:val>
                                            <p:strVal val="#ppt_y"/>
                                          </p:val>
                                        </p:tav>
                                      </p:tavLst>
                                    </p:anim>
                                    <p:anim calcmode="lin" valueType="num">
                                      <p:cBhvr>
                                        <p:cTn id="9" dur="30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7"/>
                                        </p:tgtEl>
                                      </p:cBhvr>
                                    </p:animEffect>
                                    <p:set>
                                      <p:cBhvr>
                                        <p:cTn id="16" dur="1" fill="hold">
                                          <p:stCondLst>
                                            <p:cond delay="19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iterate type="lt">
                                    <p:tmPct val="0"/>
                                  </p:iterate>
                                  <p:childTnLst>
                                    <p:animEffect transition="out" filter="fade">
                                      <p:cBhvr>
                                        <p:cTn id="18" dur="2000"/>
                                        <p:tgtEl>
                                          <p:spTgt spid="19"/>
                                        </p:tgtEl>
                                      </p:cBhvr>
                                    </p:animEffect>
                                    <p:set>
                                      <p:cBhvr>
                                        <p:cTn id="19" dur="1" fill="hold">
                                          <p:stCondLst>
                                            <p:cond delay="19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3000"/>
                                        <p:tgtEl>
                                          <p:spTgt spid="18"/>
                                        </p:tgtEl>
                                      </p:cBhvr>
                                    </p:animEffect>
                                    <p:set>
                                      <p:cBhvr>
                                        <p:cTn id="24" dur="1" fill="hold">
                                          <p:stCondLst>
                                            <p:cond delay="29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2000" fill="hold"/>
                                        <p:tgtEl>
                                          <p:spTgt spid="4"/>
                                        </p:tgtEl>
                                        <p:attrNameLst>
                                          <p:attrName>ppt_w</p:attrName>
                                        </p:attrNameLst>
                                      </p:cBhvr>
                                      <p:tavLst>
                                        <p:tav tm="0">
                                          <p:val>
                                            <p:strVal val="#ppt_w*0.70"/>
                                          </p:val>
                                        </p:tav>
                                        <p:tav tm="100000">
                                          <p:val>
                                            <p:strVal val="#ppt_w"/>
                                          </p:val>
                                        </p:tav>
                                      </p:tavLst>
                                    </p:anim>
                                    <p:anim calcmode="lin" valueType="num">
                                      <p:cBhvr>
                                        <p:cTn id="30" dur="2000" fill="hold"/>
                                        <p:tgtEl>
                                          <p:spTgt spid="4"/>
                                        </p:tgtEl>
                                        <p:attrNameLst>
                                          <p:attrName>ppt_h</p:attrName>
                                        </p:attrNameLst>
                                      </p:cBhvr>
                                      <p:tavLst>
                                        <p:tav tm="0">
                                          <p:val>
                                            <p:strVal val="#ppt_h"/>
                                          </p:val>
                                        </p:tav>
                                        <p:tav tm="100000">
                                          <p:val>
                                            <p:strVal val="#ppt_h"/>
                                          </p:val>
                                        </p:tav>
                                      </p:tavLst>
                                    </p:anim>
                                    <p:animEffect transition="in" filter="fade">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000" fill="hold"/>
                                        <p:tgtEl>
                                          <p:spTgt spid="11"/>
                                        </p:tgtEl>
                                        <p:attrNameLst>
                                          <p:attrName>ppt_w</p:attrName>
                                        </p:attrNameLst>
                                      </p:cBhvr>
                                      <p:tavLst>
                                        <p:tav tm="0">
                                          <p:val>
                                            <p:strVal val="#ppt_w*0.70"/>
                                          </p:val>
                                        </p:tav>
                                        <p:tav tm="100000">
                                          <p:val>
                                            <p:strVal val="#ppt_w"/>
                                          </p:val>
                                        </p:tav>
                                      </p:tavLst>
                                    </p:anim>
                                    <p:anim calcmode="lin" valueType="num">
                                      <p:cBhvr>
                                        <p:cTn id="37" dur="2000" fill="hold"/>
                                        <p:tgtEl>
                                          <p:spTgt spid="11"/>
                                        </p:tgtEl>
                                        <p:attrNameLst>
                                          <p:attrName>ppt_h</p:attrName>
                                        </p:attrNameLst>
                                      </p:cBhvr>
                                      <p:tavLst>
                                        <p:tav tm="0">
                                          <p:val>
                                            <p:strVal val="#ppt_h"/>
                                          </p:val>
                                        </p:tav>
                                        <p:tav tm="100000">
                                          <p:val>
                                            <p:strVal val="#ppt_h"/>
                                          </p:val>
                                        </p:tav>
                                      </p:tavLst>
                                    </p:anim>
                                    <p:animEffect transition="in" filter="fade">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000" fill="hold"/>
                                        <p:tgtEl>
                                          <p:spTgt spid="14"/>
                                        </p:tgtEl>
                                        <p:attrNameLst>
                                          <p:attrName>ppt_w</p:attrName>
                                        </p:attrNameLst>
                                      </p:cBhvr>
                                      <p:tavLst>
                                        <p:tav tm="0">
                                          <p:val>
                                            <p:strVal val="#ppt_w*0.70"/>
                                          </p:val>
                                        </p:tav>
                                        <p:tav tm="100000">
                                          <p:val>
                                            <p:strVal val="#ppt_w"/>
                                          </p:val>
                                        </p:tav>
                                      </p:tavLst>
                                    </p:anim>
                                    <p:anim calcmode="lin" valueType="num">
                                      <p:cBhvr>
                                        <p:cTn id="44" dur="2000" fill="hold"/>
                                        <p:tgtEl>
                                          <p:spTgt spid="14"/>
                                        </p:tgtEl>
                                        <p:attrNameLst>
                                          <p:attrName>ppt_h</p:attrName>
                                        </p:attrNameLst>
                                      </p:cBhvr>
                                      <p:tavLst>
                                        <p:tav tm="0">
                                          <p:val>
                                            <p:strVal val="#ppt_h"/>
                                          </p:val>
                                        </p:tav>
                                        <p:tav tm="100000">
                                          <p:val>
                                            <p:strVal val="#ppt_h"/>
                                          </p:val>
                                        </p:tav>
                                      </p:tavLst>
                                    </p:anim>
                                    <p:animEffect transition="in" filter="fade">
                                      <p:cBhvr>
                                        <p:cTn id="45" dur="2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000" fill="hold"/>
                                        <p:tgtEl>
                                          <p:spTgt spid="15"/>
                                        </p:tgtEl>
                                        <p:attrNameLst>
                                          <p:attrName>ppt_w</p:attrName>
                                        </p:attrNameLst>
                                      </p:cBhvr>
                                      <p:tavLst>
                                        <p:tav tm="0">
                                          <p:val>
                                            <p:strVal val="#ppt_w*0.70"/>
                                          </p:val>
                                        </p:tav>
                                        <p:tav tm="100000">
                                          <p:val>
                                            <p:strVal val="#ppt_w"/>
                                          </p:val>
                                        </p:tav>
                                      </p:tavLst>
                                    </p:anim>
                                    <p:anim calcmode="lin" valueType="num">
                                      <p:cBhvr>
                                        <p:cTn id="51" dur="2000" fill="hold"/>
                                        <p:tgtEl>
                                          <p:spTgt spid="15"/>
                                        </p:tgtEl>
                                        <p:attrNameLst>
                                          <p:attrName>ppt_h</p:attrName>
                                        </p:attrNameLst>
                                      </p:cBhvr>
                                      <p:tavLst>
                                        <p:tav tm="0">
                                          <p:val>
                                            <p:strVal val="#ppt_h"/>
                                          </p:val>
                                        </p:tav>
                                        <p:tav tm="100000">
                                          <p:val>
                                            <p:strVal val="#ppt_h"/>
                                          </p:val>
                                        </p:tav>
                                      </p:tavLst>
                                    </p:anim>
                                    <p:animEffect transition="in" filter="fade">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000" fill="hold"/>
                                        <p:tgtEl>
                                          <p:spTgt spid="17"/>
                                        </p:tgtEl>
                                        <p:attrNameLst>
                                          <p:attrName>ppt_w</p:attrName>
                                        </p:attrNameLst>
                                      </p:cBhvr>
                                      <p:tavLst>
                                        <p:tav tm="0">
                                          <p:val>
                                            <p:strVal val="#ppt_w*0.70"/>
                                          </p:val>
                                        </p:tav>
                                        <p:tav tm="100000">
                                          <p:val>
                                            <p:strVal val="#ppt_w"/>
                                          </p:val>
                                        </p:tav>
                                      </p:tavLst>
                                    </p:anim>
                                    <p:anim calcmode="lin" valueType="num">
                                      <p:cBhvr>
                                        <p:cTn id="58" dur="2000" fill="hold"/>
                                        <p:tgtEl>
                                          <p:spTgt spid="17"/>
                                        </p:tgtEl>
                                        <p:attrNameLst>
                                          <p:attrName>ppt_h</p:attrName>
                                        </p:attrNameLst>
                                      </p:cBhvr>
                                      <p:tavLst>
                                        <p:tav tm="0">
                                          <p:val>
                                            <p:strVal val="#ppt_h"/>
                                          </p:val>
                                        </p:tav>
                                        <p:tav tm="100000">
                                          <p:val>
                                            <p:strVal val="#ppt_h"/>
                                          </p:val>
                                        </p:tav>
                                      </p:tavLst>
                                    </p:anim>
                                    <p:animEffect transition="in" filter="fade">
                                      <p:cBhvr>
                                        <p:cTn id="5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15" grpId="0" animBg="1"/>
      <p:bldP spid="17" grpId="0" animBg="1"/>
      <p:bldP spid="19" grpId="0"/>
      <p:bldP spid="1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330189" y="0"/>
            <a:ext cx="7501477" cy="923330"/>
          </a:xfrm>
          <a:prstGeom prst="rect">
            <a:avLst/>
          </a:prstGeom>
          <a:solidFill>
            <a:srgbClr val="FFFFFF">
              <a:alpha val="69804"/>
            </a:srgbClr>
          </a:solidFill>
          <a:effectLst>
            <a:softEdge rad="127000"/>
          </a:effectLst>
        </p:spPr>
        <p:txBody>
          <a:bodyPr wrap="none" lIns="91440" tIns="45720" rIns="91440" bIns="45720">
            <a:spAutoFit/>
          </a:bodyPr>
          <a:lstStyle/>
          <a:p>
            <a:pPr algn="ctr"/>
            <a:r>
              <a:rPr lang="en-US" sz="5400" b="1" cap="none" spc="1200" dirty="0" smtClean="0">
                <a:ln w="19050">
                  <a:solidFill>
                    <a:schemeClr val="tx1"/>
                  </a:solidFill>
                  <a:prstDash val="solid"/>
                </a:ln>
                <a:solidFill>
                  <a:sysClr val="windowText" lastClr="000000"/>
                </a:solidFill>
                <a:effectLst>
                  <a:outerShdw blurRad="50000" dist="50800" dir="7500000" algn="tl">
                    <a:srgbClr val="000000">
                      <a:shade val="5000"/>
                      <a:alpha val="35000"/>
                    </a:srgbClr>
                  </a:outerShdw>
                </a:effectLst>
                <a:latin typeface="Juice ITC" panose="04040403040A02020202" pitchFamily="82" charset="0"/>
                <a:cs typeface="Arial" panose="020B0604020202020204" pitchFamily="34" charset="0"/>
              </a:rPr>
              <a:t>Jesus and Your Money</a:t>
            </a:r>
            <a:endParaRPr lang="en-US" sz="5400" b="1" cap="none" spc="1200" dirty="0">
              <a:ln w="19050">
                <a:solidFill>
                  <a:schemeClr val="tx1"/>
                </a:solidFill>
                <a:prstDash val="solid"/>
              </a:ln>
              <a:solidFill>
                <a:sysClr val="windowText" lastClr="000000"/>
              </a:solidFill>
              <a:effectLst>
                <a:outerShdw blurRad="50000" dist="50800" dir="7500000" algn="tl">
                  <a:srgbClr val="000000">
                    <a:shade val="5000"/>
                    <a:alpha val="35000"/>
                  </a:srgbClr>
                </a:outerShdw>
              </a:effectLst>
              <a:latin typeface="Juice ITC" panose="04040403040A02020202" pitchFamily="82" charset="0"/>
              <a:cs typeface="Arial" panose="020B0604020202020204" pitchFamily="34" charset="0"/>
            </a:endParaRPr>
          </a:p>
        </p:txBody>
      </p:sp>
      <p:sp>
        <p:nvSpPr>
          <p:cNvPr id="5" name="TextBox 4"/>
          <p:cNvSpPr txBox="1"/>
          <p:nvPr/>
        </p:nvSpPr>
        <p:spPr>
          <a:xfrm>
            <a:off x="602884" y="1056526"/>
            <a:ext cx="10957059" cy="1323439"/>
          </a:xfrm>
          <a:prstGeom prst="rect">
            <a:avLst/>
          </a:prstGeom>
          <a:solidFill>
            <a:srgbClr val="FFFFFF">
              <a:alpha val="69804"/>
            </a:srgbClr>
          </a:solidFill>
        </p:spPr>
        <p:txBody>
          <a:bodyPr wrap="square" rtlCol="0">
            <a:spAutoFit/>
          </a:bodyPr>
          <a:lstStyle/>
          <a:p>
            <a:r>
              <a:rPr lang="en-US" sz="2000" b="1" u="sng" dirty="0">
                <a:latin typeface="Arial" panose="020B0604020202020204" pitchFamily="34" charset="0"/>
                <a:cs typeface="Arial" panose="020B0604020202020204" pitchFamily="34" charset="0"/>
              </a:rPr>
              <a:t>Do not lay up for yourselves treasures on earth</a:t>
            </a:r>
            <a:r>
              <a:rPr lang="en-US" sz="2000" b="1" dirty="0">
                <a:latin typeface="Arial" panose="020B0604020202020204" pitchFamily="34" charset="0"/>
                <a:cs typeface="Arial" panose="020B0604020202020204" pitchFamily="34" charset="0"/>
              </a:rPr>
              <a:t>, where moth and rust destroy and where thieves break in and steal; </a:t>
            </a:r>
            <a:r>
              <a:rPr lang="en-US" sz="2000" b="1" dirty="0" smtClean="0">
                <a:latin typeface="Arial" panose="020B0604020202020204" pitchFamily="34" charset="0"/>
                <a:cs typeface="Arial" panose="020B0604020202020204" pitchFamily="34" charset="0"/>
              </a:rPr>
              <a:t>but </a:t>
            </a:r>
            <a:r>
              <a:rPr lang="en-US" sz="2000" b="1" dirty="0">
                <a:latin typeface="Arial" panose="020B0604020202020204" pitchFamily="34" charset="0"/>
                <a:cs typeface="Arial" panose="020B0604020202020204" pitchFamily="34" charset="0"/>
              </a:rPr>
              <a:t>lay up for yourselves treasures in heaven, where neither moth nor rust destroys and where thieves do not break in and steal. </a:t>
            </a:r>
            <a:r>
              <a:rPr lang="en-US" sz="2000" b="1" u="sng" dirty="0" smtClean="0">
                <a:latin typeface="Arial" panose="020B0604020202020204" pitchFamily="34" charset="0"/>
                <a:cs typeface="Arial" panose="020B0604020202020204" pitchFamily="34" charset="0"/>
              </a:rPr>
              <a:t>For </a:t>
            </a:r>
            <a:r>
              <a:rPr lang="en-US" sz="2000" b="1" u="sng" dirty="0">
                <a:latin typeface="Arial" panose="020B0604020202020204" pitchFamily="34" charset="0"/>
                <a:cs typeface="Arial" panose="020B0604020202020204" pitchFamily="34" charset="0"/>
              </a:rPr>
              <a:t>where your treasure is, there your heart will be </a:t>
            </a:r>
            <a:r>
              <a:rPr lang="en-US" sz="2000" b="1" u="sng" dirty="0" smtClean="0">
                <a:latin typeface="Arial" panose="020B0604020202020204" pitchFamily="34" charset="0"/>
                <a:cs typeface="Arial" panose="020B0604020202020204" pitchFamily="34" charset="0"/>
              </a:rPr>
              <a:t>also</a:t>
            </a:r>
            <a:r>
              <a:rPr lang="en-US" sz="2000" b="1" dirty="0" smtClean="0">
                <a:latin typeface="Arial" panose="020B0604020202020204" pitchFamily="34" charset="0"/>
                <a:cs typeface="Arial" panose="020B0604020202020204" pitchFamily="34" charset="0"/>
              </a:rPr>
              <a:t> (Matt 6:19-21).</a:t>
            </a:r>
            <a:endParaRPr lang="en-US" sz="2000" b="1" dirty="0">
              <a:latin typeface="Arial" panose="020B0604020202020204" pitchFamily="34" charset="0"/>
              <a:cs typeface="Arial" panose="020B0604020202020204" pitchFamily="34" charset="0"/>
            </a:endParaRPr>
          </a:p>
        </p:txBody>
      </p:sp>
      <p:sp>
        <p:nvSpPr>
          <p:cNvPr id="9" name="TextBox 8"/>
          <p:cNvSpPr txBox="1"/>
          <p:nvPr/>
        </p:nvSpPr>
        <p:spPr>
          <a:xfrm>
            <a:off x="602397" y="2395161"/>
            <a:ext cx="10957059" cy="1015663"/>
          </a:xfrm>
          <a:prstGeom prst="rect">
            <a:avLst/>
          </a:prstGeom>
          <a:solidFill>
            <a:srgbClr val="FFFFFF">
              <a:alpha val="69804"/>
            </a:srgbClr>
          </a:solidFill>
        </p:spPr>
        <p:txBody>
          <a:bodyPr wrap="square" rtlCol="0">
            <a:spAutoFit/>
          </a:bodyPr>
          <a:lstStyle/>
          <a:p>
            <a:r>
              <a:rPr lang="en-US" sz="2000" b="1" dirty="0" smtClean="0">
                <a:latin typeface="Arial" panose="020B0604020202020204" pitchFamily="34" charset="0"/>
                <a:cs typeface="Arial" panose="020B0604020202020204" pitchFamily="34" charset="0"/>
              </a:rPr>
              <a:t>No </a:t>
            </a:r>
            <a:r>
              <a:rPr lang="en-US" sz="2000" b="1" dirty="0">
                <a:latin typeface="Arial" panose="020B0604020202020204" pitchFamily="34" charset="0"/>
                <a:cs typeface="Arial" panose="020B0604020202020204" pitchFamily="34" charset="0"/>
              </a:rPr>
              <a:t>one can serve two masters; for either he will hate the one and love the other, or else he will be loyal to the one and despise the other. </a:t>
            </a:r>
            <a:r>
              <a:rPr lang="en-US" sz="2000" b="1" u="sng" dirty="0">
                <a:latin typeface="Arial" panose="020B0604020202020204" pitchFamily="34" charset="0"/>
                <a:cs typeface="Arial" panose="020B0604020202020204" pitchFamily="34" charset="0"/>
              </a:rPr>
              <a:t>You cannot serve God and </a:t>
            </a:r>
            <a:r>
              <a:rPr lang="en-US" sz="2000" b="1" u="sng" dirty="0" smtClean="0">
                <a:latin typeface="Arial" panose="020B0604020202020204" pitchFamily="34" charset="0"/>
                <a:cs typeface="Arial" panose="020B0604020202020204" pitchFamily="34" charset="0"/>
              </a:rPr>
              <a:t>mammon</a:t>
            </a:r>
            <a:r>
              <a:rPr lang="en-US" sz="2000" b="1" dirty="0" smtClean="0">
                <a:latin typeface="Arial" panose="020B0604020202020204" pitchFamily="34" charset="0"/>
                <a:cs typeface="Arial" panose="020B0604020202020204" pitchFamily="34" charset="0"/>
              </a:rPr>
              <a:t> (Matt 6:24).</a:t>
            </a:r>
            <a:endParaRPr lang="en-US" sz="2000" b="1" dirty="0">
              <a:latin typeface="Arial" panose="020B0604020202020204" pitchFamily="34" charset="0"/>
              <a:cs typeface="Arial" panose="020B0604020202020204" pitchFamily="34" charset="0"/>
            </a:endParaRPr>
          </a:p>
        </p:txBody>
      </p:sp>
      <p:sp>
        <p:nvSpPr>
          <p:cNvPr id="10" name="TextBox 9"/>
          <p:cNvSpPr txBox="1"/>
          <p:nvPr/>
        </p:nvSpPr>
        <p:spPr>
          <a:xfrm>
            <a:off x="602397" y="3423279"/>
            <a:ext cx="10957059" cy="1015663"/>
          </a:xfrm>
          <a:prstGeom prst="rect">
            <a:avLst/>
          </a:prstGeom>
          <a:solidFill>
            <a:srgbClr val="FFFFFF">
              <a:alpha val="69804"/>
            </a:srgbClr>
          </a:solidFill>
        </p:spPr>
        <p:txBody>
          <a:bodyPr wrap="square" rtlCol="0">
            <a:spAutoFit/>
          </a:bodyPr>
          <a:lstStyle/>
          <a:p>
            <a:r>
              <a:rPr lang="en-US" sz="2000" b="1" u="sng" dirty="0">
                <a:latin typeface="Arial" panose="020B0604020202020204" pitchFamily="34" charset="0"/>
                <a:cs typeface="Arial" panose="020B0604020202020204" pitchFamily="34" charset="0"/>
              </a:rPr>
              <a:t>Sell what you have</a:t>
            </a:r>
            <a:r>
              <a:rPr lang="en-US" sz="2000" b="1" dirty="0">
                <a:latin typeface="Arial" panose="020B0604020202020204" pitchFamily="34" charset="0"/>
                <a:cs typeface="Arial" panose="020B0604020202020204" pitchFamily="34" charset="0"/>
              </a:rPr>
              <a:t> and give alms; provide yourselves money bags which do not grow old, a treasure in the heavens that does not fail, where no thief approaches nor moth destroys. </a:t>
            </a:r>
            <a:r>
              <a:rPr lang="en-US" sz="2000" b="1" u="sng" dirty="0" smtClean="0">
                <a:latin typeface="Arial" panose="020B0604020202020204" pitchFamily="34" charset="0"/>
                <a:cs typeface="Arial" panose="020B0604020202020204" pitchFamily="34" charset="0"/>
              </a:rPr>
              <a:t>For </a:t>
            </a:r>
            <a:r>
              <a:rPr lang="en-US" sz="2000" b="1" u="sng" dirty="0">
                <a:latin typeface="Arial" panose="020B0604020202020204" pitchFamily="34" charset="0"/>
                <a:cs typeface="Arial" panose="020B0604020202020204" pitchFamily="34" charset="0"/>
              </a:rPr>
              <a:t>where your treasure is, there your heart will be </a:t>
            </a:r>
            <a:r>
              <a:rPr lang="en-US" sz="2000" b="1" u="sng" dirty="0" smtClean="0">
                <a:latin typeface="Arial" panose="020B0604020202020204" pitchFamily="34" charset="0"/>
                <a:cs typeface="Arial" panose="020B0604020202020204" pitchFamily="34" charset="0"/>
              </a:rPr>
              <a:t>also</a:t>
            </a:r>
            <a:r>
              <a:rPr lang="en-US" sz="2000" b="1" dirty="0" smtClean="0">
                <a:latin typeface="Arial" panose="020B0604020202020204" pitchFamily="34" charset="0"/>
                <a:cs typeface="Arial" panose="020B0604020202020204" pitchFamily="34" charset="0"/>
              </a:rPr>
              <a:t> (Lk 12:33-34).</a:t>
            </a:r>
            <a:endParaRPr lang="en-US" sz="2000" b="1" dirty="0">
              <a:latin typeface="Arial" panose="020B0604020202020204" pitchFamily="34" charset="0"/>
              <a:cs typeface="Arial" panose="020B0604020202020204" pitchFamily="34" charset="0"/>
            </a:endParaRPr>
          </a:p>
        </p:txBody>
      </p:sp>
      <p:sp>
        <p:nvSpPr>
          <p:cNvPr id="14" name="TextBox 13"/>
          <p:cNvSpPr txBox="1"/>
          <p:nvPr/>
        </p:nvSpPr>
        <p:spPr>
          <a:xfrm>
            <a:off x="602884" y="4450189"/>
            <a:ext cx="10957059" cy="707886"/>
          </a:xfrm>
          <a:prstGeom prst="rect">
            <a:avLst/>
          </a:prstGeom>
          <a:solidFill>
            <a:srgbClr val="FFFFFF">
              <a:alpha val="69804"/>
            </a:srgbClr>
          </a:solidFill>
        </p:spPr>
        <p:txBody>
          <a:bodyPr wrap="square" rtlCol="0">
            <a:spAutoFit/>
          </a:bodyPr>
          <a:lstStyle/>
          <a:p>
            <a:r>
              <a:rPr lang="en-US" sz="2000" b="1" dirty="0" smtClean="0">
                <a:latin typeface="Arial" panose="020B0604020202020204" pitchFamily="34" charset="0"/>
                <a:cs typeface="Arial" panose="020B0604020202020204" pitchFamily="34" charset="0"/>
              </a:rPr>
              <a:t>. . . the </a:t>
            </a:r>
            <a:r>
              <a:rPr lang="en-US" sz="2000" b="1" dirty="0">
                <a:latin typeface="Arial" panose="020B0604020202020204" pitchFamily="34" charset="0"/>
                <a:cs typeface="Arial" panose="020B0604020202020204" pitchFamily="34" charset="0"/>
              </a:rPr>
              <a:t>cares of this world and the </a:t>
            </a:r>
            <a:r>
              <a:rPr lang="en-US" sz="2000" b="1" u="sng" dirty="0">
                <a:latin typeface="Arial" panose="020B0604020202020204" pitchFamily="34" charset="0"/>
                <a:cs typeface="Arial" panose="020B0604020202020204" pitchFamily="34" charset="0"/>
              </a:rPr>
              <a:t>deceitfulness of riches choke the word</a:t>
            </a:r>
            <a:r>
              <a:rPr lang="en-US" sz="2000" b="1" dirty="0">
                <a:latin typeface="Arial" panose="020B0604020202020204" pitchFamily="34" charset="0"/>
                <a:cs typeface="Arial" panose="020B0604020202020204" pitchFamily="34" charset="0"/>
              </a:rPr>
              <a:t>, and he becomes unfruitful </a:t>
            </a:r>
            <a:r>
              <a:rPr lang="en-US" sz="2000" b="1" dirty="0" smtClean="0">
                <a:latin typeface="Arial" panose="020B0604020202020204" pitchFamily="34" charset="0"/>
                <a:cs typeface="Arial" panose="020B0604020202020204" pitchFamily="34" charset="0"/>
              </a:rPr>
              <a:t>(Matt 13:22).</a:t>
            </a:r>
            <a:endParaRPr lang="en-US" sz="2000" b="1" dirty="0">
              <a:latin typeface="Arial" panose="020B0604020202020204" pitchFamily="34" charset="0"/>
              <a:cs typeface="Arial" panose="020B0604020202020204" pitchFamily="34" charset="0"/>
            </a:endParaRPr>
          </a:p>
        </p:txBody>
      </p:sp>
      <p:sp>
        <p:nvSpPr>
          <p:cNvPr id="15" name="TextBox 14"/>
          <p:cNvSpPr txBox="1"/>
          <p:nvPr/>
        </p:nvSpPr>
        <p:spPr>
          <a:xfrm>
            <a:off x="602397" y="5168349"/>
            <a:ext cx="10957059" cy="707886"/>
          </a:xfrm>
          <a:prstGeom prst="rect">
            <a:avLst/>
          </a:prstGeom>
          <a:solidFill>
            <a:srgbClr val="FFFFFF">
              <a:alpha val="69804"/>
            </a:srgbClr>
          </a:solidFill>
        </p:spPr>
        <p:txBody>
          <a:bodyPr wrap="square" rtlCol="0">
            <a:spAutoFit/>
          </a:bodyPr>
          <a:lstStyle/>
          <a:p>
            <a:r>
              <a:rPr lang="en-US" sz="2000" b="1" dirty="0">
                <a:latin typeface="Arial" panose="020B0604020202020204" pitchFamily="34" charset="0"/>
                <a:cs typeface="Arial" panose="020B0604020202020204" pitchFamily="34" charset="0"/>
              </a:rPr>
              <a:t>So he said to them, d</a:t>
            </a:r>
            <a:r>
              <a:rPr lang="en-US" sz="2000" b="1" dirty="0" smtClean="0">
                <a:latin typeface="Arial" panose="020B0604020202020204" pitchFamily="34" charset="0"/>
                <a:cs typeface="Arial" panose="020B0604020202020204" pitchFamily="34" charset="0"/>
              </a:rPr>
              <a:t>o </a:t>
            </a:r>
            <a:r>
              <a:rPr lang="en-US" sz="2000" b="1" dirty="0">
                <a:latin typeface="Arial" panose="020B0604020202020204" pitchFamily="34" charset="0"/>
                <a:cs typeface="Arial" panose="020B0604020202020204" pitchFamily="34" charset="0"/>
              </a:rPr>
              <a:t>not intimidate anyone or accuse falsely, and </a:t>
            </a:r>
            <a:r>
              <a:rPr lang="en-US" sz="2000" b="1" u="sng" dirty="0">
                <a:latin typeface="Arial" panose="020B0604020202020204" pitchFamily="34" charset="0"/>
                <a:cs typeface="Arial" panose="020B0604020202020204" pitchFamily="34" charset="0"/>
              </a:rPr>
              <a:t>be content with your wages</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(Lk 3:14).</a:t>
            </a:r>
            <a:endParaRPr lang="en-US" sz="2000" b="1" dirty="0">
              <a:latin typeface="Arial" panose="020B0604020202020204" pitchFamily="34" charset="0"/>
              <a:cs typeface="Arial" panose="020B0604020202020204" pitchFamily="34" charset="0"/>
            </a:endParaRPr>
          </a:p>
        </p:txBody>
      </p:sp>
      <p:sp>
        <p:nvSpPr>
          <p:cNvPr id="6" name="Rectangle 5"/>
          <p:cNvSpPr/>
          <p:nvPr/>
        </p:nvSpPr>
        <p:spPr>
          <a:xfrm rot="21012029">
            <a:off x="4289477" y="2975043"/>
            <a:ext cx="3645868" cy="1015663"/>
          </a:xfrm>
          <a:prstGeom prst="rect">
            <a:avLst/>
          </a:prstGeom>
          <a:solidFill>
            <a:schemeClr val="tx1">
              <a:lumMod val="50000"/>
              <a:lumOff val="50000"/>
            </a:schemeClr>
          </a:solidFill>
          <a:effectLst>
            <a:softEdge rad="63500"/>
          </a:effectLst>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600" dirty="0" smtClean="0">
                <a:ln w="11430">
                  <a:solidFill>
                    <a:srgbClr val="C00000"/>
                  </a:solidFill>
                </a:ln>
                <a:solidFill>
                  <a:srgbClr val="FFFF00"/>
                </a:solidFill>
                <a:effectLst>
                  <a:outerShdw blurRad="80000" dist="40000" dir="5040000" algn="tl">
                    <a:srgbClr val="000000">
                      <a:alpha val="30000"/>
                    </a:srgbClr>
                  </a:outerShdw>
                </a:effectLst>
              </a:rPr>
              <a:t>WHY?</a:t>
            </a:r>
            <a:endParaRPr lang="en-US" sz="6000" b="1" cap="none" spc="600" dirty="0">
              <a:ln w="11430">
                <a:solidFill>
                  <a:srgbClr val="C00000"/>
                </a:solidFill>
              </a:ln>
              <a:solidFill>
                <a:srgbClr val="FFFF00"/>
              </a:solidFill>
              <a:effectLst>
                <a:outerShdw blurRad="80000" dist="40000" dir="5040000" algn="tl">
                  <a:srgbClr val="000000">
                    <a:alpha val="30000"/>
                  </a:srgbClr>
                </a:outerShdw>
              </a:effectLst>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8021" b="5753"/>
          <a:stretch/>
        </p:blipFill>
        <p:spPr>
          <a:xfrm>
            <a:off x="1" y="0"/>
            <a:ext cx="12161838" cy="6874296"/>
          </a:xfrm>
          <a:prstGeom prst="rect">
            <a:avLst/>
          </a:prstGeom>
        </p:spPr>
      </p:pic>
    </p:spTree>
    <p:extLst>
      <p:ext uri="{BB962C8B-B14F-4D97-AF65-F5344CB8AC3E}">
        <p14:creationId xmlns:p14="http://schemas.microsoft.com/office/powerpoint/2010/main" val="251076731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strVal val="#ppt_w*0.70"/>
                                          </p:val>
                                        </p:tav>
                                        <p:tav tm="100000">
                                          <p:val>
                                            <p:strVal val="#ppt_w"/>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animEffect transition="in" filter="fade">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000" fill="hold"/>
                                        <p:tgtEl>
                                          <p:spTgt spid="10"/>
                                        </p:tgtEl>
                                        <p:attrNameLst>
                                          <p:attrName>ppt_w</p:attrName>
                                        </p:attrNameLst>
                                      </p:cBhvr>
                                      <p:tavLst>
                                        <p:tav tm="0">
                                          <p:val>
                                            <p:strVal val="#ppt_w*0.70"/>
                                          </p:val>
                                        </p:tav>
                                        <p:tav tm="100000">
                                          <p:val>
                                            <p:strVal val="#ppt_w"/>
                                          </p:val>
                                        </p:tav>
                                      </p:tavLst>
                                    </p:anim>
                                    <p:anim calcmode="lin" valueType="num">
                                      <p:cBhvr>
                                        <p:cTn id="22" dur="2000" fill="hold"/>
                                        <p:tgtEl>
                                          <p:spTgt spid="10"/>
                                        </p:tgtEl>
                                        <p:attrNameLst>
                                          <p:attrName>ppt_h</p:attrName>
                                        </p:attrNameLst>
                                      </p:cBhvr>
                                      <p:tavLst>
                                        <p:tav tm="0">
                                          <p:val>
                                            <p:strVal val="#ppt_h"/>
                                          </p:val>
                                        </p:tav>
                                        <p:tav tm="100000">
                                          <p:val>
                                            <p:strVal val="#ppt_h"/>
                                          </p:val>
                                        </p:tav>
                                      </p:tavLst>
                                    </p:anim>
                                    <p:animEffect transition="in" filter="fade">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2000" fill="hold"/>
                                        <p:tgtEl>
                                          <p:spTgt spid="14"/>
                                        </p:tgtEl>
                                        <p:attrNameLst>
                                          <p:attrName>ppt_w</p:attrName>
                                        </p:attrNameLst>
                                      </p:cBhvr>
                                      <p:tavLst>
                                        <p:tav tm="0">
                                          <p:val>
                                            <p:strVal val="#ppt_w*0.70"/>
                                          </p:val>
                                        </p:tav>
                                        <p:tav tm="100000">
                                          <p:val>
                                            <p:strVal val="#ppt_w"/>
                                          </p:val>
                                        </p:tav>
                                      </p:tavLst>
                                    </p:anim>
                                    <p:anim calcmode="lin" valueType="num">
                                      <p:cBhvr>
                                        <p:cTn id="29" dur="2000" fill="hold"/>
                                        <p:tgtEl>
                                          <p:spTgt spid="14"/>
                                        </p:tgtEl>
                                        <p:attrNameLst>
                                          <p:attrName>ppt_h</p:attrName>
                                        </p:attrNameLst>
                                      </p:cBhvr>
                                      <p:tavLst>
                                        <p:tav tm="0">
                                          <p:val>
                                            <p:strVal val="#ppt_h"/>
                                          </p:val>
                                        </p:tav>
                                        <p:tav tm="100000">
                                          <p:val>
                                            <p:strVal val="#ppt_h"/>
                                          </p:val>
                                        </p:tav>
                                      </p:tavLst>
                                    </p:anim>
                                    <p:animEffect transition="in" filter="fade">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2000" fill="hold"/>
                                        <p:tgtEl>
                                          <p:spTgt spid="15"/>
                                        </p:tgtEl>
                                        <p:attrNameLst>
                                          <p:attrName>ppt_w</p:attrName>
                                        </p:attrNameLst>
                                      </p:cBhvr>
                                      <p:tavLst>
                                        <p:tav tm="0">
                                          <p:val>
                                            <p:strVal val="#ppt_w*0.70"/>
                                          </p:val>
                                        </p:tav>
                                        <p:tav tm="100000">
                                          <p:val>
                                            <p:strVal val="#ppt_w"/>
                                          </p:val>
                                        </p:tav>
                                      </p:tavLst>
                                    </p:anim>
                                    <p:anim calcmode="lin" valueType="num">
                                      <p:cBhvr>
                                        <p:cTn id="36" dur="2000" fill="hold"/>
                                        <p:tgtEl>
                                          <p:spTgt spid="15"/>
                                        </p:tgtEl>
                                        <p:attrNameLst>
                                          <p:attrName>ppt_h</p:attrName>
                                        </p:attrNameLst>
                                      </p:cBhvr>
                                      <p:tavLst>
                                        <p:tav tm="0">
                                          <p:val>
                                            <p:strVal val="#ppt_h"/>
                                          </p:val>
                                        </p:tav>
                                        <p:tav tm="100000">
                                          <p:val>
                                            <p:strVal val="#ppt_h"/>
                                          </p:val>
                                        </p:tav>
                                      </p:tavLst>
                                    </p:anim>
                                    <p:animEffect transition="in" filter="fade">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2000" fill="hold"/>
                                        <p:tgtEl>
                                          <p:spTgt spid="6"/>
                                        </p:tgtEl>
                                        <p:attrNameLst>
                                          <p:attrName>ppt_w</p:attrName>
                                        </p:attrNameLst>
                                      </p:cBhvr>
                                      <p:tavLst>
                                        <p:tav tm="0">
                                          <p:val>
                                            <p:fltVal val="0"/>
                                          </p:val>
                                        </p:tav>
                                        <p:tav tm="100000">
                                          <p:val>
                                            <p:strVal val="#ppt_w"/>
                                          </p:val>
                                        </p:tav>
                                      </p:tavLst>
                                    </p:anim>
                                    <p:anim calcmode="lin" valueType="num">
                                      <p:cBhvr>
                                        <p:cTn id="43" dur="2000" fill="hold"/>
                                        <p:tgtEl>
                                          <p:spTgt spid="6"/>
                                        </p:tgtEl>
                                        <p:attrNameLst>
                                          <p:attrName>ppt_h</p:attrName>
                                        </p:attrNameLst>
                                      </p:cBhvr>
                                      <p:tavLst>
                                        <p:tav tm="0">
                                          <p:val>
                                            <p:fltVal val="0"/>
                                          </p:val>
                                        </p:tav>
                                        <p:tav tm="100000">
                                          <p:val>
                                            <p:strVal val="#ppt_h"/>
                                          </p:val>
                                        </p:tav>
                                      </p:tavLst>
                                    </p:anim>
                                    <p:anim calcmode="lin" valueType="num">
                                      <p:cBhvr>
                                        <p:cTn id="44" dur="2000" fill="hold"/>
                                        <p:tgtEl>
                                          <p:spTgt spid="6"/>
                                        </p:tgtEl>
                                        <p:attrNameLst>
                                          <p:attrName>style.rotation</p:attrName>
                                        </p:attrNameLst>
                                      </p:cBhvr>
                                      <p:tavLst>
                                        <p:tav tm="0">
                                          <p:val>
                                            <p:fltVal val="90"/>
                                          </p:val>
                                        </p:tav>
                                        <p:tav tm="100000">
                                          <p:val>
                                            <p:fltVal val="0"/>
                                          </p:val>
                                        </p:tav>
                                      </p:tavLst>
                                    </p:anim>
                                    <p:animEffect transition="in" filter="fade">
                                      <p:cBhvr>
                                        <p:cTn id="45" dur="20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4" grpId="0" animBg="1"/>
      <p:bldP spid="1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296041" y="843810"/>
            <a:ext cx="5784084" cy="5632311"/>
          </a:xfrm>
          <a:prstGeom prst="rect">
            <a:avLst/>
          </a:prstGeom>
          <a:solidFill>
            <a:srgbClr val="FFFFCC">
              <a:alpha val="60000"/>
            </a:srgbClr>
          </a:solidFill>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where your </a:t>
            </a:r>
            <a:r>
              <a:rPr lang="en-US" b="1" u="sng" spc="3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treasure</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there your </a:t>
            </a:r>
            <a:r>
              <a:rPr lang="en-US" b="1" u="sng" spc="3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heart</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will be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also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Matt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6:21).</a:t>
            </a:r>
          </a:p>
          <a:p>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enslaved Judas—“. .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he was a thief, and had the money box; and he used to take what was put in </a:t>
            </a:r>
            <a:r>
              <a:rPr lang="en-US"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it</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(Jn 12:6); betrayed Christ for money, (Matt 26:14-16).</a:t>
            </a:r>
          </a:p>
          <a:p>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captured Ananias &amp; Saphira—Acts 5:1-4.</a:t>
            </a:r>
          </a:p>
          <a:p>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Money ruled the wealthy farmer—Lk 12:15.</a:t>
            </a:r>
          </a:p>
          <a:p>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Money conquered the young Ruler—Matt 19:22.</a:t>
            </a:r>
          </a:p>
          <a:p>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Greed is idolatry—Col 3:5.</a:t>
            </a:r>
          </a:p>
          <a:p>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Love of money is a root of all kinds of Evil</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 Tim 6:10 (it is the doorway through which all manner of sin enters, including </a:t>
            </a:r>
            <a:r>
              <a:rPr lang="en-US" b="1"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giving as one is  prospered)!</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702696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2000" fill="hold"/>
                                        <p:tgtEl>
                                          <p:spTgt spid="9">
                                            <p:bg/>
                                          </p:spTgt>
                                        </p:tgtEl>
                                        <p:attrNameLst>
                                          <p:attrName>ppt_w</p:attrName>
                                        </p:attrNameLst>
                                      </p:cBhvr>
                                      <p:tavLst>
                                        <p:tav tm="0">
                                          <p:val>
                                            <p:strVal val="#ppt_w*0.70"/>
                                          </p:val>
                                        </p:tav>
                                        <p:tav tm="100000">
                                          <p:val>
                                            <p:strVal val="#ppt_w"/>
                                          </p:val>
                                        </p:tav>
                                      </p:tavLst>
                                    </p:anim>
                                    <p:anim calcmode="lin" valueType="num">
                                      <p:cBhvr>
                                        <p:cTn id="8" dur="2000" fill="hold"/>
                                        <p:tgtEl>
                                          <p:spTgt spid="9">
                                            <p:bg/>
                                          </p:spTgt>
                                        </p:tgtEl>
                                        <p:attrNameLst>
                                          <p:attrName>ppt_h</p:attrName>
                                        </p:attrNameLst>
                                      </p:cBhvr>
                                      <p:tavLst>
                                        <p:tav tm="0">
                                          <p:val>
                                            <p:strVal val="#ppt_h"/>
                                          </p:val>
                                        </p:tav>
                                        <p:tav tm="100000">
                                          <p:val>
                                            <p:strVal val="#ppt_h"/>
                                          </p:val>
                                        </p:tav>
                                      </p:tavLst>
                                    </p:anim>
                                    <p:animEffect transition="in" filter="fade">
                                      <p:cBhvr>
                                        <p:cTn id="9" dur="2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20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 calcmode="lin" valueType="num">
                                      <p:cBhvr>
                                        <p:cTn id="26" dur="2000" fill="hold"/>
                                        <p:tgtEl>
                                          <p:spTgt spid="9">
                                            <p:txEl>
                                              <p:pRg st="4" end="4"/>
                                            </p:txEl>
                                          </p:spTgt>
                                        </p:tgtEl>
                                        <p:attrNameLst>
                                          <p:attrName>ppt_w</p:attrName>
                                        </p:attrNameLst>
                                      </p:cBhvr>
                                      <p:tavLst>
                                        <p:tav tm="0">
                                          <p:val>
                                            <p:strVal val="#ppt_w*0.70"/>
                                          </p:val>
                                        </p:tav>
                                        <p:tav tm="100000">
                                          <p:val>
                                            <p:strVal val="#ppt_w"/>
                                          </p:val>
                                        </p:tav>
                                      </p:tavLst>
                                    </p:anim>
                                    <p:anim calcmode="lin" valueType="num">
                                      <p:cBhvr>
                                        <p:cTn id="27" dur="2000" fill="hold"/>
                                        <p:tgtEl>
                                          <p:spTgt spid="9">
                                            <p:txEl>
                                              <p:pRg st="4" end="4"/>
                                            </p:txEl>
                                          </p:spTgt>
                                        </p:tgtEl>
                                        <p:attrNameLst>
                                          <p:attrName>ppt_h</p:attrName>
                                        </p:attrNameLst>
                                      </p:cBhvr>
                                      <p:tavLst>
                                        <p:tav tm="0">
                                          <p:val>
                                            <p:strVal val="#ppt_h"/>
                                          </p:val>
                                        </p:tav>
                                        <p:tav tm="100000">
                                          <p:val>
                                            <p:strVal val="#ppt_h"/>
                                          </p:val>
                                        </p:tav>
                                      </p:tavLst>
                                    </p:anim>
                                    <p:animEffect transition="in" filter="fade">
                                      <p:cBhvr>
                                        <p:cTn id="28" dur="2000"/>
                                        <p:tgtEl>
                                          <p:spTgt spid="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 calcmode="lin" valueType="num">
                                      <p:cBhvr>
                                        <p:cTn id="33" dur="2000" fill="hold"/>
                                        <p:tgtEl>
                                          <p:spTgt spid="9">
                                            <p:txEl>
                                              <p:pRg st="6" end="6"/>
                                            </p:txEl>
                                          </p:spTgt>
                                        </p:tgtEl>
                                        <p:attrNameLst>
                                          <p:attrName>ppt_w</p:attrName>
                                        </p:attrNameLst>
                                      </p:cBhvr>
                                      <p:tavLst>
                                        <p:tav tm="0">
                                          <p:val>
                                            <p:strVal val="#ppt_w*0.70"/>
                                          </p:val>
                                        </p:tav>
                                        <p:tav tm="100000">
                                          <p:val>
                                            <p:strVal val="#ppt_w"/>
                                          </p:val>
                                        </p:tav>
                                      </p:tavLst>
                                    </p:anim>
                                    <p:anim calcmode="lin" valueType="num">
                                      <p:cBhvr>
                                        <p:cTn id="34" dur="2000" fill="hold"/>
                                        <p:tgtEl>
                                          <p:spTgt spid="9">
                                            <p:txEl>
                                              <p:pRg st="6" end="6"/>
                                            </p:txEl>
                                          </p:spTgt>
                                        </p:tgtEl>
                                        <p:attrNameLst>
                                          <p:attrName>ppt_h</p:attrName>
                                        </p:attrNameLst>
                                      </p:cBhvr>
                                      <p:tavLst>
                                        <p:tav tm="0">
                                          <p:val>
                                            <p:strVal val="#ppt_h"/>
                                          </p:val>
                                        </p:tav>
                                        <p:tav tm="100000">
                                          <p:val>
                                            <p:strVal val="#ppt_h"/>
                                          </p:val>
                                        </p:tav>
                                      </p:tavLst>
                                    </p:anim>
                                    <p:animEffect transition="in" filter="fade">
                                      <p:cBhvr>
                                        <p:cTn id="35" dur="20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9">
                                            <p:txEl>
                                              <p:pRg st="8" end="8"/>
                                            </p:txEl>
                                          </p:spTgt>
                                        </p:tgtEl>
                                        <p:attrNameLst>
                                          <p:attrName>style.visibility</p:attrName>
                                        </p:attrNameLst>
                                      </p:cBhvr>
                                      <p:to>
                                        <p:strVal val="visible"/>
                                      </p:to>
                                    </p:set>
                                    <p:anim calcmode="lin" valueType="num">
                                      <p:cBhvr>
                                        <p:cTn id="40" dur="2000" fill="hold"/>
                                        <p:tgtEl>
                                          <p:spTgt spid="9">
                                            <p:txEl>
                                              <p:pRg st="8" end="8"/>
                                            </p:txEl>
                                          </p:spTgt>
                                        </p:tgtEl>
                                        <p:attrNameLst>
                                          <p:attrName>ppt_w</p:attrName>
                                        </p:attrNameLst>
                                      </p:cBhvr>
                                      <p:tavLst>
                                        <p:tav tm="0">
                                          <p:val>
                                            <p:strVal val="#ppt_w*0.70"/>
                                          </p:val>
                                        </p:tav>
                                        <p:tav tm="100000">
                                          <p:val>
                                            <p:strVal val="#ppt_w"/>
                                          </p:val>
                                        </p:tav>
                                      </p:tavLst>
                                    </p:anim>
                                    <p:anim calcmode="lin" valueType="num">
                                      <p:cBhvr>
                                        <p:cTn id="41" dur="2000" fill="hold"/>
                                        <p:tgtEl>
                                          <p:spTgt spid="9">
                                            <p:txEl>
                                              <p:pRg st="8" end="8"/>
                                            </p:txEl>
                                          </p:spTgt>
                                        </p:tgtEl>
                                        <p:attrNameLst>
                                          <p:attrName>ppt_h</p:attrName>
                                        </p:attrNameLst>
                                      </p:cBhvr>
                                      <p:tavLst>
                                        <p:tav tm="0">
                                          <p:val>
                                            <p:strVal val="#ppt_h"/>
                                          </p:val>
                                        </p:tav>
                                        <p:tav tm="100000">
                                          <p:val>
                                            <p:strVal val="#ppt_h"/>
                                          </p:val>
                                        </p:tav>
                                      </p:tavLst>
                                    </p:anim>
                                    <p:animEffect transition="in" filter="fade">
                                      <p:cBhvr>
                                        <p:cTn id="42" dur="2000"/>
                                        <p:tgtEl>
                                          <p:spTgt spid="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 calcmode="lin" valueType="num">
                                      <p:cBhvr>
                                        <p:cTn id="47" dur="2000" fill="hold"/>
                                        <p:tgtEl>
                                          <p:spTgt spid="9">
                                            <p:txEl>
                                              <p:pRg st="10" end="10"/>
                                            </p:txEl>
                                          </p:spTgt>
                                        </p:tgtEl>
                                        <p:attrNameLst>
                                          <p:attrName>ppt_w</p:attrName>
                                        </p:attrNameLst>
                                      </p:cBhvr>
                                      <p:tavLst>
                                        <p:tav tm="0">
                                          <p:val>
                                            <p:strVal val="#ppt_w*0.70"/>
                                          </p:val>
                                        </p:tav>
                                        <p:tav tm="100000">
                                          <p:val>
                                            <p:strVal val="#ppt_w"/>
                                          </p:val>
                                        </p:tav>
                                      </p:tavLst>
                                    </p:anim>
                                    <p:anim calcmode="lin" valueType="num">
                                      <p:cBhvr>
                                        <p:cTn id="48" dur="2000" fill="hold"/>
                                        <p:tgtEl>
                                          <p:spTgt spid="9">
                                            <p:txEl>
                                              <p:pRg st="10" end="10"/>
                                            </p:txEl>
                                          </p:spTgt>
                                        </p:tgtEl>
                                        <p:attrNameLst>
                                          <p:attrName>ppt_h</p:attrName>
                                        </p:attrNameLst>
                                      </p:cBhvr>
                                      <p:tavLst>
                                        <p:tav tm="0">
                                          <p:val>
                                            <p:strVal val="#ppt_h"/>
                                          </p:val>
                                        </p:tav>
                                        <p:tav tm="100000">
                                          <p:val>
                                            <p:strVal val="#ppt_h"/>
                                          </p:val>
                                        </p:tav>
                                      </p:tavLst>
                                    </p:anim>
                                    <p:animEffect transition="in" filter="fade">
                                      <p:cBhvr>
                                        <p:cTn id="49" dur="2000"/>
                                        <p:tgtEl>
                                          <p:spTgt spid="9">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9">
                                            <p:txEl>
                                              <p:pRg st="12" end="12"/>
                                            </p:txEl>
                                          </p:spTgt>
                                        </p:tgtEl>
                                        <p:attrNameLst>
                                          <p:attrName>style.visibility</p:attrName>
                                        </p:attrNameLst>
                                      </p:cBhvr>
                                      <p:to>
                                        <p:strVal val="visible"/>
                                      </p:to>
                                    </p:set>
                                    <p:anim calcmode="lin" valueType="num">
                                      <p:cBhvr>
                                        <p:cTn id="54" dur="2000" fill="hold"/>
                                        <p:tgtEl>
                                          <p:spTgt spid="9">
                                            <p:txEl>
                                              <p:pRg st="12" end="12"/>
                                            </p:txEl>
                                          </p:spTgt>
                                        </p:tgtEl>
                                        <p:attrNameLst>
                                          <p:attrName>ppt_w</p:attrName>
                                        </p:attrNameLst>
                                      </p:cBhvr>
                                      <p:tavLst>
                                        <p:tav tm="0">
                                          <p:val>
                                            <p:strVal val="#ppt_w*0.70"/>
                                          </p:val>
                                        </p:tav>
                                        <p:tav tm="100000">
                                          <p:val>
                                            <p:strVal val="#ppt_w"/>
                                          </p:val>
                                        </p:tav>
                                      </p:tavLst>
                                    </p:anim>
                                    <p:anim calcmode="lin" valueType="num">
                                      <p:cBhvr>
                                        <p:cTn id="55" dur="2000" fill="hold"/>
                                        <p:tgtEl>
                                          <p:spTgt spid="9">
                                            <p:txEl>
                                              <p:pRg st="12" end="12"/>
                                            </p:txEl>
                                          </p:spTgt>
                                        </p:tgtEl>
                                        <p:attrNameLst>
                                          <p:attrName>ppt_h</p:attrName>
                                        </p:attrNameLst>
                                      </p:cBhvr>
                                      <p:tavLst>
                                        <p:tav tm="0">
                                          <p:val>
                                            <p:strVal val="#ppt_h"/>
                                          </p:val>
                                        </p:tav>
                                        <p:tav tm="100000">
                                          <p:val>
                                            <p:strVal val="#ppt_h"/>
                                          </p:val>
                                        </p:tav>
                                      </p:tavLst>
                                    </p:anim>
                                    <p:animEffect transition="in" filter="fade">
                                      <p:cBhvr>
                                        <p:cTn id="56" dur="20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736" t="2554" r="21425" b="11489"/>
          <a:stretch/>
        </p:blipFill>
        <p:spPr>
          <a:xfrm>
            <a:off x="7180" y="2131887"/>
            <a:ext cx="5167901" cy="4726113"/>
          </a:xfrm>
          <a:prstGeom prst="rect">
            <a:avLst/>
          </a:prstGeom>
          <a:ln>
            <a:noFill/>
          </a:ln>
          <a:effectLst>
            <a:softEdge rad="127000"/>
          </a:effectLst>
        </p:spPr>
      </p:pic>
      <p:sp>
        <p:nvSpPr>
          <p:cNvPr id="3" name="Rectangle 2"/>
          <p:cNvSpPr/>
          <p:nvPr/>
        </p:nvSpPr>
        <p:spPr>
          <a:xfrm>
            <a:off x="1500987" y="0"/>
            <a:ext cx="9158277" cy="175432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olidFill>
                <a:effectLst/>
                <a:latin typeface="Baskerville Old Face" panose="02020602080505020303" pitchFamily="18" charset="0"/>
              </a:rPr>
              <a:t>Our </a:t>
            </a:r>
            <a:r>
              <a:rPr lang="en-US" sz="5400" b="1" u="sng" cap="none" spc="0" dirty="0" smtClean="0">
                <a:ln w="50800"/>
                <a:solidFill>
                  <a:schemeClr val="bg1"/>
                </a:solidFill>
                <a:effectLst/>
                <a:latin typeface="Baskerville Old Face" panose="02020602080505020303" pitchFamily="18" charset="0"/>
              </a:rPr>
              <a:t>attitude</a:t>
            </a:r>
            <a:r>
              <a:rPr lang="en-US" sz="5400" b="1" cap="none" spc="0" dirty="0" smtClean="0">
                <a:ln w="50800"/>
                <a:solidFill>
                  <a:schemeClr val="bg1"/>
                </a:solidFill>
                <a:effectLst/>
                <a:latin typeface="Baskerville Old Face" panose="02020602080505020303" pitchFamily="18" charset="0"/>
              </a:rPr>
              <a:t> toward money is an</a:t>
            </a:r>
          </a:p>
          <a:p>
            <a:pPr algn="ctr"/>
            <a:r>
              <a:rPr lang="en-US" sz="5400" b="1" dirty="0" smtClean="0">
                <a:ln w="50800"/>
                <a:solidFill>
                  <a:schemeClr val="bg1"/>
                </a:solidFill>
                <a:latin typeface="Baskerville Old Face" panose="02020602080505020303" pitchFamily="18" charset="0"/>
              </a:rPr>
              <a:t>indicator of who owns our hearts</a:t>
            </a:r>
            <a:endParaRPr lang="en-US" sz="5400" b="1" cap="none" spc="0" dirty="0">
              <a:ln w="50800"/>
              <a:solidFill>
                <a:schemeClr val="bg1"/>
              </a:solidFill>
              <a:effectLst/>
              <a:latin typeface="Baskerville Old Face" panose="02020602080505020303" pitchFamily="18" charset="0"/>
            </a:endParaRPr>
          </a:p>
        </p:txBody>
      </p:sp>
      <p:pic>
        <p:nvPicPr>
          <p:cNvPr id="5" name="Picture 8" descr="https://alaskabibleteacher.files.wordpress.com/2015/06/heart.jpg?w=640"/>
          <p:cNvPicPr>
            <a:picLocks noChangeAspect="1" noChangeArrowheads="1"/>
          </p:cNvPicPr>
          <p:nvPr/>
        </p:nvPicPr>
        <p:blipFill>
          <a:blip r:embed="rId3">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889919" y="3927663"/>
            <a:ext cx="1589315" cy="13906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75081" y="1754326"/>
            <a:ext cx="6392238" cy="4708981"/>
          </a:xfrm>
          <a:prstGeom prst="rect">
            <a:avLst/>
          </a:prstGeom>
          <a:noFill/>
        </p:spPr>
        <p:txBody>
          <a:bodyPr wrap="square" rtlCol="0">
            <a:spAutoFit/>
          </a:bodyPr>
          <a:lstStyle/>
          <a:p>
            <a:r>
              <a:rPr lang="en-US" sz="2000" b="1" dirty="0" smtClean="0">
                <a:solidFill>
                  <a:schemeClr val="bg1"/>
                </a:solidFill>
                <a:latin typeface="Arial" panose="020B0604020202020204" pitchFamily="34" charset="0"/>
                <a:cs typeface="Arial" panose="020B0604020202020204" pitchFamily="34" charset="0"/>
              </a:rPr>
              <a:t>Jesus did not applaud the young man in Matthew 19 because he was:</a:t>
            </a:r>
          </a:p>
          <a:p>
            <a:endParaRPr lang="en-US" sz="2000" b="1" dirty="0" smtClean="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b="1" dirty="0" smtClean="0">
                <a:solidFill>
                  <a:schemeClr val="bg1"/>
                </a:solidFill>
                <a:latin typeface="Arial" panose="020B0604020202020204" pitchFamily="34" charset="0"/>
                <a:cs typeface="Arial" panose="020B0604020202020204" pitchFamily="34" charset="0"/>
              </a:rPr>
              <a:t>Keeping the commandments of God!</a:t>
            </a:r>
          </a:p>
          <a:p>
            <a:pPr marL="285750" indent="-285750">
              <a:buFont typeface="Wingdings" panose="05000000000000000000" pitchFamily="2" charset="2"/>
              <a:buChar char="§"/>
            </a:pPr>
            <a:r>
              <a:rPr lang="en-US" sz="2000" b="1" dirty="0" smtClean="0">
                <a:solidFill>
                  <a:schemeClr val="bg1"/>
                </a:solidFill>
                <a:latin typeface="Arial" panose="020B0604020202020204" pitchFamily="34" charset="0"/>
                <a:cs typeface="Arial" panose="020B0604020202020204" pitchFamily="34" charset="0"/>
              </a:rPr>
              <a:t>Sacrificing in the temple</a:t>
            </a:r>
          </a:p>
          <a:p>
            <a:pPr marL="285750" indent="-285750">
              <a:buFont typeface="Wingdings" panose="05000000000000000000" pitchFamily="2" charset="2"/>
              <a:buChar char="§"/>
            </a:pPr>
            <a:r>
              <a:rPr lang="en-US" sz="2000" b="1" dirty="0" smtClean="0">
                <a:solidFill>
                  <a:schemeClr val="bg1"/>
                </a:solidFill>
                <a:latin typeface="Arial" panose="020B0604020202020204" pitchFamily="34" charset="0"/>
                <a:cs typeface="Arial" panose="020B0604020202020204" pitchFamily="34" charset="0"/>
              </a:rPr>
              <a:t>A worshiper of God</a:t>
            </a:r>
          </a:p>
          <a:p>
            <a:pPr marL="285750" indent="-285750">
              <a:buFont typeface="Wingdings" panose="05000000000000000000" pitchFamily="2" charset="2"/>
              <a:buChar char="§"/>
            </a:pPr>
            <a:endParaRPr lang="en-US" sz="2000" b="1" dirty="0" smtClean="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These can and were being done even though his heart was on his money: </a:t>
            </a:r>
            <a:r>
              <a:rPr lang="en-US" sz="2000" b="1" i="1" dirty="0" smtClean="0">
                <a:solidFill>
                  <a:schemeClr val="bg1"/>
                </a:solidFill>
                <a:latin typeface="Arial" panose="020B0604020202020204" pitchFamily="34" charset="0"/>
                <a:cs typeface="Arial" panose="020B0604020202020204" pitchFamily="34" charset="0"/>
              </a:rPr>
              <a:t>“. . </a:t>
            </a:r>
            <a:r>
              <a:rPr lang="en-US" sz="2000" b="1" i="1" dirty="0">
                <a:solidFill>
                  <a:schemeClr val="bg1"/>
                </a:solidFill>
                <a:latin typeface="Arial" panose="020B0604020202020204" pitchFamily="34" charset="0"/>
                <a:cs typeface="Arial" panose="020B0604020202020204" pitchFamily="34" charset="0"/>
              </a:rPr>
              <a:t>. he went away sorrowful, for he had great </a:t>
            </a:r>
            <a:r>
              <a:rPr lang="en-US" sz="2000" b="1" i="1" dirty="0" smtClean="0">
                <a:solidFill>
                  <a:schemeClr val="bg1"/>
                </a:solidFill>
                <a:latin typeface="Arial" panose="020B0604020202020204" pitchFamily="34" charset="0"/>
                <a:cs typeface="Arial" panose="020B0604020202020204" pitchFamily="34" charset="0"/>
              </a:rPr>
              <a:t>possessions” </a:t>
            </a:r>
            <a:r>
              <a:rPr lang="en-US" sz="2000" b="1" dirty="0" smtClean="0">
                <a:solidFill>
                  <a:schemeClr val="bg1"/>
                </a:solidFill>
                <a:latin typeface="Arial" panose="020B0604020202020204" pitchFamily="34" charset="0"/>
                <a:cs typeface="Arial" panose="020B0604020202020204" pitchFamily="34" charset="0"/>
              </a:rPr>
              <a:t>(Matt 19:22).</a:t>
            </a:r>
          </a:p>
          <a:p>
            <a:endParaRPr lang="en-US" sz="2000" b="1" dirty="0" smtClean="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With God, as in business, money is the </a:t>
            </a:r>
            <a:r>
              <a:rPr lang="en-US" sz="2000" b="1" dirty="0">
                <a:solidFill>
                  <a:schemeClr val="bg1"/>
                </a:solidFill>
                <a:latin typeface="Arial" panose="020B0604020202020204" pitchFamily="34" charset="0"/>
                <a:cs typeface="Arial" panose="020B0604020202020204" pitchFamily="34" charset="0"/>
              </a:rPr>
              <a:t>bottom </a:t>
            </a:r>
            <a:r>
              <a:rPr lang="en-US" sz="2000" b="1" dirty="0" smtClean="0">
                <a:solidFill>
                  <a:schemeClr val="bg1"/>
                </a:solidFill>
                <a:latin typeface="Arial" panose="020B0604020202020204" pitchFamily="34" charset="0"/>
                <a:cs typeface="Arial" panose="020B0604020202020204" pitchFamily="34" charset="0"/>
              </a:rPr>
              <a:t>line —</a:t>
            </a:r>
            <a:r>
              <a:rPr lang="en-US" sz="2000" b="1" i="1" dirty="0" smtClean="0">
                <a:solidFill>
                  <a:schemeClr val="bg1"/>
                </a:solidFill>
                <a:latin typeface="Arial" panose="020B0604020202020204" pitchFamily="34" charset="0"/>
                <a:cs typeface="Arial" panose="020B0604020202020204" pitchFamily="34" charset="0"/>
              </a:rPr>
              <a:t>“For </a:t>
            </a:r>
            <a:r>
              <a:rPr lang="en-US" sz="2000" b="1" i="1" dirty="0">
                <a:solidFill>
                  <a:schemeClr val="bg1"/>
                </a:solidFill>
                <a:latin typeface="Arial" panose="020B0604020202020204" pitchFamily="34" charset="0"/>
                <a:cs typeface="Arial" panose="020B0604020202020204" pitchFamily="34" charset="0"/>
              </a:rPr>
              <a:t>where your treasure is, there your heart will be </a:t>
            </a:r>
            <a:r>
              <a:rPr lang="en-US" sz="2000" b="1" i="1" dirty="0" smtClean="0">
                <a:solidFill>
                  <a:schemeClr val="bg1"/>
                </a:solidFill>
                <a:latin typeface="Arial" panose="020B0604020202020204" pitchFamily="34" charset="0"/>
                <a:cs typeface="Arial" panose="020B0604020202020204" pitchFamily="34" charset="0"/>
              </a:rPr>
              <a:t>also” </a:t>
            </a:r>
            <a:r>
              <a:rPr lang="en-US" sz="2000" b="1" dirty="0" smtClean="0">
                <a:solidFill>
                  <a:schemeClr val="bg1"/>
                </a:solidFill>
                <a:latin typeface="Arial" panose="020B0604020202020204" pitchFamily="34" charset="0"/>
                <a:cs typeface="Arial" panose="020B0604020202020204" pitchFamily="34" charset="0"/>
              </a:rPr>
              <a:t>(Matt 6:21).</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78807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anim calcmode="lin" valueType="num">
                                      <p:cBhvr>
                                        <p:cTn id="8" dur="5000" fill="hold"/>
                                        <p:tgtEl>
                                          <p:spTgt spid="5"/>
                                        </p:tgtEl>
                                        <p:attrNameLst>
                                          <p:attrName>ppt_x</p:attrName>
                                        </p:attrNameLst>
                                      </p:cBhvr>
                                      <p:tavLst>
                                        <p:tav tm="0">
                                          <p:val>
                                            <p:strVal val="#ppt_x"/>
                                          </p:val>
                                        </p:tav>
                                        <p:tav tm="100000">
                                          <p:val>
                                            <p:strVal val="#ppt_x"/>
                                          </p:val>
                                        </p:tav>
                                      </p:tavLst>
                                    </p:anim>
                                    <p:anim calcmode="lin" valueType="num">
                                      <p:cBhvr>
                                        <p:cTn id="9" dur="5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5"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6" dur="2000"/>
                                        <p:tgtEl>
                                          <p:spTgt spid="6">
                                            <p:txEl>
                                              <p:pRg st="0" end="0"/>
                                            </p:txEl>
                                          </p:spTgt>
                                        </p:tgtEl>
                                      </p:cBhvr>
                                    </p:animEffect>
                                  </p:childTnLst>
                                </p:cTn>
                              </p:par>
                            </p:childTnLst>
                          </p:cTn>
                        </p:par>
                        <p:par>
                          <p:cTn id="17" fill="hold">
                            <p:stCondLst>
                              <p:cond delay="2000"/>
                            </p:stCondLst>
                            <p:childTnLst>
                              <p:par>
                                <p:cTn id="18" presetID="55" presetClass="entr" presetSubtype="0" fill="hold" grpId="0"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p:cTn id="20" dur="2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1" dur="2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2" dur="2000"/>
                                        <p:tgtEl>
                                          <p:spTgt spid="6">
                                            <p:txEl>
                                              <p:pRg st="2" end="2"/>
                                            </p:txEl>
                                          </p:spTgt>
                                        </p:tgtEl>
                                      </p:cBhvr>
                                    </p:animEffect>
                                  </p:childTnLst>
                                </p:cTn>
                              </p:par>
                            </p:childTnLst>
                          </p:cTn>
                        </p:par>
                        <p:par>
                          <p:cTn id="23" fill="hold">
                            <p:stCondLst>
                              <p:cond delay="4000"/>
                            </p:stCondLst>
                            <p:childTnLst>
                              <p:par>
                                <p:cTn id="24" presetID="55" presetClass="entr" presetSubtype="0"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p:cTn id="26" dur="2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7" dur="2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8" dur="2000"/>
                                        <p:tgtEl>
                                          <p:spTgt spid="6">
                                            <p:txEl>
                                              <p:pRg st="3" end="3"/>
                                            </p:txEl>
                                          </p:spTgt>
                                        </p:tgtEl>
                                      </p:cBhvr>
                                    </p:animEffect>
                                  </p:childTnLst>
                                </p:cTn>
                              </p:par>
                            </p:childTnLst>
                          </p:cTn>
                        </p:par>
                        <p:par>
                          <p:cTn id="29" fill="hold">
                            <p:stCondLst>
                              <p:cond delay="6000"/>
                            </p:stCondLst>
                            <p:childTnLst>
                              <p:par>
                                <p:cTn id="30" presetID="55" presetClass="entr" presetSubtype="0" fill="hold" grpId="0" nodeType="after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p:cTn id="32" dur="2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33" dur="2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4" dur="2000"/>
                                        <p:tgtEl>
                                          <p:spTgt spid="6">
                                            <p:txEl>
                                              <p:pRg st="4" end="4"/>
                                            </p:txEl>
                                          </p:spTgt>
                                        </p:tgtEl>
                                      </p:cBhvr>
                                    </p:animEffect>
                                  </p:childTnLst>
                                </p:cTn>
                              </p:par>
                            </p:childTnLst>
                          </p:cTn>
                        </p:par>
                        <p:par>
                          <p:cTn id="35" fill="hold">
                            <p:stCondLst>
                              <p:cond delay="8000"/>
                            </p:stCondLst>
                            <p:childTnLst>
                              <p:par>
                                <p:cTn id="36" presetID="55" presetClass="entr" presetSubtype="0" fill="hold" grpId="0" nodeType="after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 calcmode="lin" valueType="num">
                                      <p:cBhvr>
                                        <p:cTn id="38" dur="2000" fill="hold"/>
                                        <p:tgtEl>
                                          <p:spTgt spid="6">
                                            <p:txEl>
                                              <p:pRg st="6" end="6"/>
                                            </p:txEl>
                                          </p:spTgt>
                                        </p:tgtEl>
                                        <p:attrNameLst>
                                          <p:attrName>ppt_w</p:attrName>
                                        </p:attrNameLst>
                                      </p:cBhvr>
                                      <p:tavLst>
                                        <p:tav tm="0">
                                          <p:val>
                                            <p:strVal val="#ppt_w*0.70"/>
                                          </p:val>
                                        </p:tav>
                                        <p:tav tm="100000">
                                          <p:val>
                                            <p:strVal val="#ppt_w"/>
                                          </p:val>
                                        </p:tav>
                                      </p:tavLst>
                                    </p:anim>
                                    <p:anim calcmode="lin" valueType="num">
                                      <p:cBhvr>
                                        <p:cTn id="39" dur="2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40" dur="2000"/>
                                        <p:tgtEl>
                                          <p:spTgt spid="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 calcmode="lin" valueType="num">
                                      <p:cBhvr>
                                        <p:cTn id="45" dur="2000" fill="hold"/>
                                        <p:tgtEl>
                                          <p:spTgt spid="6">
                                            <p:txEl>
                                              <p:pRg st="8" end="8"/>
                                            </p:txEl>
                                          </p:spTgt>
                                        </p:tgtEl>
                                        <p:attrNameLst>
                                          <p:attrName>ppt_w</p:attrName>
                                        </p:attrNameLst>
                                      </p:cBhvr>
                                      <p:tavLst>
                                        <p:tav tm="0">
                                          <p:val>
                                            <p:strVal val="#ppt_w*0.70"/>
                                          </p:val>
                                        </p:tav>
                                        <p:tav tm="100000">
                                          <p:val>
                                            <p:strVal val="#ppt_w"/>
                                          </p:val>
                                        </p:tav>
                                      </p:tavLst>
                                    </p:anim>
                                    <p:anim calcmode="lin" valueType="num">
                                      <p:cBhvr>
                                        <p:cTn id="46" dur="2000" fill="hold"/>
                                        <p:tgtEl>
                                          <p:spTgt spid="6">
                                            <p:txEl>
                                              <p:pRg st="8" end="8"/>
                                            </p:txEl>
                                          </p:spTgt>
                                        </p:tgtEl>
                                        <p:attrNameLst>
                                          <p:attrName>ppt_h</p:attrName>
                                        </p:attrNameLst>
                                      </p:cBhvr>
                                      <p:tavLst>
                                        <p:tav tm="0">
                                          <p:val>
                                            <p:strVal val="#ppt_h"/>
                                          </p:val>
                                        </p:tav>
                                        <p:tav tm="100000">
                                          <p:val>
                                            <p:strVal val="#ppt_h"/>
                                          </p:val>
                                        </p:tav>
                                      </p:tavLst>
                                    </p:anim>
                                    <p:animEffect transition="in" filter="fade">
                                      <p:cBhvr>
                                        <p:cTn id="47"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450218" y="0"/>
            <a:ext cx="11259813" cy="830997"/>
          </a:xfrm>
          <a:prstGeom prst="rect">
            <a:avLst/>
          </a:prstGeom>
          <a:noFill/>
        </p:spPr>
        <p:txBody>
          <a:bodyPr wrap="none" lIns="91440" tIns="45720" rIns="91440" bIns="45720">
            <a:spAutoFit/>
          </a:bodyPr>
          <a:lstStyle/>
          <a:p>
            <a:pPr algn="ctr"/>
            <a:r>
              <a:rPr lang="en-US" sz="4800" b="1" cap="none" spc="300" dirty="0" smtClean="0">
                <a:ln w="10541" cmpd="sng">
                  <a:solidFill>
                    <a:srgbClr val="92D050"/>
                  </a:solidFill>
                  <a:prstDash val="solid"/>
                </a:ln>
                <a:effectLst>
                  <a:glow rad="25400">
                    <a:schemeClr val="tx1"/>
                  </a:glow>
                  <a:outerShdw blurRad="38100" dist="38100" dir="2700000" algn="tl">
                    <a:srgbClr val="000000">
                      <a:alpha val="43137"/>
                    </a:srgbClr>
                  </a:outerShdw>
                </a:effectLst>
                <a:latin typeface="Copperplate Gothic Light" panose="020E0507020206020404" pitchFamily="34" charset="0"/>
              </a:rPr>
              <a:t>Jesus’ Attitude Toward Money</a:t>
            </a:r>
            <a:endParaRPr lang="en-US" sz="4800" b="1" cap="none" spc="300" dirty="0">
              <a:ln w="10541" cmpd="sng">
                <a:solidFill>
                  <a:srgbClr val="92D050"/>
                </a:solidFill>
                <a:prstDash val="solid"/>
              </a:ln>
              <a:effectLst>
                <a:glow rad="25400">
                  <a:schemeClr val="tx1"/>
                </a:glow>
                <a:outerShdw blurRad="38100" dist="38100" dir="2700000" algn="tl">
                  <a:srgbClr val="000000">
                    <a:alpha val="43137"/>
                  </a:srgbClr>
                </a:outerShdw>
              </a:effectLst>
              <a:latin typeface="Copperplate Gothic Light" panose="020E0507020206020404" pitchFamily="34" charset="0"/>
            </a:endParaRPr>
          </a:p>
        </p:txBody>
      </p:sp>
      <p:sp>
        <p:nvSpPr>
          <p:cNvPr id="3" name="TextBox 2"/>
          <p:cNvSpPr txBox="1"/>
          <p:nvPr/>
        </p:nvSpPr>
        <p:spPr>
          <a:xfrm>
            <a:off x="7757319" y="1600200"/>
            <a:ext cx="4114800" cy="3908762"/>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Luke 12:13-15</a:t>
            </a:r>
          </a:p>
          <a:p>
            <a:r>
              <a:rPr lang="en-US" sz="2000" b="1" dirty="0" smtClean="0">
                <a:latin typeface="Arial" panose="020B0604020202020204" pitchFamily="34" charset="0"/>
                <a:cs typeface="Arial" panose="020B0604020202020204" pitchFamily="34" charset="0"/>
              </a:rPr>
              <a:t>“Then </a:t>
            </a:r>
            <a:r>
              <a:rPr lang="en-US" sz="2000" b="1" dirty="0">
                <a:latin typeface="Arial" panose="020B0604020202020204" pitchFamily="34" charset="0"/>
                <a:cs typeface="Arial" panose="020B0604020202020204" pitchFamily="34" charset="0"/>
              </a:rPr>
              <a:t>one from the crowd said to Him, t</a:t>
            </a:r>
            <a:r>
              <a:rPr lang="en-US" sz="2000" b="1" dirty="0" smtClean="0">
                <a:latin typeface="Arial" panose="020B0604020202020204" pitchFamily="34" charset="0"/>
                <a:cs typeface="Arial" panose="020B0604020202020204" pitchFamily="34" charset="0"/>
              </a:rPr>
              <a:t>eacher</a:t>
            </a:r>
            <a:r>
              <a:rPr lang="en-US" sz="2000" b="1" dirty="0">
                <a:latin typeface="Arial" panose="020B0604020202020204" pitchFamily="34" charset="0"/>
                <a:cs typeface="Arial" panose="020B0604020202020204" pitchFamily="34" charset="0"/>
              </a:rPr>
              <a:t>, tell my brother to divide the inheritance with me</a:t>
            </a:r>
            <a:r>
              <a:rPr lang="en-US" sz="2000" b="1" dirty="0" smtClean="0">
                <a:latin typeface="Arial" panose="020B0604020202020204" pitchFamily="34" charset="0"/>
                <a:cs typeface="Arial" panose="020B0604020202020204" pitchFamily="34" charset="0"/>
              </a:rPr>
              <a:t>. But </a:t>
            </a:r>
            <a:r>
              <a:rPr lang="en-US" sz="2000" b="1" dirty="0">
                <a:latin typeface="Arial" panose="020B0604020202020204" pitchFamily="34" charset="0"/>
                <a:cs typeface="Arial" panose="020B0604020202020204" pitchFamily="34" charset="0"/>
              </a:rPr>
              <a:t>He said to </a:t>
            </a:r>
            <a:r>
              <a:rPr lang="en-US" sz="2000" b="1" dirty="0" smtClean="0">
                <a:latin typeface="Arial" panose="020B0604020202020204" pitchFamily="34" charset="0"/>
                <a:cs typeface="Arial" panose="020B0604020202020204" pitchFamily="34" charset="0"/>
              </a:rPr>
              <a:t>him, man</a:t>
            </a:r>
            <a:r>
              <a:rPr lang="en-US" sz="2000" b="1" dirty="0">
                <a:latin typeface="Arial" panose="020B0604020202020204" pitchFamily="34" charset="0"/>
                <a:cs typeface="Arial" panose="020B0604020202020204" pitchFamily="34" charset="0"/>
              </a:rPr>
              <a:t>, who made Me a judge or an arbitrator over </a:t>
            </a:r>
            <a:r>
              <a:rPr lang="en-US" sz="2000" b="1" dirty="0" smtClean="0">
                <a:latin typeface="Arial" panose="020B0604020202020204" pitchFamily="34" charset="0"/>
                <a:cs typeface="Arial" panose="020B0604020202020204" pitchFamily="34" charset="0"/>
              </a:rPr>
              <a:t>you?</a:t>
            </a:r>
            <a:r>
              <a:rPr lang="en-US" sz="2000" b="1" baseline="30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And He said to them, t</a:t>
            </a:r>
            <a:r>
              <a:rPr lang="en-US" sz="2000" b="1" dirty="0" smtClean="0">
                <a:latin typeface="Arial" panose="020B0604020202020204" pitchFamily="34" charset="0"/>
                <a:cs typeface="Arial" panose="020B0604020202020204" pitchFamily="34" charset="0"/>
              </a:rPr>
              <a:t>ake </a:t>
            </a:r>
            <a:r>
              <a:rPr lang="en-US" sz="2000" b="1" dirty="0">
                <a:latin typeface="Arial" panose="020B0604020202020204" pitchFamily="34" charset="0"/>
                <a:cs typeface="Arial" panose="020B0604020202020204" pitchFamily="34" charset="0"/>
              </a:rPr>
              <a:t>heed and beware of </a:t>
            </a:r>
            <a:r>
              <a:rPr lang="en-US" sz="2000" b="1" dirty="0" smtClean="0">
                <a:latin typeface="Arial" panose="020B0604020202020204" pitchFamily="34" charset="0"/>
                <a:cs typeface="Arial" panose="020B0604020202020204" pitchFamily="34" charset="0"/>
              </a:rPr>
              <a:t>covetousness</a:t>
            </a:r>
            <a:r>
              <a:rPr lang="en-US" sz="2000" b="1" dirty="0">
                <a:latin typeface="Arial" panose="020B0604020202020204" pitchFamily="34" charset="0"/>
                <a:cs typeface="Arial" panose="020B0604020202020204" pitchFamily="34" charset="0"/>
              </a:rPr>
              <a:t>,</a:t>
            </a:r>
            <a:r>
              <a:rPr lang="en-US" sz="2000" b="1" dirty="0" smtClean="0">
                <a:latin typeface="Arial" panose="020B0604020202020204" pitchFamily="34" charset="0"/>
                <a:cs typeface="Arial" panose="020B0604020202020204" pitchFamily="34" charset="0"/>
              </a:rPr>
              <a:t> </a:t>
            </a:r>
            <a:r>
              <a:rPr lang="en-US" sz="2000" b="1" u="sng" dirty="0">
                <a:ln>
                  <a:solidFill>
                    <a:srgbClr val="C00000"/>
                  </a:solidFill>
                </a:ln>
                <a:latin typeface="Arial" panose="020B0604020202020204" pitchFamily="34" charset="0"/>
                <a:cs typeface="Arial" panose="020B0604020202020204" pitchFamily="34" charset="0"/>
              </a:rPr>
              <a:t>for one’s life does not consist in the abundance of the things he possesses</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4" name="TextBox 3"/>
          <p:cNvSpPr txBox="1"/>
          <p:nvPr/>
        </p:nvSpPr>
        <p:spPr>
          <a:xfrm>
            <a:off x="289719" y="854286"/>
            <a:ext cx="5562600" cy="470898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2500" b="1" u="sng" dirty="0" smtClean="0">
                <a:ln>
                  <a:solidFill>
                    <a:srgbClr val="C00000"/>
                  </a:solidFill>
                </a:ln>
                <a:latin typeface="Baskerville Old Face" panose="02020602080505020303" pitchFamily="18" charset="0"/>
              </a:rPr>
              <a:t>His Life Reflected His Attitude</a:t>
            </a:r>
          </a:p>
          <a:p>
            <a:pPr lvl="1">
              <a:lnSpc>
                <a:spcPct val="150000"/>
              </a:lnSpc>
            </a:pPr>
            <a:r>
              <a:rPr lang="en-US" sz="2500" b="1" dirty="0" smtClean="0">
                <a:latin typeface="Baskerville Old Face" panose="02020602080505020303" pitchFamily="18" charset="0"/>
              </a:rPr>
              <a:t>Beginning with His Birth (Lk 2:7).</a:t>
            </a:r>
          </a:p>
          <a:p>
            <a:pPr lvl="1">
              <a:lnSpc>
                <a:spcPct val="150000"/>
              </a:lnSpc>
            </a:pPr>
            <a:r>
              <a:rPr lang="en-US" sz="2500" b="1" dirty="0" smtClean="0">
                <a:latin typeface="Baskerville Old Face" panose="02020602080505020303" pitchFamily="18" charset="0"/>
              </a:rPr>
              <a:t>Continued  During  His Life (Lk 9:58).</a:t>
            </a:r>
          </a:p>
          <a:p>
            <a:pPr marL="339725" lvl="1" indent="-339725">
              <a:lnSpc>
                <a:spcPct val="150000"/>
              </a:lnSpc>
              <a:buFont typeface="Wingdings" panose="05000000000000000000" pitchFamily="2" charset="2"/>
              <a:buChar char="Ø"/>
            </a:pPr>
            <a:r>
              <a:rPr lang="en-US" sz="2500" b="1" u="sng" dirty="0" smtClean="0">
                <a:ln>
                  <a:solidFill>
                    <a:srgbClr val="C00000"/>
                  </a:solidFill>
                </a:ln>
                <a:latin typeface="Baskerville Old Face" panose="02020602080505020303" pitchFamily="18" charset="0"/>
              </a:rPr>
              <a:t>His Teaching Reflected His Attitude</a:t>
            </a:r>
          </a:p>
          <a:p>
            <a:pPr marL="457200" lvl="2">
              <a:lnSpc>
                <a:spcPct val="150000"/>
              </a:lnSpc>
            </a:pPr>
            <a:r>
              <a:rPr lang="en-US" sz="2500" b="1" dirty="0" smtClean="0">
                <a:latin typeface="Baskerville Old Face" panose="02020602080505020303" pitchFamily="18" charset="0"/>
              </a:rPr>
              <a:t>Matt 6:25-34; 	Lk 14:43</a:t>
            </a:r>
          </a:p>
          <a:p>
            <a:pPr marL="342900" lvl="2" indent="-342900">
              <a:lnSpc>
                <a:spcPct val="150000"/>
              </a:lnSpc>
              <a:buFont typeface="Wingdings" panose="05000000000000000000" pitchFamily="2" charset="2"/>
              <a:buChar char="Ø"/>
            </a:pPr>
            <a:r>
              <a:rPr lang="en-US" sz="2500" b="1" u="sng" dirty="0" smtClean="0">
                <a:ln>
                  <a:solidFill>
                    <a:srgbClr val="C00000"/>
                  </a:solidFill>
                </a:ln>
                <a:latin typeface="Baskerville Old Face" panose="02020602080505020303" pitchFamily="18" charset="0"/>
              </a:rPr>
              <a:t>His Death Confirmed His Attitude</a:t>
            </a:r>
          </a:p>
          <a:p>
            <a:pPr marL="457200" lvl="3">
              <a:lnSpc>
                <a:spcPct val="150000"/>
              </a:lnSpc>
            </a:pPr>
            <a:r>
              <a:rPr lang="en-US" sz="2500" b="1" dirty="0" smtClean="0">
                <a:latin typeface="Baskerville Old Face" panose="02020602080505020303" pitchFamily="18" charset="0"/>
              </a:rPr>
              <a:t>Matt 27:35 (This was all He had).</a:t>
            </a:r>
          </a:p>
          <a:p>
            <a:pPr marL="457200" lvl="3">
              <a:lnSpc>
                <a:spcPct val="150000"/>
              </a:lnSpc>
            </a:pPr>
            <a:r>
              <a:rPr lang="en-US" sz="2500" b="1" dirty="0" smtClean="0">
                <a:latin typeface="Baskerville Old Face" panose="02020602080505020303" pitchFamily="18" charset="0"/>
              </a:rPr>
              <a:t>Matt 27:59-60 (Borrowed Grave).</a:t>
            </a:r>
            <a:endParaRPr lang="en-US" sz="2500" b="1" dirty="0">
              <a:latin typeface="Baskerville Old Face" panose="02020602080505020303" pitchFamily="18" charset="0"/>
            </a:endParaRPr>
          </a:p>
        </p:txBody>
      </p:sp>
    </p:spTree>
    <p:extLst>
      <p:ext uri="{BB962C8B-B14F-4D97-AF65-F5344CB8AC3E}">
        <p14:creationId xmlns:p14="http://schemas.microsoft.com/office/powerpoint/2010/main" val="208357293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5"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6" dur="2000"/>
                                        <p:tgtEl>
                                          <p:spTgt spid="4">
                                            <p:txEl>
                                              <p:pRg st="0" end="0"/>
                                            </p:txEl>
                                          </p:spTgt>
                                        </p:tgtEl>
                                      </p:cBhvr>
                                    </p:animEffect>
                                  </p:childTnLst>
                                </p:cTn>
                              </p:par>
                            </p:childTnLst>
                          </p:cTn>
                        </p:par>
                        <p:par>
                          <p:cTn id="17" fill="hold">
                            <p:stCondLst>
                              <p:cond delay="2000"/>
                            </p:stCondLst>
                            <p:childTnLst>
                              <p:par>
                                <p:cTn id="18" presetID="55"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4">
                                            <p:txEl>
                                              <p:pRg st="1" end="1"/>
                                            </p:txEl>
                                          </p:spTgt>
                                        </p:tgtEl>
                                      </p:cBhvr>
                                    </p:animEffect>
                                  </p:childTnLst>
                                </p:cTn>
                              </p:par>
                            </p:childTnLst>
                          </p:cTn>
                        </p:par>
                        <p:par>
                          <p:cTn id="23" fill="hold">
                            <p:stCondLst>
                              <p:cond delay="4000"/>
                            </p:stCondLst>
                            <p:childTnLst>
                              <p:par>
                                <p:cTn id="24" presetID="55" presetClass="entr" presetSubtype="0" fill="hold" grpId="0"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7"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8" dur="2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34"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5" dur="2000"/>
                                        <p:tgtEl>
                                          <p:spTgt spid="4">
                                            <p:txEl>
                                              <p:pRg st="3" end="3"/>
                                            </p:txEl>
                                          </p:spTgt>
                                        </p:tgtEl>
                                      </p:cBhvr>
                                    </p:animEffect>
                                  </p:childTnLst>
                                </p:cTn>
                              </p:par>
                            </p:childTnLst>
                          </p:cTn>
                        </p:par>
                        <p:par>
                          <p:cTn id="36" fill="hold">
                            <p:stCondLst>
                              <p:cond delay="2000"/>
                            </p:stCondLst>
                            <p:childTnLst>
                              <p:par>
                                <p:cTn id="37" presetID="55" presetClass="entr" presetSubtype="0" fill="hold" grpId="0" nodeType="after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p:cTn id="39"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40"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41" dur="20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 calcmode="lin" valueType="num">
                                      <p:cBhvr>
                                        <p:cTn id="46"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7"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8" dur="2000"/>
                                        <p:tgtEl>
                                          <p:spTgt spid="4">
                                            <p:txEl>
                                              <p:pRg st="5" end="5"/>
                                            </p:txEl>
                                          </p:spTgt>
                                        </p:tgtEl>
                                      </p:cBhvr>
                                    </p:animEffect>
                                  </p:childTnLst>
                                </p:cTn>
                              </p:par>
                            </p:childTnLst>
                          </p:cTn>
                        </p:par>
                        <p:par>
                          <p:cTn id="49" fill="hold">
                            <p:stCondLst>
                              <p:cond delay="2000"/>
                            </p:stCondLst>
                            <p:childTnLst>
                              <p:par>
                                <p:cTn id="50" presetID="55" presetClass="entr" presetSubtype="0" fill="hold" grpId="0" nodeType="after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 calcmode="lin" valueType="num">
                                      <p:cBhvr>
                                        <p:cTn id="52" dur="2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53" dur="2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54" dur="2000"/>
                                        <p:tgtEl>
                                          <p:spTgt spid="4">
                                            <p:txEl>
                                              <p:pRg st="6" end="6"/>
                                            </p:txEl>
                                          </p:spTgt>
                                        </p:tgtEl>
                                      </p:cBhvr>
                                    </p:animEffect>
                                  </p:childTnLst>
                                </p:cTn>
                              </p:par>
                            </p:childTnLst>
                          </p:cTn>
                        </p:par>
                        <p:par>
                          <p:cTn id="55" fill="hold">
                            <p:stCondLst>
                              <p:cond delay="4000"/>
                            </p:stCondLst>
                            <p:childTnLst>
                              <p:par>
                                <p:cTn id="56" presetID="55" presetClass="entr" presetSubtype="0" fill="hold" grpId="0" nodeType="after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 calcmode="lin" valueType="num">
                                      <p:cBhvr>
                                        <p:cTn id="58" dur="2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59" dur="2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60"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392553" y="3505200"/>
            <a:ext cx="11353800" cy="3170099"/>
          </a:xfrm>
          <a:prstGeom prst="rect">
            <a:avLst/>
          </a:prstGeom>
          <a:noFill/>
        </p:spPr>
        <p:txBody>
          <a:bodyPr wrap="square" rtlCol="0">
            <a:spAutoFit/>
          </a:bodyPr>
          <a:lstStyle/>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Understand that all that we think is ours belongs to God (Psa 24:1; Psa 50:10).</a:t>
            </a:r>
          </a:p>
          <a:p>
            <a:pPr marL="285750" indent="-285750">
              <a:buFont typeface="Wingdings" panose="05000000000000000000" pitchFamily="2" charset="2"/>
              <a:buChar char="Ø"/>
            </a:pPr>
            <a:endParaRPr lang="en-US" sz="2200" b="1" dirty="0" smtClean="0">
              <a:solidFill>
                <a:srgbClr val="DAD8D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Know we are mere “stewards” of what God has granted us to use (Lk 16:1-13).</a:t>
            </a:r>
          </a:p>
          <a:p>
            <a:pPr marL="285750" indent="-285750">
              <a:buFont typeface="Wingdings" panose="05000000000000000000" pitchFamily="2" charset="2"/>
              <a:buChar char="Ø"/>
            </a:pPr>
            <a:endParaRPr lang="en-US" sz="2200" b="1" dirty="0" smtClean="0">
              <a:solidFill>
                <a:srgbClr val="DAD8D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Remember we will be held accountable to God for the way we </a:t>
            </a:r>
            <a:r>
              <a:rPr lang="en-US" sz="2200" b="1" dirty="0">
                <a:solidFill>
                  <a:srgbClr val="DAD8D9"/>
                </a:solidFill>
                <a:latin typeface="Arial" panose="020B0604020202020204" pitchFamily="34" charset="0"/>
                <a:cs typeface="Arial" panose="020B0604020202020204" pitchFamily="34" charset="0"/>
              </a:rPr>
              <a:t>use wealth (Rom </a:t>
            </a:r>
            <a:r>
              <a:rPr lang="en-US" sz="2200" b="1" dirty="0" smtClean="0">
                <a:solidFill>
                  <a:srgbClr val="DAD8D9"/>
                </a:solidFill>
                <a:latin typeface="Arial" panose="020B0604020202020204" pitchFamily="34" charset="0"/>
                <a:cs typeface="Arial" panose="020B0604020202020204" pitchFamily="34" charset="0"/>
              </a:rPr>
              <a:t>14:12; 1 Tim 6:17-19); (</a:t>
            </a:r>
            <a:r>
              <a:rPr lang="en-US" sz="2200" b="1" i="1" dirty="0" smtClean="0">
                <a:ln>
                  <a:solidFill>
                    <a:srgbClr val="C00000"/>
                  </a:solidFill>
                </a:ln>
                <a:solidFill>
                  <a:srgbClr val="DAD8D9"/>
                </a:solidFill>
                <a:latin typeface="Arial" panose="020B0604020202020204" pitchFamily="34" charset="0"/>
                <a:cs typeface="Arial" panose="020B0604020202020204" pitchFamily="34" charset="0"/>
              </a:rPr>
              <a:t>“Give </a:t>
            </a:r>
            <a:r>
              <a:rPr lang="en-US" sz="2200" b="1" i="1" dirty="0">
                <a:ln>
                  <a:solidFill>
                    <a:srgbClr val="C00000"/>
                  </a:solidFill>
                </a:ln>
                <a:solidFill>
                  <a:srgbClr val="DAD8D9"/>
                </a:solidFill>
                <a:latin typeface="Arial" panose="020B0604020202020204" pitchFamily="34" charset="0"/>
                <a:cs typeface="Arial" panose="020B0604020202020204" pitchFamily="34" charset="0"/>
              </a:rPr>
              <a:t>an account of your </a:t>
            </a:r>
            <a:r>
              <a:rPr lang="en-US" sz="2200" b="1" i="1" dirty="0" smtClean="0">
                <a:ln>
                  <a:solidFill>
                    <a:srgbClr val="C00000"/>
                  </a:solidFill>
                </a:ln>
                <a:solidFill>
                  <a:srgbClr val="DAD8D9"/>
                </a:solidFill>
                <a:latin typeface="Arial" panose="020B0604020202020204" pitchFamily="34" charset="0"/>
                <a:cs typeface="Arial" panose="020B0604020202020204" pitchFamily="34" charset="0"/>
              </a:rPr>
              <a:t>stewardship . . .,” </a:t>
            </a:r>
            <a:r>
              <a:rPr lang="en-US" sz="2200" b="1" dirty="0" smtClean="0">
                <a:solidFill>
                  <a:srgbClr val="DAD8D9"/>
                </a:solidFill>
                <a:latin typeface="Arial" panose="020B0604020202020204" pitchFamily="34" charset="0"/>
                <a:cs typeface="Arial" panose="020B0604020202020204" pitchFamily="34" charset="0"/>
              </a:rPr>
              <a:t>Lk 16:1).</a:t>
            </a:r>
          </a:p>
          <a:p>
            <a:pPr marL="285750" indent="-285750">
              <a:buFont typeface="Wingdings" panose="05000000000000000000" pitchFamily="2" charset="2"/>
              <a:buChar char="Ø"/>
            </a:pPr>
            <a:endParaRPr lang="en-US" sz="2200" b="1" dirty="0" smtClean="0">
              <a:solidFill>
                <a:srgbClr val="DAD8D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200" b="1" dirty="0" smtClean="0">
                <a:solidFill>
                  <a:srgbClr val="DAD8D9"/>
                </a:solidFill>
                <a:latin typeface="Arial" panose="020B0604020202020204" pitchFamily="34" charset="0"/>
                <a:cs typeface="Arial" panose="020B0604020202020204" pitchFamily="34" charset="0"/>
              </a:rPr>
              <a:t>Learn God’s principle for earning: </a:t>
            </a:r>
            <a:r>
              <a:rPr lang="en-US" sz="2200" b="1" i="1" dirty="0" smtClean="0">
                <a:ln>
                  <a:solidFill>
                    <a:srgbClr val="C00000"/>
                  </a:solidFill>
                </a:ln>
                <a:solidFill>
                  <a:srgbClr val="DAD8D9"/>
                </a:solidFill>
                <a:latin typeface="Arial" panose="020B0604020202020204" pitchFamily="34" charset="0"/>
                <a:cs typeface="Arial" panose="020B0604020202020204" pitchFamily="34" charset="0"/>
              </a:rPr>
              <a:t>“. . </a:t>
            </a:r>
            <a:r>
              <a:rPr lang="en-US" sz="2200" b="1" i="1" dirty="0">
                <a:ln>
                  <a:solidFill>
                    <a:srgbClr val="C00000"/>
                  </a:solidFill>
                </a:ln>
                <a:solidFill>
                  <a:srgbClr val="DAD8D9"/>
                </a:solidFill>
                <a:latin typeface="Arial" panose="020B0604020202020204" pitchFamily="34" charset="0"/>
                <a:cs typeface="Arial" panose="020B0604020202020204" pitchFamily="34" charset="0"/>
              </a:rPr>
              <a:t>. let him labor, working with his hands what is good, that he may have something to </a:t>
            </a:r>
            <a:r>
              <a:rPr lang="en-US" sz="2400" b="1" i="1" u="sng" spc="300" dirty="0">
                <a:ln>
                  <a:solidFill>
                    <a:srgbClr val="FFC000"/>
                  </a:solidFill>
                </a:ln>
                <a:solidFill>
                  <a:srgbClr val="DAD8D9"/>
                </a:solidFill>
                <a:latin typeface="Arial" panose="020B0604020202020204" pitchFamily="34" charset="0"/>
                <a:cs typeface="Arial" panose="020B0604020202020204" pitchFamily="34" charset="0"/>
              </a:rPr>
              <a:t>give</a:t>
            </a:r>
            <a:r>
              <a:rPr lang="en-US" sz="2200" b="1" i="1" dirty="0">
                <a:ln>
                  <a:solidFill>
                    <a:srgbClr val="C00000"/>
                  </a:solidFill>
                </a:ln>
                <a:solidFill>
                  <a:srgbClr val="DAD8D9"/>
                </a:solidFill>
                <a:latin typeface="Arial" panose="020B0604020202020204" pitchFamily="34" charset="0"/>
                <a:cs typeface="Arial" panose="020B0604020202020204" pitchFamily="34" charset="0"/>
              </a:rPr>
              <a:t> him who has </a:t>
            </a:r>
            <a:r>
              <a:rPr lang="en-US" sz="2200" b="1" i="1" dirty="0" smtClean="0">
                <a:ln>
                  <a:solidFill>
                    <a:srgbClr val="C00000"/>
                  </a:solidFill>
                </a:ln>
                <a:solidFill>
                  <a:srgbClr val="DAD8D9"/>
                </a:solidFill>
                <a:latin typeface="Arial" panose="020B0604020202020204" pitchFamily="34" charset="0"/>
                <a:cs typeface="Arial" panose="020B0604020202020204" pitchFamily="34" charset="0"/>
              </a:rPr>
              <a:t>need” </a:t>
            </a:r>
            <a:r>
              <a:rPr lang="en-US" sz="2200" b="1" dirty="0" smtClean="0">
                <a:solidFill>
                  <a:srgbClr val="DAD8D9"/>
                </a:solidFill>
                <a:latin typeface="Arial" panose="020B0604020202020204" pitchFamily="34" charset="0"/>
                <a:cs typeface="Arial" panose="020B0604020202020204" pitchFamily="34" charset="0"/>
              </a:rPr>
              <a:t>(Eph 4:28).</a:t>
            </a:r>
            <a:endParaRPr lang="en-US" sz="2200" b="1" dirty="0">
              <a:solidFill>
                <a:srgbClr val="DAD8D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4684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2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 calcmode="lin" valueType="num">
                                      <p:cBhvr>
                                        <p:cTn id="14" dur="2000" fill="hold"/>
                                        <p:tgtEl>
                                          <p:spTgt spid="16">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16">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 calcmode="lin" valueType="num">
                                      <p:cBhvr>
                                        <p:cTn id="21" dur="2000" fill="hold"/>
                                        <p:tgtEl>
                                          <p:spTgt spid="16">
                                            <p:txEl>
                                              <p:pRg st="4" end="4"/>
                                            </p:txEl>
                                          </p:spTgt>
                                        </p:tgtEl>
                                        <p:attrNameLst>
                                          <p:attrName>ppt_w</p:attrName>
                                        </p:attrNameLst>
                                      </p:cBhvr>
                                      <p:tavLst>
                                        <p:tav tm="0">
                                          <p:val>
                                            <p:strVal val="#ppt_w*0.70"/>
                                          </p:val>
                                        </p:tav>
                                        <p:tav tm="100000">
                                          <p:val>
                                            <p:strVal val="#ppt_w"/>
                                          </p:val>
                                        </p:tav>
                                      </p:tavLst>
                                    </p:anim>
                                    <p:anim calcmode="lin" valueType="num">
                                      <p:cBhvr>
                                        <p:cTn id="22" dur="2000" fill="hold"/>
                                        <p:tgtEl>
                                          <p:spTgt spid="16">
                                            <p:txEl>
                                              <p:pRg st="4" end="4"/>
                                            </p:txEl>
                                          </p:spTgt>
                                        </p:tgtEl>
                                        <p:attrNameLst>
                                          <p:attrName>ppt_h</p:attrName>
                                        </p:attrNameLst>
                                      </p:cBhvr>
                                      <p:tavLst>
                                        <p:tav tm="0">
                                          <p:val>
                                            <p:strVal val="#ppt_h"/>
                                          </p:val>
                                        </p:tav>
                                        <p:tav tm="100000">
                                          <p:val>
                                            <p:strVal val="#ppt_h"/>
                                          </p:val>
                                        </p:tav>
                                      </p:tavLst>
                                    </p:anim>
                                    <p:animEffect transition="in" filter="fade">
                                      <p:cBhvr>
                                        <p:cTn id="23" dur="2000"/>
                                        <p:tgtEl>
                                          <p:spTgt spid="1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 calcmode="lin" valueType="num">
                                      <p:cBhvr>
                                        <p:cTn id="28" dur="2000" fill="hold"/>
                                        <p:tgtEl>
                                          <p:spTgt spid="16">
                                            <p:txEl>
                                              <p:pRg st="6" end="6"/>
                                            </p:txEl>
                                          </p:spTgt>
                                        </p:tgtEl>
                                        <p:attrNameLst>
                                          <p:attrName>ppt_w</p:attrName>
                                        </p:attrNameLst>
                                      </p:cBhvr>
                                      <p:tavLst>
                                        <p:tav tm="0">
                                          <p:val>
                                            <p:strVal val="#ppt_w*0.70"/>
                                          </p:val>
                                        </p:tav>
                                        <p:tav tm="100000">
                                          <p:val>
                                            <p:strVal val="#ppt_w"/>
                                          </p:val>
                                        </p:tav>
                                      </p:tavLst>
                                    </p:anim>
                                    <p:anim calcmode="lin" valueType="num">
                                      <p:cBhvr>
                                        <p:cTn id="29" dur="2000" fill="hold"/>
                                        <p:tgtEl>
                                          <p:spTgt spid="16">
                                            <p:txEl>
                                              <p:pRg st="6" end="6"/>
                                            </p:txEl>
                                          </p:spTgt>
                                        </p:tgtEl>
                                        <p:attrNameLst>
                                          <p:attrName>ppt_h</p:attrName>
                                        </p:attrNameLst>
                                      </p:cBhvr>
                                      <p:tavLst>
                                        <p:tav tm="0">
                                          <p:val>
                                            <p:strVal val="#ppt_h"/>
                                          </p:val>
                                        </p:tav>
                                        <p:tav tm="100000">
                                          <p:val>
                                            <p:strVal val="#ppt_h"/>
                                          </p:val>
                                        </p:tav>
                                      </p:tavLst>
                                    </p:anim>
                                    <p:animEffect transition="in" filter="fade">
                                      <p:cBhvr>
                                        <p:cTn id="30" dur="20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5"/>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866</Words>
  <Application>Microsoft Office PowerPoint</Application>
  <PresentationFormat>Custom</PresentationFormat>
  <Paragraphs>57</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Baskerville Old Face</vt:lpstr>
      <vt:lpstr>Juice ITC</vt:lpstr>
      <vt:lpstr>Calibri</vt:lpstr>
      <vt:lpstr>Copperplate Gothic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JRBRONGER</dc:creator>
  <cp:lastModifiedBy>Danville Church</cp:lastModifiedBy>
  <cp:revision>74</cp:revision>
  <dcterms:created xsi:type="dcterms:W3CDTF">2016-01-11T15:05:26Z</dcterms:created>
  <dcterms:modified xsi:type="dcterms:W3CDTF">2016-01-24T21:57:02Z</dcterms:modified>
</cp:coreProperties>
</file>