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58" r:id="rId5"/>
    <p:sldId id="271" r:id="rId6"/>
    <p:sldId id="260" r:id="rId7"/>
    <p:sldId id="261" r:id="rId8"/>
    <p:sldId id="273" r:id="rId9"/>
    <p:sldId id="274" r:id="rId10"/>
    <p:sldId id="270" r:id="rId11"/>
  </p:sldIdLst>
  <p:sldSz cx="12192000" cy="6858000"/>
  <p:notesSz cx="6858000" cy="9144000"/>
  <p:embeddedFontLst>
    <p:embeddedFont>
      <p:font typeface="Calibri Light" panose="020F0302020204030204" pitchFamily="34" charset="0"/>
      <p:regular r:id="rId12"/>
      <p:italic r:id="rId13"/>
    </p:embeddedFont>
    <p:embeddedFont>
      <p:font typeface="Copperplate Gothic Bold" panose="020E0705020206020404" pitchFamily="34" charset="0"/>
      <p:regular r:id="rId14"/>
    </p:embeddedFont>
    <p:embeddedFont>
      <p:font typeface="Calibri" panose="020F0502020204030204" pitchFamily="34" charset="0"/>
      <p:regular r:id="rId15"/>
      <p:bold r:id="rId16"/>
      <p:italic r:id="rId17"/>
      <p:boldItalic r:id="rId18"/>
    </p:embeddedFont>
    <p:embeddedFont>
      <p:font typeface="Baskerville Old Face" panose="02020602080505020303"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30A0"/>
    <a:srgbClr val="000000"/>
    <a:srgbClr val="BE5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60"/>
        <p:guide pos="384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8/8/2015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8/8/2015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77026"/>
            <a:ext cx="11826240" cy="6093976"/>
          </a:xfrm>
          <a:prstGeom prst="rect">
            <a:avLst/>
          </a:prstGeom>
          <a:noFill/>
        </p:spPr>
        <p:txBody>
          <a:bodyPr wrap="square" rtlCol="0">
            <a:spAutoFit/>
          </a:bodyPr>
          <a:lstStyle/>
          <a:p>
            <a:r>
              <a:rPr lang="en-US" sz="30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3000" b="1" dirty="0" smtClean="0">
                <a:latin typeface="Arial" panose="020B0604020202020204" pitchFamily="34" charset="0"/>
                <a:cs typeface="Arial" panose="020B0604020202020204" pitchFamily="34" charset="0"/>
              </a:rPr>
              <a:t>Paul</a:t>
            </a:r>
            <a:r>
              <a:rPr lang="en-US" sz="3000" b="1" dirty="0">
                <a:latin typeface="Arial" panose="020B0604020202020204" pitchFamily="34" charset="0"/>
                <a:cs typeface="Arial" panose="020B0604020202020204" pitchFamily="34" charset="0"/>
              </a:rPr>
              <a:t>, Silvanus, and Timothy</a:t>
            </a:r>
            <a:r>
              <a:rPr lang="en-US" sz="3000" b="1" dirty="0" smtClean="0">
                <a:latin typeface="Arial" panose="020B0604020202020204" pitchFamily="34" charset="0"/>
                <a:cs typeface="Arial" panose="020B0604020202020204" pitchFamily="34" charset="0"/>
              </a:rPr>
              <a:t>, to </a:t>
            </a:r>
            <a:r>
              <a:rPr lang="en-US" sz="3000" b="1" dirty="0">
                <a:latin typeface="Arial" panose="020B0604020202020204" pitchFamily="34" charset="0"/>
                <a:cs typeface="Arial" panose="020B0604020202020204" pitchFamily="34" charset="0"/>
              </a:rPr>
              <a:t>the church of the Thessalonians in God the Father and the Lord Jesus Christ</a:t>
            </a:r>
            <a:r>
              <a:rPr lang="en-US" sz="3000" b="1" dirty="0" smtClean="0">
                <a:latin typeface="Arial" panose="020B0604020202020204" pitchFamily="34" charset="0"/>
                <a:cs typeface="Arial" panose="020B0604020202020204" pitchFamily="34" charset="0"/>
              </a:rPr>
              <a:t>: Grace </a:t>
            </a:r>
            <a:r>
              <a:rPr lang="en-US" sz="3000" b="1" dirty="0">
                <a:latin typeface="Arial" panose="020B0604020202020204" pitchFamily="34" charset="0"/>
                <a:cs typeface="Arial" panose="020B0604020202020204" pitchFamily="34" charset="0"/>
              </a:rPr>
              <a:t>to you and peace from God our Father and the Lord Jesus Christ</a:t>
            </a:r>
            <a:r>
              <a:rPr lang="en-US" sz="3000" b="1" dirty="0" smtClean="0">
                <a:latin typeface="Arial" panose="020B0604020202020204" pitchFamily="34" charset="0"/>
                <a:cs typeface="Arial" panose="020B0604020202020204" pitchFamily="34" charset="0"/>
              </a:rPr>
              <a:t>. </a:t>
            </a:r>
            <a:r>
              <a:rPr lang="en-US" sz="30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We give thanks to God always for you all, making mention of you in our prayers,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remembering without ceasing your work of faith, labor of love, and patience of hope in our Lord Jesus Christ in the sight of our God and Father,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knowing, beloved brethren, your election by God.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For our gospel did not come to you in word only, but also in power, and in the Holy Spirit and in much assurance, as you know what kind of men we were among you for your sake</a:t>
            </a:r>
            <a:r>
              <a:rPr lang="en-US" sz="3000" b="1" dirty="0" smtClean="0">
                <a:latin typeface="Arial" panose="020B0604020202020204" pitchFamily="34" charset="0"/>
                <a:cs typeface="Arial" panose="020B0604020202020204" pitchFamily="34" charset="0"/>
              </a:rPr>
              <a:t>. </a:t>
            </a:r>
            <a:r>
              <a:rPr lang="en-US" sz="30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And you became followers of us and of the Lord, having received the word in much affliction, with joy of the Holy Spirit, </a:t>
            </a:r>
          </a:p>
        </p:txBody>
      </p:sp>
      <p:sp>
        <p:nvSpPr>
          <p:cNvPr id="3" name="Rectangle 2"/>
          <p:cNvSpPr/>
          <p:nvPr/>
        </p:nvSpPr>
        <p:spPr>
          <a:xfrm>
            <a:off x="1382220" y="0"/>
            <a:ext cx="942758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FF0000"/>
                </a:solidFill>
                <a:effectLst>
                  <a:glow rad="63500">
                    <a:schemeClr val="accent5">
                      <a:satMod val="175000"/>
                      <a:alpha val="40000"/>
                    </a:schemeClr>
                  </a:glow>
                  <a:outerShdw blurRad="50800" dist="39000" dir="5460000" algn="tl">
                    <a:srgbClr val="000000">
                      <a:alpha val="38000"/>
                    </a:srgbClr>
                  </a:outerShdw>
                </a:effectLst>
                <a:latin typeface="Baskerville Old Face" panose="02020602080505020303" pitchFamily="18" charset="0"/>
              </a:rPr>
              <a:t>1 Thessalonians 1:1-10</a:t>
            </a:r>
            <a:endParaRPr lang="en-US" sz="6000" b="1" cap="none" spc="800" dirty="0">
              <a:ln w="11430">
                <a:solidFill>
                  <a:srgbClr val="002060"/>
                </a:solidFill>
              </a:ln>
              <a:solidFill>
                <a:srgbClr val="FF0000"/>
              </a:solidFill>
              <a:effectLst>
                <a:glow rad="63500">
                  <a:schemeClr val="accent5">
                    <a:satMod val="175000"/>
                    <a:alpha val="40000"/>
                  </a:schemeClr>
                </a:glow>
                <a:outerShdw blurRad="50800" dist="39000" dir="5460000" algn="tl">
                  <a:srgbClr val="000000">
                    <a:alpha val="38000"/>
                  </a:srgbClr>
                </a:outerShdw>
              </a:effectLst>
              <a:latin typeface="Baskerville Old Face" panose="02020602080505020303" pitchFamily="18" charset="0"/>
            </a:endParaRPr>
          </a:p>
        </p:txBody>
      </p:sp>
    </p:spTree>
    <p:extLst>
      <p:ext uri="{BB962C8B-B14F-4D97-AF65-F5344CB8AC3E}">
        <p14:creationId xmlns:p14="http://schemas.microsoft.com/office/powerpoint/2010/main" val="35264283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82082"/>
            <a:ext cx="11826240" cy="4247317"/>
          </a:xfrm>
          <a:prstGeom prst="rect">
            <a:avLst/>
          </a:prstGeom>
          <a:noFill/>
        </p:spPr>
        <p:txBody>
          <a:bodyPr wrap="square" rtlCol="0">
            <a:spAutoFit/>
          </a:bodyPr>
          <a:lstStyle/>
          <a:p>
            <a:r>
              <a:rPr lang="en-US" sz="30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so that you became examples to all in Macedonia and Achaia who believe.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For from you the word of the Lord has sounded forth, not only in Macedonia and Achaia, but also in every place. Your faith toward God has gone out, so that we do not need to say anything.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3000" b="1" dirty="0">
                <a:latin typeface="Arial" panose="020B0604020202020204" pitchFamily="34" charset="0"/>
                <a:cs typeface="Arial" panose="020B0604020202020204" pitchFamily="34" charset="0"/>
              </a:rPr>
              <a:t>For they themselves declare concerning us what manner of entry we had to you, and how you turned to God from idols to serve the living and true God,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n-US" sz="3000" b="1" dirty="0">
                <a:latin typeface="Arial" panose="020B0604020202020204" pitchFamily="34" charset="0"/>
                <a:cs typeface="Arial" panose="020B0604020202020204" pitchFamily="34" charset="0"/>
              </a:rPr>
              <a:t>and to wait for His Son from heaven, whom He raised from the dead, even Jesus who delivers us from the wrath to come.</a:t>
            </a:r>
          </a:p>
        </p:txBody>
      </p:sp>
    </p:spTree>
    <p:extLst>
      <p:ext uri="{BB962C8B-B14F-4D97-AF65-F5344CB8AC3E}">
        <p14:creationId xmlns:p14="http://schemas.microsoft.com/office/powerpoint/2010/main" val="9317907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89897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7336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828500" y="4783943"/>
            <a:ext cx="10534999" cy="1200329"/>
          </a:xfrm>
          <a:prstGeom prst="rect">
            <a:avLst/>
          </a:prstGeom>
          <a:noFill/>
        </p:spPr>
        <p:txBody>
          <a:bodyPr wrap="none" lIns="91440" tIns="45720" rIns="91440" bIns="45720">
            <a:spAutoFit/>
          </a:bodyPr>
          <a:lstStyle/>
          <a:p>
            <a:pPr algn="ctr"/>
            <a:r>
              <a:rPr lang="en-US" sz="7200" b="1" cap="none" spc="6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Faith’s Beginning</a:t>
            </a:r>
            <a:endParaRPr lang="en-US" sz="7200" b="1" cap="none" spc="60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402684742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992311" y="4783943"/>
            <a:ext cx="10204204" cy="1200329"/>
          </a:xfrm>
          <a:prstGeom prst="rect">
            <a:avLst/>
          </a:prstGeom>
          <a:noFill/>
        </p:spPr>
        <p:txBody>
          <a:bodyPr wrap="none" lIns="91440" tIns="45720" rIns="91440" bIns="45720">
            <a:spAutoFit/>
          </a:bodyPr>
          <a:lstStyle/>
          <a:p>
            <a:pPr algn="ctr"/>
            <a:r>
              <a:rPr lang="en-US" sz="7200" b="1" spc="6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Continuing </a:t>
            </a:r>
            <a:r>
              <a:rPr lang="en-US" sz="7200" b="1" cap="none" spc="6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Faith</a:t>
            </a:r>
            <a:endParaRPr lang="en-US" sz="7200" b="1" cap="none" spc="60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
        <p:nvSpPr>
          <p:cNvPr id="2" name="Rectangle 1"/>
          <p:cNvSpPr/>
          <p:nvPr/>
        </p:nvSpPr>
        <p:spPr>
          <a:xfrm>
            <a:off x="6647308" y="4460788"/>
            <a:ext cx="5150704" cy="769441"/>
          </a:xfrm>
          <a:prstGeom prst="rect">
            <a:avLst/>
          </a:prstGeom>
          <a:solidFill>
            <a:srgbClr val="FFFFFF">
              <a:alpha val="60000"/>
            </a:srgbClr>
          </a:solidFill>
        </p:spPr>
        <p:txBody>
          <a:bodyPr wrap="none" lIns="91440" tIns="45720" rIns="91440" bIns="45720">
            <a:spAutoFit/>
          </a:bodyPr>
          <a:lstStyle/>
          <a:p>
            <a:pPr algn="ctr"/>
            <a:r>
              <a:rPr lang="en-US" sz="4400" b="1" cap="none" spc="3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Work of Faith</a:t>
            </a:r>
            <a:endParaRPr lang="en-US" sz="4400" b="1" cap="none" spc="30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
        <p:nvSpPr>
          <p:cNvPr id="5" name="Rectangle 4"/>
          <p:cNvSpPr/>
          <p:nvPr/>
        </p:nvSpPr>
        <p:spPr>
          <a:xfrm>
            <a:off x="6587754" y="4498138"/>
            <a:ext cx="5195268" cy="769441"/>
          </a:xfrm>
          <a:prstGeom prst="rect">
            <a:avLst/>
          </a:prstGeom>
          <a:solidFill>
            <a:srgbClr val="FFFFFF">
              <a:alpha val="60000"/>
            </a:srgbClr>
          </a:solidFill>
        </p:spPr>
        <p:txBody>
          <a:bodyPr wrap="none" lIns="91440" tIns="45720" rIns="91440" bIns="45720">
            <a:spAutoFit/>
          </a:bodyPr>
          <a:lstStyle/>
          <a:p>
            <a:pPr algn="ctr"/>
            <a:r>
              <a:rPr lang="en-US" sz="4400" b="1" cap="none" spc="3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Labor of Love</a:t>
            </a:r>
            <a:endParaRPr lang="en-US" sz="4400" b="1" cap="none" spc="30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
        <p:nvSpPr>
          <p:cNvPr id="6" name="Rectangle 5"/>
          <p:cNvSpPr/>
          <p:nvPr/>
        </p:nvSpPr>
        <p:spPr>
          <a:xfrm>
            <a:off x="5560585" y="4505757"/>
            <a:ext cx="6252417" cy="769441"/>
          </a:xfrm>
          <a:prstGeom prst="rect">
            <a:avLst/>
          </a:prstGeom>
          <a:solidFill>
            <a:srgbClr val="FFFFFF">
              <a:alpha val="60000"/>
            </a:srgbClr>
          </a:solidFill>
        </p:spPr>
        <p:txBody>
          <a:bodyPr wrap="none" lIns="91440" tIns="45720" rIns="91440" bIns="45720">
            <a:spAutoFit/>
          </a:bodyPr>
          <a:lstStyle/>
          <a:p>
            <a:pPr algn="ctr"/>
            <a:r>
              <a:rPr lang="en-US" sz="4400" b="1" cap="none" spc="3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Patience of Hope</a:t>
            </a:r>
            <a:endParaRPr lang="en-US" sz="4400" b="1" cap="none" spc="30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34439376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par>
                                <p:cTn id="10" presetID="64" presetClass="path" presetSubtype="0" accel="50000" decel="50000" fill="hold" grpId="1" nodeType="withEffect">
                                  <p:stCondLst>
                                    <p:cond delay="0"/>
                                  </p:stCondLst>
                                  <p:childTnLst>
                                    <p:animMotion origin="layout" path="M 4.21519E-6 6.93642E-7 L 0.00377 -0.57526 " pathEditMode="relative" rAng="0" ptsTypes="AA">
                                      <p:cBhvr>
                                        <p:cTn id="11" dur="3000" fill="hold"/>
                                        <p:tgtEl>
                                          <p:spTgt spid="2"/>
                                        </p:tgtEl>
                                        <p:attrNameLst>
                                          <p:attrName>ppt_x</p:attrName>
                                          <p:attrName>ppt_y</p:attrName>
                                        </p:attrNameLst>
                                      </p:cBhvr>
                                      <p:rCtr x="182" y="-28763"/>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anim calcmode="lin" valueType="num">
                                      <p:cBhvr>
                                        <p:cTn id="17" dur="3000" fill="hold"/>
                                        <p:tgtEl>
                                          <p:spTgt spid="5"/>
                                        </p:tgtEl>
                                        <p:attrNameLst>
                                          <p:attrName>ppt_x</p:attrName>
                                        </p:attrNameLst>
                                      </p:cBhvr>
                                      <p:tavLst>
                                        <p:tav tm="0">
                                          <p:val>
                                            <p:strVal val="#ppt_x"/>
                                          </p:val>
                                        </p:tav>
                                        <p:tav tm="100000">
                                          <p:val>
                                            <p:strVal val="#ppt_x"/>
                                          </p:val>
                                        </p:tav>
                                      </p:tavLst>
                                    </p:anim>
                                    <p:anim calcmode="lin" valueType="num">
                                      <p:cBhvr>
                                        <p:cTn id="18" dur="3000" fill="hold"/>
                                        <p:tgtEl>
                                          <p:spTgt spid="5"/>
                                        </p:tgtEl>
                                        <p:attrNameLst>
                                          <p:attrName>ppt_y</p:attrName>
                                        </p:attrNameLst>
                                      </p:cBhvr>
                                      <p:tavLst>
                                        <p:tav tm="0">
                                          <p:val>
                                            <p:strVal val="#ppt_y+.1"/>
                                          </p:val>
                                        </p:tav>
                                        <p:tav tm="100000">
                                          <p:val>
                                            <p:strVal val="#ppt_y"/>
                                          </p:val>
                                        </p:tav>
                                      </p:tavLst>
                                    </p:anim>
                                  </p:childTnLst>
                                </p:cTn>
                              </p:par>
                              <p:par>
                                <p:cTn id="19" presetID="64" presetClass="path" presetSubtype="0" accel="50000" decel="50000" fill="hold" grpId="1" nodeType="withEffect">
                                  <p:stCondLst>
                                    <p:cond delay="0"/>
                                  </p:stCondLst>
                                  <p:childTnLst>
                                    <p:animMotion origin="layout" path="M -2.15579E-6 3.46821E-7 L 0.00612 -0.45757 " pathEditMode="relative" rAng="0" ptsTypes="AA">
                                      <p:cBhvr>
                                        <p:cTn id="20" dur="3000" fill="hold"/>
                                        <p:tgtEl>
                                          <p:spTgt spid="5"/>
                                        </p:tgtEl>
                                        <p:attrNameLst>
                                          <p:attrName>ppt_x</p:attrName>
                                          <p:attrName>ppt_y</p:attrName>
                                        </p:attrNameLst>
                                      </p:cBhvr>
                                      <p:rCtr x="300" y="-22890"/>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3000"/>
                                        <p:tgtEl>
                                          <p:spTgt spid="6"/>
                                        </p:tgtEl>
                                      </p:cBhvr>
                                    </p:animEffect>
                                    <p:anim calcmode="lin" valueType="num">
                                      <p:cBhvr>
                                        <p:cTn id="26" dur="3000" fill="hold"/>
                                        <p:tgtEl>
                                          <p:spTgt spid="6"/>
                                        </p:tgtEl>
                                        <p:attrNameLst>
                                          <p:attrName>ppt_x</p:attrName>
                                        </p:attrNameLst>
                                      </p:cBhvr>
                                      <p:tavLst>
                                        <p:tav tm="0">
                                          <p:val>
                                            <p:strVal val="#ppt_x"/>
                                          </p:val>
                                        </p:tav>
                                        <p:tav tm="100000">
                                          <p:val>
                                            <p:strVal val="#ppt_x"/>
                                          </p:val>
                                        </p:tav>
                                      </p:tavLst>
                                    </p:anim>
                                    <p:anim calcmode="lin" valueType="num">
                                      <p:cBhvr>
                                        <p:cTn id="27" dur="3000" fill="hold"/>
                                        <p:tgtEl>
                                          <p:spTgt spid="6"/>
                                        </p:tgtEl>
                                        <p:attrNameLst>
                                          <p:attrName>ppt_y</p:attrName>
                                        </p:attrNameLst>
                                      </p:cBhvr>
                                      <p:tavLst>
                                        <p:tav tm="0">
                                          <p:val>
                                            <p:strVal val="#ppt_y+.1"/>
                                          </p:val>
                                        </p:tav>
                                        <p:tav tm="100000">
                                          <p:val>
                                            <p:strVal val="#ppt_y"/>
                                          </p:val>
                                        </p:tav>
                                      </p:tavLst>
                                    </p:anim>
                                  </p:childTnLst>
                                </p:cTn>
                              </p:par>
                              <p:par>
                                <p:cTn id="28" presetID="64" presetClass="path" presetSubtype="0" accel="50000" decel="50000" fill="hold" grpId="1" nodeType="withEffect">
                                  <p:stCondLst>
                                    <p:cond delay="0"/>
                                  </p:stCondLst>
                                  <p:childTnLst>
                                    <p:animMotion origin="layout" path="M 4.16308E-6 4.62428E-6 L 0.0026 -0.33503 " pathEditMode="relative" rAng="0" ptsTypes="AA">
                                      <p:cBhvr>
                                        <p:cTn id="29" dur="3000" fill="hold"/>
                                        <p:tgtEl>
                                          <p:spTgt spid="6"/>
                                        </p:tgtEl>
                                        <p:attrNameLst>
                                          <p:attrName>ppt_x</p:attrName>
                                          <p:attrName>ppt_y</p:attrName>
                                        </p:attrNameLst>
                                      </p:cBhvr>
                                      <p:rCtr x="130" y="-167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348673" y="4783943"/>
            <a:ext cx="11491479" cy="1200329"/>
          </a:xfrm>
          <a:prstGeom prst="rect">
            <a:avLst/>
          </a:prstGeom>
          <a:noFill/>
        </p:spPr>
        <p:txBody>
          <a:bodyPr wrap="none" lIns="91440" tIns="45720" rIns="91440" bIns="45720">
            <a:spAutoFit/>
          </a:bodyPr>
          <a:lstStyle/>
          <a:p>
            <a:pPr algn="ctr"/>
            <a:r>
              <a:rPr lang="en-US" sz="7200" b="1" spc="6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Far-Reaching </a:t>
            </a:r>
            <a:r>
              <a:rPr lang="en-US" sz="7200" b="1" cap="none" spc="600"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rPr>
              <a:t>Faith</a:t>
            </a:r>
            <a:endParaRPr lang="en-US" sz="7200" b="1" cap="none" spc="600"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423766148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59</Words>
  <Application>Microsoft Office PowerPoint</Application>
  <PresentationFormat>Custom</PresentationFormat>
  <Paragraphs>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 Light</vt:lpstr>
      <vt:lpstr>Copperplate Gothic Bold</vt:lpstr>
      <vt:lpstr>Calibri</vt:lpstr>
      <vt:lpstr>Baskerville Old 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37</cp:revision>
  <dcterms:created xsi:type="dcterms:W3CDTF">2014-07-13T16:56:16Z</dcterms:created>
  <dcterms:modified xsi:type="dcterms:W3CDTF">2015-08-09T12:51:55Z</dcterms:modified>
</cp:coreProperties>
</file>