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6" r:id="rId4"/>
    <p:sldId id="258" r:id="rId5"/>
    <p:sldId id="259" r:id="rId6"/>
    <p:sldId id="263" r:id="rId7"/>
    <p:sldId id="261" r:id="rId8"/>
    <p:sldId id="268" r:id="rId9"/>
    <p:sldId id="264" r:id="rId10"/>
    <p:sldId id="267" r:id="rId11"/>
    <p:sldId id="265" r:id="rId12"/>
  </p:sldIdLst>
  <p:sldSz cx="12192000" cy="6858000"/>
  <p:notesSz cx="6858000" cy="9144000"/>
  <p:embeddedFontLst>
    <p:embeddedFont>
      <p:font typeface="Monotype Corsiva" panose="03010101010201010101" pitchFamily="66" charset="0"/>
      <p: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00000"/>
    <a:srgbClr val="000000"/>
    <a:srgbClr val="97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-31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63418-F7C9-4748-BCD0-16B53246E9DE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E54D4-6C02-42BC-8D84-B8D0CD445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23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E54D4-6C02-42BC-8D84-B8D0CD4451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53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A08D-3EF0-4AF8-B760-0AAB1EFB16AB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D2BC-450D-446F-90D0-E07EC5A4B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A08D-3EF0-4AF8-B760-0AAB1EFB16AB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D2BC-450D-446F-90D0-E07EC5A4B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3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A08D-3EF0-4AF8-B760-0AAB1EFB16AB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D2BC-450D-446F-90D0-E07EC5A4B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5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A08D-3EF0-4AF8-B760-0AAB1EFB16AB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D2BC-450D-446F-90D0-E07EC5A4B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A08D-3EF0-4AF8-B760-0AAB1EFB16AB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D2BC-450D-446F-90D0-E07EC5A4B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9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A08D-3EF0-4AF8-B760-0AAB1EFB16AB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D2BC-450D-446F-90D0-E07EC5A4B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A08D-3EF0-4AF8-B760-0AAB1EFB16AB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D2BC-450D-446F-90D0-E07EC5A4B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2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A08D-3EF0-4AF8-B760-0AAB1EFB16AB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D2BC-450D-446F-90D0-E07EC5A4B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9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A08D-3EF0-4AF8-B760-0AAB1EFB16AB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D2BC-450D-446F-90D0-E07EC5A4B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1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A08D-3EF0-4AF8-B760-0AAB1EFB16AB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D2BC-450D-446F-90D0-E07EC5A4B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A08D-3EF0-4AF8-B760-0AAB1EFB16AB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D2BC-450D-446F-90D0-E07EC5A4B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1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7A08D-3EF0-4AF8-B760-0AAB1EFB16AB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1D2BC-450D-446F-90D0-E07EC5A4B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1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79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" y="0"/>
            <a:ext cx="6265890" cy="6858000"/>
            <a:chOff x="-1" y="0"/>
            <a:chExt cx="626589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6096000" cy="685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615"/>
            <a:stretch/>
          </p:blipFill>
          <p:spPr>
            <a:xfrm>
              <a:off x="-1" y="0"/>
              <a:ext cx="6265890" cy="268341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TextBox 1"/>
          <p:cNvSpPr txBox="1"/>
          <p:nvPr/>
        </p:nvSpPr>
        <p:spPr>
          <a:xfrm>
            <a:off x="1251857" y="3069772"/>
            <a:ext cx="35922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one has power over the spirit to retain the spirit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one has power in the day of death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There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no release from that war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(Eccl 8:8)</a:t>
            </a: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58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5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53" y="760655"/>
            <a:ext cx="11910951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3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But I want you to know, brethren, that the things which happened to me have actually turned out for the furtherance of the gospel, </a:t>
            </a:r>
            <a:r>
              <a:rPr lang="en-US" sz="30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13 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so that it has become evident to the whole palace guard, and to all the rest, that my chains are in Christ; </a:t>
            </a:r>
            <a:r>
              <a:rPr lang="en-US" sz="30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14 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and most of the brethren in the Lord, having become confident by my chains, are much more bold to speak the word without fear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3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Some indeed preach Christ even from envy and strife, and some also from goodwill: </a:t>
            </a:r>
            <a:r>
              <a:rPr lang="en-US" sz="30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16 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former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preach Christ from selfish ambition, not sincerely, supposing to add affliction to my chains; </a:t>
            </a:r>
            <a:r>
              <a:rPr lang="en-US" sz="30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3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but the latter out of love, knowing that I am appointed for the defense of the gospel. </a:t>
            </a:r>
            <a:r>
              <a:rPr lang="en-US" sz="30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18 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What then? Only that in every way, whether in pretense or in truth, Christ is preached; and in this I rejoice, yes, and will rejoice.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38783" y="0"/>
            <a:ext cx="7114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60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Philippians 1:12-26</a:t>
            </a:r>
            <a:endParaRPr lang="en-US" sz="5400" b="1" cap="none" spc="600" dirty="0">
              <a:ln w="9525">
                <a:solidFill>
                  <a:srgbClr val="C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1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53" y="24384"/>
            <a:ext cx="1191095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sz="30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For I know that this will turn out for my deliverance through your prayer and the supply of the Spirit of Jesus Christ, </a:t>
            </a:r>
            <a:r>
              <a:rPr lang="en-US" sz="30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20 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according to my earnest expectation and hope that in nothing I shall be ashamed, but with all boldness, as always, so now also Christ will be magnified in my body, whether by life or by death. </a:t>
            </a:r>
            <a:r>
              <a:rPr lang="en-US" sz="30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3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For to me, to live is Christ, and to die is gain. </a:t>
            </a:r>
            <a:r>
              <a:rPr lang="en-US" sz="30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22 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But if I live on in the flesh, this will mean fruit from my labor; yet what I shall choose I cannot tell. </a:t>
            </a:r>
            <a:r>
              <a:rPr lang="en-US" sz="30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3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I am hard-pressed between the two, having a desire to depart and be with Christ, which is far better. </a:t>
            </a:r>
            <a:r>
              <a:rPr lang="en-US" sz="30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24 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Nevertheless to remain in the flesh is more needful for you. </a:t>
            </a:r>
            <a:r>
              <a:rPr lang="en-US" sz="30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25 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And being confident of this, I know that I shall remain and continue with you all for your progress and joy of faith, </a:t>
            </a:r>
            <a:r>
              <a:rPr lang="en-US" sz="30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26 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that your rejoicing for me may be more abundant in Jesus Christ by my coming to you again.</a:t>
            </a:r>
          </a:p>
        </p:txBody>
      </p:sp>
    </p:spTree>
    <p:extLst>
      <p:ext uri="{BB962C8B-B14F-4D97-AF65-F5344CB8AC3E}">
        <p14:creationId xmlns:p14="http://schemas.microsoft.com/office/powerpoint/2010/main" val="39611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65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80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5" t="1686" r="5899" b="2000"/>
          <a:stretch/>
        </p:blipFill>
        <p:spPr>
          <a:xfrm>
            <a:off x="6096000" y="-1"/>
            <a:ext cx="6096000" cy="68580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6" r="6397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6846746" cy="923330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3175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The Macedonian Call</a:t>
            </a:r>
            <a:endParaRPr lang="en-US" sz="5400" b="1" cap="none" spc="60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20579900">
            <a:off x="2965980" y="2967335"/>
            <a:ext cx="6260047" cy="1446550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60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otype Corsiva" panose="03010101010201010101" pitchFamily="66" charset="0"/>
              </a:rPr>
              <a:t>Acts 16:1-34</a:t>
            </a:r>
            <a:endParaRPr lang="en-US" sz="8800" b="1" cap="none" spc="600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93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92" y="0"/>
            <a:ext cx="7082388" cy="923330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3175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The Philippian Letter</a:t>
            </a:r>
            <a:endParaRPr lang="en-US" sz="5400" b="1" cap="none" spc="60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4177" y="2530540"/>
            <a:ext cx="9683646" cy="584775"/>
          </a:xfrm>
          <a:prstGeom prst="rect">
            <a:avLst/>
          </a:prstGeom>
          <a:solidFill>
            <a:srgbClr val="C00000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The Saints (Christians, Bishops, Deacons)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4177" y="3105780"/>
            <a:ext cx="9683646" cy="584775"/>
          </a:xfrm>
          <a:prstGeom prst="rect">
            <a:avLst/>
          </a:prstGeom>
          <a:solidFill>
            <a:srgbClr val="C00000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Thankfulness (Love, Fellowship, Not Ashamed)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4177" y="3690555"/>
            <a:ext cx="9683646" cy="584775"/>
          </a:xfrm>
          <a:prstGeom prst="rect">
            <a:avLst/>
          </a:prstGeom>
          <a:solidFill>
            <a:srgbClr val="C00000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Paul Prayed for Them (Love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ay Abound)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93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2192" y="2355255"/>
            <a:ext cx="4000175" cy="1200329"/>
          </a:xfrm>
          <a:prstGeom prst="rect">
            <a:avLst/>
          </a:prstGeom>
          <a:solidFill>
            <a:schemeClr val="tx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Phil 1:12-26</a:t>
            </a:r>
          </a:p>
          <a:p>
            <a:pPr algn="ctr"/>
            <a:r>
              <a:rPr lang="en-US" sz="3600" b="1" spc="3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“I’m Doing Well”</a:t>
            </a:r>
            <a:endParaRPr lang="en-US" sz="3600" b="1" spc="3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13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13" y="0"/>
            <a:ext cx="8420896" cy="923330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3175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Tragedy Turns to Triumph</a:t>
            </a:r>
            <a:endParaRPr lang="en-US" sz="5400" b="1" cap="none" spc="60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" y="4040057"/>
            <a:ext cx="12184587" cy="12801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" y="4755085"/>
            <a:ext cx="12184586" cy="1390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" y="5666347"/>
            <a:ext cx="12184587" cy="11691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9626" y="1034321"/>
            <a:ext cx="5526374" cy="2246769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 I want you to know, brethren, that the things which happened to me have actually turned out for the furtherance of the gospel,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3927" y="1034321"/>
            <a:ext cx="5526374" cy="2246769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most of the brethren in the Lord, having become confident by my chains, are much more bold to speak the word without fear.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8957" y="1096779"/>
            <a:ext cx="5526374" cy="3108543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nothing I shall be ashamed, but with all boldness, as always, so now also Christ will be magnified in my body, whether by life or by death.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me, to live is Christ, and to die is gain. </a:t>
            </a:r>
          </a:p>
        </p:txBody>
      </p:sp>
    </p:spTree>
    <p:extLst>
      <p:ext uri="{BB962C8B-B14F-4D97-AF65-F5344CB8AC3E}">
        <p14:creationId xmlns:p14="http://schemas.microsoft.com/office/powerpoint/2010/main" val="71220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189</Words>
  <Application>Microsoft Office PowerPoint</Application>
  <PresentationFormat>Custom</PresentationFormat>
  <Paragraphs>18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Monotype Corsiva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J.R. Bronger</dc:creator>
  <cp:lastModifiedBy>Danville Church</cp:lastModifiedBy>
  <cp:revision>65</cp:revision>
  <dcterms:created xsi:type="dcterms:W3CDTF">2015-03-17T14:57:19Z</dcterms:created>
  <dcterms:modified xsi:type="dcterms:W3CDTF">2015-05-10T22:07:44Z</dcterms:modified>
</cp:coreProperties>
</file>