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60" r:id="rId6"/>
    <p:sldId id="259" r:id="rId7"/>
    <p:sldId id="261" r:id="rId8"/>
    <p:sldId id="262" r:id="rId9"/>
  </p:sldIdLst>
  <p:sldSz cx="9144000" cy="6858000" type="screen4x3"/>
  <p:notesSz cx="6858000" cy="9144000"/>
  <p:embeddedFontLst>
    <p:embeddedFont>
      <p:font typeface="Monotype Corsiva" pitchFamily="66" charset="0"/>
      <p:italic r:id="rId11"/>
    </p:embeddedFont>
    <p:embeddedFont>
      <p:font typeface="Curlz MT" pitchFamily="82" charset="0"/>
      <p:regular r:id="rId12"/>
    </p:embeddedFont>
    <p:embeddedFont>
      <p:font typeface="Copperplate Gothic Light" pitchFamily="34" charset="0"/>
      <p:regular r:id="rId13"/>
    </p:embeddedFont>
    <p:embeddedFont>
      <p:font typeface="Chiller" pitchFamily="8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9FD"/>
    <a:srgbClr val="FFFFFF"/>
    <a:srgbClr val="DED1B0"/>
    <a:srgbClr val="D6C69E"/>
    <a:srgbClr val="D3C195"/>
    <a:srgbClr val="CEBA89"/>
    <a:srgbClr val="CCBD9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C06E-9B9F-4FD2-A7A8-12B6ABB62C54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7069-9076-471C-9E54-F9B1F056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3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7069-9076-471C-9E54-F9B1F0567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1D24-8F1F-48A9-B696-FD34EA4BF019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D913-6640-489A-99CD-A57C606D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3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75" b="1" i="1" baseline="30000" dirty="0">
                <a:solidFill>
                  <a:srgbClr val="FF0000"/>
                </a:solidFill>
              </a:rPr>
              <a:t>7</a:t>
            </a:r>
            <a:r>
              <a:rPr lang="en-US" sz="2375" b="1" baseline="30000" dirty="0"/>
              <a:t> </a:t>
            </a:r>
            <a:r>
              <a:rPr lang="en-US" sz="2375" b="1" dirty="0"/>
              <a:t>But the </a:t>
            </a:r>
            <a:r>
              <a:rPr lang="en-US" sz="2375" b="1" cap="small" dirty="0"/>
              <a:t>Lord</a:t>
            </a:r>
            <a:r>
              <a:rPr lang="en-US" sz="2375" b="1" dirty="0"/>
              <a:t> said to Samuel, d</a:t>
            </a:r>
            <a:r>
              <a:rPr lang="en-US" sz="2375" b="1" dirty="0" smtClean="0"/>
              <a:t>o </a:t>
            </a:r>
            <a:r>
              <a:rPr lang="en-US" sz="2375" b="1" dirty="0"/>
              <a:t>not look at his appearance or at his physical stature, because I have refused him. For the </a:t>
            </a:r>
            <a:r>
              <a:rPr lang="en-US" sz="2375" b="1" cap="small" dirty="0"/>
              <a:t>Lord</a:t>
            </a:r>
            <a:r>
              <a:rPr lang="en-US" sz="2375" b="1" dirty="0"/>
              <a:t> does not see as man </a:t>
            </a:r>
            <a:r>
              <a:rPr lang="en-US" sz="2375" b="1" dirty="0" smtClean="0"/>
              <a:t>sees; </a:t>
            </a:r>
            <a:r>
              <a:rPr lang="en-US" sz="2375" b="1" dirty="0"/>
              <a:t>for man looks at the outward appearance, but the </a:t>
            </a:r>
            <a:r>
              <a:rPr lang="en-US" sz="2375" b="1" cap="small" dirty="0"/>
              <a:t>Lord</a:t>
            </a:r>
            <a:r>
              <a:rPr lang="en-US" sz="2375" b="1" dirty="0"/>
              <a:t> looks at the heart</a:t>
            </a:r>
            <a:r>
              <a:rPr lang="en-US" sz="2375" b="1" dirty="0" smtClean="0"/>
              <a:t>. </a:t>
            </a:r>
            <a:r>
              <a:rPr lang="en-US" sz="2375" b="1" i="1" baseline="30000" dirty="0" smtClean="0">
                <a:solidFill>
                  <a:srgbClr val="FF0000"/>
                </a:solidFill>
              </a:rPr>
              <a:t>8 </a:t>
            </a:r>
            <a:r>
              <a:rPr lang="en-US" sz="2375" b="1" dirty="0"/>
              <a:t>So Jesse called Abinadab, and made him pass before Samuel. And he said, n</a:t>
            </a:r>
            <a:r>
              <a:rPr lang="en-US" sz="2375" b="1" dirty="0" smtClean="0"/>
              <a:t>either </a:t>
            </a:r>
            <a:r>
              <a:rPr lang="en-US" sz="2375" b="1" dirty="0"/>
              <a:t>has the </a:t>
            </a:r>
            <a:r>
              <a:rPr lang="en-US" sz="2375" b="1" cap="small" dirty="0"/>
              <a:t>Lord</a:t>
            </a:r>
            <a:r>
              <a:rPr lang="en-US" sz="2375" b="1" dirty="0"/>
              <a:t> chosen this one</a:t>
            </a:r>
            <a:r>
              <a:rPr lang="en-US" sz="2375" b="1" dirty="0" smtClean="0"/>
              <a:t>. </a:t>
            </a:r>
            <a:r>
              <a:rPr lang="en-US" sz="2375" b="1" i="1" baseline="30000" dirty="0">
                <a:solidFill>
                  <a:srgbClr val="FF0000"/>
                </a:solidFill>
              </a:rPr>
              <a:t>9 </a:t>
            </a:r>
            <a:r>
              <a:rPr lang="en-US" sz="2375" b="1" dirty="0"/>
              <a:t>Then Jesse made Shammah pass by. And he said, n</a:t>
            </a:r>
            <a:r>
              <a:rPr lang="en-US" sz="2375" b="1" dirty="0" smtClean="0"/>
              <a:t>either </a:t>
            </a:r>
            <a:r>
              <a:rPr lang="en-US" sz="2375" b="1" dirty="0"/>
              <a:t>has the </a:t>
            </a:r>
            <a:r>
              <a:rPr lang="en-US" sz="2375" b="1" cap="small" dirty="0"/>
              <a:t>Lord</a:t>
            </a:r>
            <a:r>
              <a:rPr lang="en-US" sz="2375" b="1" dirty="0"/>
              <a:t> chosen this one</a:t>
            </a:r>
            <a:r>
              <a:rPr lang="en-US" sz="2375" b="1" dirty="0" smtClean="0"/>
              <a:t>. </a:t>
            </a:r>
            <a:r>
              <a:rPr lang="en-US" sz="2375" b="1" i="1" baseline="30000" dirty="0">
                <a:solidFill>
                  <a:srgbClr val="FF0000"/>
                </a:solidFill>
              </a:rPr>
              <a:t>10 </a:t>
            </a:r>
            <a:r>
              <a:rPr lang="en-US" sz="2375" b="1" dirty="0"/>
              <a:t>Thus Jesse made seven of his sons pass before Samuel. And Samuel said to Jesse, t</a:t>
            </a:r>
            <a:r>
              <a:rPr lang="en-US" sz="2375" b="1" dirty="0" smtClean="0"/>
              <a:t>he </a:t>
            </a:r>
            <a:r>
              <a:rPr lang="en-US" sz="2375" b="1" cap="small" dirty="0"/>
              <a:t>Lord</a:t>
            </a:r>
            <a:r>
              <a:rPr lang="en-US" sz="2375" b="1" dirty="0"/>
              <a:t> has not chosen these</a:t>
            </a:r>
            <a:r>
              <a:rPr lang="en-US" sz="2375" b="1" dirty="0" smtClean="0"/>
              <a:t>. </a:t>
            </a:r>
            <a:r>
              <a:rPr lang="en-US" sz="2375" b="1" i="1" baseline="30000" dirty="0">
                <a:solidFill>
                  <a:srgbClr val="FF0000"/>
                </a:solidFill>
              </a:rPr>
              <a:t>11 </a:t>
            </a:r>
            <a:r>
              <a:rPr lang="en-US" sz="2375" b="1" dirty="0"/>
              <a:t>And Samuel said to Jesse, a</a:t>
            </a:r>
            <a:r>
              <a:rPr lang="en-US" sz="2375" b="1" dirty="0" smtClean="0"/>
              <a:t>re </a:t>
            </a:r>
            <a:r>
              <a:rPr lang="en-US" sz="2375" b="1" dirty="0"/>
              <a:t>all the young men here</a:t>
            </a:r>
            <a:r>
              <a:rPr lang="en-US" sz="2375" b="1" dirty="0" smtClean="0"/>
              <a:t>? </a:t>
            </a:r>
            <a:r>
              <a:rPr lang="en-US" sz="2375" b="1" dirty="0"/>
              <a:t>Then he said, t</a:t>
            </a:r>
            <a:r>
              <a:rPr lang="en-US" sz="2375" b="1" dirty="0" smtClean="0"/>
              <a:t>here </a:t>
            </a:r>
            <a:r>
              <a:rPr lang="en-US" sz="2375" b="1" dirty="0"/>
              <a:t>remains yet the youngest, and there he is, keeping the sheep</a:t>
            </a:r>
            <a:r>
              <a:rPr lang="en-US" sz="2375" b="1" dirty="0" smtClean="0"/>
              <a:t>.</a:t>
            </a:r>
            <a:endParaRPr lang="en-US" sz="2375" b="1" dirty="0"/>
          </a:p>
          <a:p>
            <a:r>
              <a:rPr lang="en-US" sz="2375" b="1" dirty="0"/>
              <a:t>And Samuel said to Jesse, s</a:t>
            </a:r>
            <a:r>
              <a:rPr lang="en-US" sz="2375" b="1" dirty="0" smtClean="0"/>
              <a:t>end </a:t>
            </a:r>
            <a:r>
              <a:rPr lang="en-US" sz="2375" b="1" dirty="0"/>
              <a:t>and bring him. For we will not sit </a:t>
            </a:r>
            <a:r>
              <a:rPr lang="en-US" sz="2375" b="1" dirty="0" smtClean="0"/>
              <a:t>down </a:t>
            </a:r>
            <a:r>
              <a:rPr lang="en-US" sz="2375" b="1" dirty="0"/>
              <a:t>till he comes here</a:t>
            </a:r>
            <a:r>
              <a:rPr lang="en-US" sz="2375" b="1" dirty="0" smtClean="0"/>
              <a:t>. </a:t>
            </a:r>
            <a:r>
              <a:rPr lang="en-US" sz="2375" b="1" i="1" baseline="30000" dirty="0">
                <a:solidFill>
                  <a:srgbClr val="FF0000"/>
                </a:solidFill>
              </a:rPr>
              <a:t>12 </a:t>
            </a:r>
            <a:r>
              <a:rPr lang="en-US" sz="2375" b="1" dirty="0"/>
              <a:t>So he sent and brought him in. Now he was ruddy, with bright eyes, and good-looking. And the </a:t>
            </a:r>
            <a:r>
              <a:rPr lang="en-US" sz="2375" b="1" cap="small" dirty="0"/>
              <a:t>Lord</a:t>
            </a:r>
            <a:r>
              <a:rPr lang="en-US" sz="2375" b="1" dirty="0"/>
              <a:t> said, a</a:t>
            </a:r>
            <a:r>
              <a:rPr lang="en-US" sz="2375" b="1" dirty="0" smtClean="0"/>
              <a:t>rise</a:t>
            </a:r>
            <a:r>
              <a:rPr lang="en-US" sz="2375" b="1" dirty="0"/>
              <a:t>, anoint him; for this is the one</a:t>
            </a:r>
            <a:r>
              <a:rPr lang="en-US" sz="2375" b="1" dirty="0" smtClean="0"/>
              <a:t>! </a:t>
            </a:r>
            <a:r>
              <a:rPr lang="en-US" sz="2375" b="1" i="1" baseline="30000" dirty="0">
                <a:solidFill>
                  <a:srgbClr val="FF0000"/>
                </a:solidFill>
              </a:rPr>
              <a:t>13</a:t>
            </a:r>
            <a:r>
              <a:rPr lang="en-US" sz="2375" b="1" baseline="30000" dirty="0"/>
              <a:t> </a:t>
            </a:r>
            <a:r>
              <a:rPr lang="en-US" sz="2375" b="1" dirty="0"/>
              <a:t>Then Samuel took the horn of oil and anointed him in the midst of his brothers; and the Spirit of the </a:t>
            </a:r>
            <a:r>
              <a:rPr lang="en-US" sz="2375" b="1" cap="small" dirty="0"/>
              <a:t>Lord</a:t>
            </a:r>
            <a:r>
              <a:rPr lang="en-US" sz="2375" b="1" dirty="0"/>
              <a:t> came upon David from that day forward. So Samuel arose and went to Ramah</a:t>
            </a:r>
            <a:r>
              <a:rPr lang="en-US" sz="2375" b="1" dirty="0" smtClean="0"/>
              <a:t>.</a:t>
            </a:r>
            <a:endParaRPr lang="en-US" sz="2375" b="1" dirty="0"/>
          </a:p>
        </p:txBody>
      </p:sp>
      <p:sp>
        <p:nvSpPr>
          <p:cNvPr id="3" name="Rectangle 2"/>
          <p:cNvSpPr/>
          <p:nvPr/>
        </p:nvSpPr>
        <p:spPr>
          <a:xfrm>
            <a:off x="1392284" y="-152400"/>
            <a:ext cx="6359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Samuel 16:7-13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04" y="-20567"/>
            <a:ext cx="9012403" cy="92333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The Shepherd Boy who became King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8800" y="5166732"/>
            <a:ext cx="3124200" cy="304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04" y="5486400"/>
            <a:ext cx="7401796" cy="304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4" y="4393082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“Therefore all the elders of Israel came to the king at Hebron, and King David made a covenant with them at Hebron before the Lord.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they anointed David king over Israel.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David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thirty years old when he began to reign, and he reigned forty years.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Hebron he reigned over Judah seven years and six months, and in Jerusalem he reigned thirty-three years over all Israel and Judah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Samuel 5:3-5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9115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 smtClean="0">
                <a:ln w="12700">
                  <a:solidFill>
                    <a:schemeClr val="tx1"/>
                  </a:solidFill>
                </a:ln>
                <a:solidFill>
                  <a:srgbClr val="DED1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REMEMBERING</a:t>
            </a:r>
            <a:endParaRPr lang="en-US" sz="6600" b="1" spc="300" dirty="0">
              <a:ln w="12700">
                <a:solidFill>
                  <a:schemeClr val="tx1"/>
                </a:solidFill>
              </a:ln>
              <a:solidFill>
                <a:srgbClr val="DED1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4572001" cy="6865441"/>
            <a:chOff x="-1" y="1"/>
            <a:chExt cx="4572001" cy="6865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572001" cy="609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" y="6096001"/>
              <a:ext cx="4572001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itchFamily="82" charset="0"/>
                </a:rPr>
                <a:t>David and Goliath 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0"/>
            <a:ext cx="4572001" cy="6865442"/>
            <a:chOff x="4572000" y="0"/>
            <a:chExt cx="4572001" cy="68654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0"/>
              <a:ext cx="4572001" cy="609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72000" y="6096001"/>
              <a:ext cx="4572001" cy="7694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itchFamily="82" charset="0"/>
                </a:rPr>
                <a:t>David and Bathsheba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0728" y="1"/>
            <a:ext cx="4243469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David Slays the Giant</a:t>
            </a:r>
            <a:endParaRPr lang="en-US" sz="4000" b="1" cap="none" spc="0" dirty="0">
              <a:ln w="50800">
                <a:solidFill>
                  <a:srgbClr val="FFFF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5848" y="0"/>
            <a:ext cx="426430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The Giant slays David</a:t>
            </a:r>
            <a:endParaRPr lang="en-US" sz="4000" b="1" cap="none" spc="0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68129" cy="61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05431" y="1592759"/>
            <a:ext cx="1362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Lust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Successful (1 Samuel 18:7; 2 Samuel 8, 10)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Arrogance/Pride (2 Samuel 5:12; Proverbs 16:18)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Neglected His Duty (2 Samuel 11:1)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 Much Idle Time (2 Samuel 11:2)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Neglected His Spiritual Needs (Psalm 119:11-16; 2 Samuel 12:9)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5631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10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5431" y="1592759"/>
            <a:ext cx="1362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Lust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4816" y="152400"/>
            <a:ext cx="2374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Alcohol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7782" y="979437"/>
            <a:ext cx="1838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Drugs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828800"/>
            <a:ext cx="1464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Hate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7251" y="2659558"/>
            <a:ext cx="1909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Anger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4135" y="3505200"/>
            <a:ext cx="2865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Prejudice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6353" y="4419600"/>
            <a:ext cx="4221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Unforgiveness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7465" y="5403407"/>
            <a:ext cx="5489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Self-</a:t>
            </a:r>
            <a:r>
              <a:rPr lang="en-US" sz="4400" b="1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rPr>
              <a:t>Righteousness</a:t>
            </a:r>
            <a:endParaRPr lang="en-US" sz="6000" b="1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1823 -0.05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1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427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Monotype Corsiva</vt:lpstr>
      <vt:lpstr>Curlz MT</vt:lpstr>
      <vt:lpstr>Copperplate Gothic Light</vt:lpstr>
      <vt:lpstr>Chiller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22</cp:revision>
  <dcterms:created xsi:type="dcterms:W3CDTF">2013-02-12T16:45:01Z</dcterms:created>
  <dcterms:modified xsi:type="dcterms:W3CDTF">2013-02-17T16:35:02Z</dcterms:modified>
</cp:coreProperties>
</file>