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sldIdLst>
    <p:sldId id="262" r:id="rId2"/>
    <p:sldId id="258" r:id="rId3"/>
    <p:sldId id="293" r:id="rId4"/>
    <p:sldId id="292" r:id="rId5"/>
    <p:sldId id="300" r:id="rId6"/>
    <p:sldId id="302" r:id="rId7"/>
    <p:sldId id="303" r:id="rId8"/>
    <p:sldId id="304" r:id="rId9"/>
    <p:sldId id="305" r:id="rId10"/>
    <p:sldId id="306" r:id="rId11"/>
    <p:sldId id="307" r:id="rId12"/>
    <p:sldId id="308" r:id="rId13"/>
    <p:sldId id="309" r:id="rId14"/>
    <p:sldId id="310" r:id="rId15"/>
    <p:sldId id="311" r:id="rId16"/>
    <p:sldId id="312" r:id="rId17"/>
    <p:sldId id="29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45004F"/>
    <a:srgbClr val="000000"/>
    <a:srgbClr val="49110D"/>
    <a:srgbClr val="300000"/>
    <a:srgbClr val="470000"/>
    <a:srgbClr val="680020"/>
    <a:srgbClr val="680000"/>
    <a:srgbClr val="68110D"/>
    <a:srgbClr val="68283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8" y="3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extLst>
      <p:ext uri="{BB962C8B-B14F-4D97-AF65-F5344CB8AC3E}">
        <p14:creationId xmlns:p14="http://schemas.microsoft.com/office/powerpoint/2010/main" val="4224532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4AED25-B81E-2D42-A649-D8A7C5175BDF}" type="slidenum">
              <a:rPr lang="en-US" smtClean="0"/>
              <a:pPr>
                <a:defRPr/>
              </a:pPr>
              <a:t>‹#›</a:t>
            </a:fld>
            <a:endParaRPr lang="en-US"/>
          </a:p>
        </p:txBody>
      </p:sp>
    </p:spTree>
    <p:extLst>
      <p:ext uri="{BB962C8B-B14F-4D97-AF65-F5344CB8AC3E}">
        <p14:creationId xmlns:p14="http://schemas.microsoft.com/office/powerpoint/2010/main" val="1667296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99CB2D-AC6F-284E-A3FC-C532DE519E73}" type="slidenum">
              <a:rPr lang="en-US" smtClean="0"/>
              <a:pPr>
                <a:defRPr/>
              </a:pPr>
              <a:t>‹#›</a:t>
            </a:fld>
            <a:endParaRPr lang="en-US"/>
          </a:p>
        </p:txBody>
      </p:sp>
    </p:spTree>
    <p:extLst>
      <p:ext uri="{BB962C8B-B14F-4D97-AF65-F5344CB8AC3E}">
        <p14:creationId xmlns:p14="http://schemas.microsoft.com/office/powerpoint/2010/main" val="958627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F980C7-ABFB-A842-9DAF-15F5FF69381F}" type="slidenum">
              <a:rPr lang="en-US" smtClean="0"/>
              <a:pPr>
                <a:defRPr/>
              </a:pPr>
              <a:t>‹#›</a:t>
            </a:fld>
            <a:endParaRPr lang="en-US"/>
          </a:p>
        </p:txBody>
      </p:sp>
    </p:spTree>
    <p:extLst>
      <p:ext uri="{BB962C8B-B14F-4D97-AF65-F5344CB8AC3E}">
        <p14:creationId xmlns:p14="http://schemas.microsoft.com/office/powerpoint/2010/main" val="188622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1D466A3-879F-9B4F-8FD2-1A4740762540}" type="slidenum">
              <a:rPr lang="en-US" smtClean="0"/>
              <a:pPr>
                <a:defRPr/>
              </a:pPr>
              <a:t>‹#›</a:t>
            </a:fld>
            <a:endParaRPr lang="en-US"/>
          </a:p>
        </p:txBody>
      </p:sp>
    </p:spTree>
    <p:extLst>
      <p:ext uri="{BB962C8B-B14F-4D97-AF65-F5344CB8AC3E}">
        <p14:creationId xmlns:p14="http://schemas.microsoft.com/office/powerpoint/2010/main" val="41622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95FDDFE-5BD5-DB41-A0AF-7E95DEDA087A}" type="slidenum">
              <a:rPr lang="en-US" smtClean="0"/>
              <a:pPr>
                <a:defRPr/>
              </a:pPr>
              <a:t>‹#›</a:t>
            </a:fld>
            <a:endParaRPr lang="en-US"/>
          </a:p>
        </p:txBody>
      </p:sp>
    </p:spTree>
    <p:extLst>
      <p:ext uri="{BB962C8B-B14F-4D97-AF65-F5344CB8AC3E}">
        <p14:creationId xmlns:p14="http://schemas.microsoft.com/office/powerpoint/2010/main" val="1134963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60C831C-FAED-B04F-8AD5-7362F7EE242C}" type="slidenum">
              <a:rPr lang="en-US" smtClean="0"/>
              <a:pPr>
                <a:defRPr/>
              </a:pPr>
              <a:t>‹#›</a:t>
            </a:fld>
            <a:endParaRPr lang="en-US"/>
          </a:p>
        </p:txBody>
      </p:sp>
    </p:spTree>
    <p:extLst>
      <p:ext uri="{BB962C8B-B14F-4D97-AF65-F5344CB8AC3E}">
        <p14:creationId xmlns:p14="http://schemas.microsoft.com/office/powerpoint/2010/main" val="302451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E0725FF-6408-9446-8364-4783B0584665}" type="slidenum">
              <a:rPr lang="en-US" smtClean="0"/>
              <a:pPr>
                <a:defRPr/>
              </a:pPr>
              <a:t>‹#›</a:t>
            </a:fld>
            <a:endParaRPr lang="en-US"/>
          </a:p>
        </p:txBody>
      </p:sp>
    </p:spTree>
    <p:extLst>
      <p:ext uri="{BB962C8B-B14F-4D97-AF65-F5344CB8AC3E}">
        <p14:creationId xmlns:p14="http://schemas.microsoft.com/office/powerpoint/2010/main" val="1620848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F215EE4-B9A0-A940-B2CD-70C058ADF0DE}" type="slidenum">
              <a:rPr lang="en-US" smtClean="0"/>
              <a:pPr>
                <a:defRPr/>
              </a:pPr>
              <a:t>‹#›</a:t>
            </a:fld>
            <a:endParaRPr lang="en-US"/>
          </a:p>
        </p:txBody>
      </p:sp>
    </p:spTree>
    <p:extLst>
      <p:ext uri="{BB962C8B-B14F-4D97-AF65-F5344CB8AC3E}">
        <p14:creationId xmlns:p14="http://schemas.microsoft.com/office/powerpoint/2010/main" val="409961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B16ECF7-9FB7-7748-A3CA-45928A98D93E}" type="slidenum">
              <a:rPr lang="en-US" smtClean="0"/>
              <a:pPr>
                <a:defRPr/>
              </a:pPr>
              <a:t>‹#›</a:t>
            </a:fld>
            <a:endParaRPr lang="en-US"/>
          </a:p>
        </p:txBody>
      </p:sp>
    </p:spTree>
    <p:extLst>
      <p:ext uri="{BB962C8B-B14F-4D97-AF65-F5344CB8AC3E}">
        <p14:creationId xmlns:p14="http://schemas.microsoft.com/office/powerpoint/2010/main" val="10675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99ABB6-737E-FB42-9A2D-0A3FCEE2979F}" type="slidenum">
              <a:rPr lang="en-US" smtClean="0"/>
              <a:pPr>
                <a:defRPr/>
              </a:pPr>
              <a:t>‹#›</a:t>
            </a:fld>
            <a:endParaRPr lang="en-US"/>
          </a:p>
        </p:txBody>
      </p:sp>
    </p:spTree>
    <p:extLst>
      <p:ext uri="{BB962C8B-B14F-4D97-AF65-F5344CB8AC3E}">
        <p14:creationId xmlns:p14="http://schemas.microsoft.com/office/powerpoint/2010/main" val="367646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C218689-BD86-6B46-8521-A598AD42C9B0}" type="slidenum">
              <a:rPr lang="en-US" smtClean="0"/>
              <a:pPr>
                <a:defRPr/>
              </a:pPr>
              <a:t>‹#›</a:t>
            </a:fld>
            <a:endParaRPr lang="en-US"/>
          </a:p>
        </p:txBody>
      </p:sp>
    </p:spTree>
    <p:extLst>
      <p:ext uri="{BB962C8B-B14F-4D97-AF65-F5344CB8AC3E}">
        <p14:creationId xmlns:p14="http://schemas.microsoft.com/office/powerpoint/2010/main" val="1048355871"/>
      </p:ext>
    </p:extLst>
  </p:cSld>
  <p:clrMap bg1="lt1" tx1="dk1" bg2="lt2" tx2="dk2" accent1="accent1" accent2="accent2" accent3="accent3" accent4="accent4" accent5="accent5" accent6="accent6" hlink="hlink" folHlink="folHlink"/>
  <p:sldLayoutIdLst>
    <p:sldLayoutId id="2147483964"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biblia.com/bible/nkjv/Ro%2014.19"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Ro%2014.19"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He%2012.1-3"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7AB82F3-964E-2C46-A912-64FEADFA79ED}"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10</a:t>
            </a:fld>
            <a:endParaRPr lang="en-US"/>
          </a:p>
        </p:txBody>
      </p:sp>
      <p:sp>
        <p:nvSpPr>
          <p:cNvPr id="3" name="Rectangle 2"/>
          <p:cNvSpPr/>
          <p:nvPr/>
        </p:nvSpPr>
        <p:spPr>
          <a:xfrm>
            <a:off x="533400" y="304800"/>
            <a:ext cx="8077200" cy="5478424"/>
          </a:xfrm>
          <a:prstGeom prst="rect">
            <a:avLst/>
          </a:prstGeom>
          <a:solidFill>
            <a:schemeClr val="accent3">
              <a:lumMod val="75000"/>
            </a:schemeClr>
          </a:solidFill>
        </p:spPr>
        <p:txBody>
          <a:bodyPr wrap="square">
            <a:spAutoFit/>
          </a:bodyPr>
          <a:lstStyle/>
          <a:p>
            <a:pPr eaLnBrk="1" hangingPunct="1">
              <a:defRPr/>
            </a:pPr>
            <a:r>
              <a:rPr lang="en-US" sz="2000" dirty="0" smtClean="0">
                <a:latin typeface="Times New Roman" charset="0"/>
                <a:cs typeface="Times New Roman" charset="0"/>
              </a:rPr>
              <a:t>How can we pursue peace with all people?</a:t>
            </a:r>
          </a:p>
          <a:p>
            <a:endParaRPr lang="en-US" sz="1600" dirty="0" smtClean="0"/>
          </a:p>
          <a:p>
            <a:pPr marL="742950" lvl="1" indent="-285750">
              <a:buFont typeface="Wingdings" charset="2"/>
              <a:buChar char="q"/>
            </a:pPr>
            <a:r>
              <a:rPr lang="en-US" sz="1600" dirty="0" smtClean="0"/>
              <a:t>Godly love for one another</a:t>
            </a:r>
          </a:p>
          <a:p>
            <a:pPr marL="1200150" lvl="2" indent="-285750">
              <a:buFont typeface="Wingdings" charset="2"/>
              <a:buChar char="Ø"/>
            </a:pPr>
            <a:r>
              <a:rPr lang="en-US" sz="1600" b="1" dirty="0" smtClean="0"/>
              <a:t>John 13:34   </a:t>
            </a:r>
            <a:r>
              <a:rPr lang="en-US" sz="1600" dirty="0"/>
              <a:t>A new commandment I give to you, that you love one another; as I have loved you, that you also love one another</a:t>
            </a:r>
            <a:r>
              <a:rPr lang="en-US" sz="1600" dirty="0" smtClean="0"/>
              <a:t>.</a:t>
            </a:r>
          </a:p>
          <a:p>
            <a:pPr lvl="2"/>
            <a:endParaRPr lang="en-US" sz="1600" dirty="0" smtClean="0"/>
          </a:p>
          <a:p>
            <a:pPr marL="1200150" lvl="2" indent="-285750">
              <a:buFont typeface="Wingdings" charset="2"/>
              <a:buChar char="Ø"/>
            </a:pPr>
            <a:r>
              <a:rPr lang="en-US" sz="1600" b="1" dirty="0" smtClean="0"/>
              <a:t>1 </a:t>
            </a:r>
            <a:r>
              <a:rPr lang="en-US" sz="1600" b="1" dirty="0" err="1" smtClean="0"/>
              <a:t>Cor</a:t>
            </a:r>
            <a:r>
              <a:rPr lang="en-US" sz="1600" b="1" dirty="0" smtClean="0"/>
              <a:t> 13:1-8   </a:t>
            </a:r>
            <a:r>
              <a:rPr lang="en-US" dirty="0"/>
              <a:t>Though I speak with the tongues of men and of angels, but have not love, I have become sounding brass or a clanging cymbal. </a:t>
            </a:r>
            <a:r>
              <a:rPr lang="en-US" sz="1400" b="1" dirty="0"/>
              <a:t>2 </a:t>
            </a:r>
            <a:r>
              <a:rPr lang="en-US" dirty="0"/>
              <a:t>And though I have </a:t>
            </a:r>
            <a:r>
              <a:rPr lang="en-US" i="1" dirty="0"/>
              <a:t>the gift of</a:t>
            </a:r>
            <a:r>
              <a:rPr lang="en-US" dirty="0"/>
              <a:t> prophecy, and understand all mysteries and all knowledge, and though I have all faith, so that I could remove mountains, but have not love, I am nothing. </a:t>
            </a:r>
            <a:r>
              <a:rPr lang="en-US" sz="1400" b="1" dirty="0"/>
              <a:t>3 </a:t>
            </a:r>
            <a:r>
              <a:rPr lang="en-US" dirty="0"/>
              <a:t>And though I bestow all my goods to feed </a:t>
            </a:r>
            <a:r>
              <a:rPr lang="en-US" i="1" dirty="0"/>
              <a:t>the poor,</a:t>
            </a:r>
            <a:r>
              <a:rPr lang="en-US" dirty="0"/>
              <a:t> and though I give my body to be burned</a:t>
            </a:r>
            <a:r>
              <a:rPr lang="en-US" dirty="0" smtClean="0"/>
              <a:t>, </a:t>
            </a:r>
            <a:r>
              <a:rPr lang="en-US" dirty="0"/>
              <a:t>but have not love, it profits me nothing</a:t>
            </a:r>
            <a:r>
              <a:rPr lang="en-US" dirty="0" smtClean="0"/>
              <a:t>.  </a:t>
            </a:r>
            <a:r>
              <a:rPr lang="en-US" sz="1400" b="1" i="1" u="sng" dirty="0" smtClean="0"/>
              <a:t>4</a:t>
            </a:r>
            <a:r>
              <a:rPr lang="en-US" sz="1400" b="1" i="1" u="sng" dirty="0"/>
              <a:t> </a:t>
            </a:r>
            <a:r>
              <a:rPr lang="en-US" b="1" i="1" u="sng" dirty="0"/>
              <a:t>Love suffers long and is kind; love does not envy; love does not parade itself, is not puffed up; </a:t>
            </a:r>
            <a:r>
              <a:rPr lang="en-US" sz="1400" b="1" i="1" u="sng" dirty="0"/>
              <a:t>5 </a:t>
            </a:r>
            <a:r>
              <a:rPr lang="en-US" b="1" i="1" u="sng" dirty="0"/>
              <a:t>does not behave rudely, does not seek its own, is not provoked, thinks no evil; </a:t>
            </a:r>
            <a:r>
              <a:rPr lang="en-US" sz="1400" b="1" i="1" u="sng" dirty="0"/>
              <a:t>6 </a:t>
            </a:r>
            <a:r>
              <a:rPr lang="en-US" b="1" i="1" u="sng" dirty="0"/>
              <a:t>does not rejoice in iniquity, but rejoices in the truth; </a:t>
            </a:r>
            <a:r>
              <a:rPr lang="en-US" sz="1400" b="1" i="1" u="sng" dirty="0"/>
              <a:t>7 </a:t>
            </a:r>
            <a:r>
              <a:rPr lang="en-US" b="1" i="1" u="sng" dirty="0"/>
              <a:t>bears all things, believes all things, hopes all things, endures all things</a:t>
            </a:r>
            <a:r>
              <a:rPr lang="en-US" b="1" i="1" u="sng" dirty="0" smtClean="0"/>
              <a:t>.</a:t>
            </a:r>
            <a:r>
              <a:rPr lang="en-US" sz="1400" b="1" i="1" u="sng" dirty="0" smtClean="0"/>
              <a:t>8</a:t>
            </a:r>
            <a:r>
              <a:rPr lang="en-US" sz="1400" b="1" i="1" u="sng" dirty="0"/>
              <a:t> </a:t>
            </a:r>
            <a:r>
              <a:rPr lang="en-US" b="1" i="1" u="sng" dirty="0"/>
              <a:t>Love never fails.</a:t>
            </a:r>
          </a:p>
          <a:p>
            <a:r>
              <a:rPr lang="en-US" sz="1600" dirty="0"/>
              <a:t>      </a:t>
            </a:r>
            <a:endParaRPr lang="en-US" sz="2000" dirty="0">
              <a:latin typeface="Times New Roman" charset="0"/>
              <a:cs typeface="Times New Roman" charset="0"/>
            </a:endParaRPr>
          </a:p>
        </p:txBody>
      </p:sp>
    </p:spTree>
    <p:extLst>
      <p:ext uri="{BB962C8B-B14F-4D97-AF65-F5344CB8AC3E}">
        <p14:creationId xmlns:p14="http://schemas.microsoft.com/office/powerpoint/2010/main" val="8409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11</a:t>
            </a:fld>
            <a:endParaRPr lang="en-US"/>
          </a:p>
        </p:txBody>
      </p:sp>
      <p:sp>
        <p:nvSpPr>
          <p:cNvPr id="3" name="Rectangle 2"/>
          <p:cNvSpPr/>
          <p:nvPr/>
        </p:nvSpPr>
        <p:spPr>
          <a:xfrm>
            <a:off x="533400" y="304800"/>
            <a:ext cx="8077200" cy="4524316"/>
          </a:xfrm>
          <a:prstGeom prst="rect">
            <a:avLst/>
          </a:prstGeom>
          <a:solidFill>
            <a:schemeClr val="accent3">
              <a:lumMod val="75000"/>
            </a:schemeClr>
          </a:solidFill>
        </p:spPr>
        <p:txBody>
          <a:bodyPr wrap="square">
            <a:spAutoFit/>
          </a:bodyPr>
          <a:lstStyle/>
          <a:p>
            <a:endParaRPr lang="en-US" dirty="0" smtClean="0"/>
          </a:p>
          <a:p>
            <a:pPr marL="742950" lvl="1" indent="-285750">
              <a:buFont typeface="Wingdings" charset="2"/>
              <a:buChar char="q"/>
            </a:pPr>
            <a:r>
              <a:rPr lang="en-US" dirty="0" smtClean="0"/>
              <a:t>Considerate of another Christian’s conscience</a:t>
            </a:r>
            <a:endParaRPr lang="en-US" dirty="0"/>
          </a:p>
          <a:p>
            <a:pPr marL="1200150" lvl="2" indent="-285750">
              <a:buFont typeface="Wingdings" charset="2"/>
              <a:buChar char="Ø"/>
            </a:pPr>
            <a:r>
              <a:rPr lang="en-US" b="1" dirty="0" smtClean="0"/>
              <a:t>Rom 14:19    </a:t>
            </a:r>
            <a:r>
              <a:rPr lang="en-US" b="1" dirty="0"/>
              <a:t>19 </a:t>
            </a:r>
            <a:r>
              <a:rPr lang="en-US" dirty="0"/>
              <a:t>Therefore let us pursue the things </a:t>
            </a:r>
            <a:r>
              <a:rPr lang="en-US" i="1" dirty="0"/>
              <a:t>which make</a:t>
            </a:r>
            <a:r>
              <a:rPr lang="en-US" dirty="0"/>
              <a:t> for peace and the things by which one may edify another. </a:t>
            </a:r>
            <a:r>
              <a:rPr lang="en-US" b="1" dirty="0"/>
              <a:t>20 </a:t>
            </a:r>
            <a:r>
              <a:rPr lang="en-US" dirty="0"/>
              <a:t>Do not destroy the work of God for the sake of food. All things indeed </a:t>
            </a:r>
            <a:r>
              <a:rPr lang="en-US" i="1" dirty="0"/>
              <a:t>are</a:t>
            </a:r>
            <a:r>
              <a:rPr lang="en-US" dirty="0"/>
              <a:t> pure, but </a:t>
            </a:r>
            <a:r>
              <a:rPr lang="en-US" i="1" dirty="0"/>
              <a:t>it is</a:t>
            </a:r>
            <a:r>
              <a:rPr lang="en-US" dirty="0"/>
              <a:t> evil for the man who eats with offense.</a:t>
            </a:r>
            <a:endParaRPr lang="en-US" b="1" u="sng" dirty="0">
              <a:hlinkClick r:id="rId2"/>
            </a:endParaRPr>
          </a:p>
          <a:p>
            <a:endParaRPr lang="en-US" dirty="0" smtClean="0"/>
          </a:p>
          <a:p>
            <a:pPr marL="742950" lvl="1" indent="-285750">
              <a:buFont typeface="Wingdings" charset="2"/>
              <a:buChar char="q"/>
            </a:pPr>
            <a:r>
              <a:rPr lang="en-US" dirty="0" smtClean="0"/>
              <a:t>Always striving for unity in Christ</a:t>
            </a:r>
            <a:endParaRPr lang="en-US" dirty="0" smtClean="0">
              <a:latin typeface="Times New Roman" charset="0"/>
              <a:cs typeface="Times New Roman" charset="0"/>
            </a:endParaRPr>
          </a:p>
          <a:p>
            <a:pPr marL="1200150" lvl="2" indent="-285750">
              <a:buFont typeface="Wingdings" charset="2"/>
              <a:buChar char="Ø"/>
            </a:pPr>
            <a:r>
              <a:rPr lang="en-US" b="1" dirty="0" smtClean="0">
                <a:latin typeface="Arial"/>
                <a:cs typeface="Arial"/>
              </a:rPr>
              <a:t>1 Peter 3:8-11   </a:t>
            </a:r>
            <a:r>
              <a:rPr lang="en-US" b="1" dirty="0">
                <a:latin typeface="Arial"/>
                <a:cs typeface="Arial"/>
              </a:rPr>
              <a:t>8 </a:t>
            </a:r>
            <a:r>
              <a:rPr lang="en-US" dirty="0">
                <a:latin typeface="Arial"/>
                <a:cs typeface="Arial"/>
              </a:rPr>
              <a:t>Finally, all </a:t>
            </a:r>
            <a:r>
              <a:rPr lang="en-US" i="1" dirty="0">
                <a:latin typeface="Arial"/>
                <a:cs typeface="Arial"/>
              </a:rPr>
              <a:t>of you be</a:t>
            </a:r>
            <a:r>
              <a:rPr lang="en-US" dirty="0">
                <a:latin typeface="Arial"/>
                <a:cs typeface="Arial"/>
              </a:rPr>
              <a:t> of one mind, having compassion for one another; love as brothers, </a:t>
            </a:r>
            <a:r>
              <a:rPr lang="en-US" i="1" dirty="0">
                <a:latin typeface="Arial"/>
                <a:cs typeface="Arial"/>
              </a:rPr>
              <a:t>be</a:t>
            </a:r>
            <a:r>
              <a:rPr lang="en-US" dirty="0">
                <a:latin typeface="Arial"/>
                <a:cs typeface="Arial"/>
              </a:rPr>
              <a:t> tenderhearted, </a:t>
            </a:r>
            <a:r>
              <a:rPr lang="en-US" i="1" dirty="0">
                <a:latin typeface="Arial"/>
                <a:cs typeface="Arial"/>
              </a:rPr>
              <a:t>be</a:t>
            </a:r>
            <a:r>
              <a:rPr lang="en-US" dirty="0">
                <a:latin typeface="Arial"/>
                <a:cs typeface="Arial"/>
              </a:rPr>
              <a:t> courteous</a:t>
            </a:r>
            <a:r>
              <a:rPr lang="en-US" dirty="0" smtClean="0">
                <a:latin typeface="Arial"/>
                <a:cs typeface="Arial"/>
              </a:rPr>
              <a:t>;</a:t>
            </a:r>
            <a:r>
              <a:rPr lang="en-US" b="1" dirty="0">
                <a:latin typeface="Arial"/>
                <a:cs typeface="Arial"/>
              </a:rPr>
              <a:t> </a:t>
            </a:r>
            <a:r>
              <a:rPr lang="en-US" b="1" dirty="0" smtClean="0">
                <a:latin typeface="Arial"/>
                <a:cs typeface="Arial"/>
              </a:rPr>
              <a:t> 9</a:t>
            </a:r>
            <a:r>
              <a:rPr lang="en-US" b="1" dirty="0">
                <a:latin typeface="Arial"/>
                <a:cs typeface="Arial"/>
              </a:rPr>
              <a:t> </a:t>
            </a:r>
            <a:r>
              <a:rPr lang="en-US" dirty="0">
                <a:latin typeface="Arial"/>
                <a:cs typeface="Arial"/>
              </a:rPr>
              <a:t>not returning evil for evil or reviling for reviling, but on the contrary blessing, knowing that you were called to this, that you may inherit a blessing. </a:t>
            </a:r>
            <a:r>
              <a:rPr lang="en-US" b="1" dirty="0">
                <a:latin typeface="Arial"/>
                <a:cs typeface="Arial"/>
              </a:rPr>
              <a:t>10 </a:t>
            </a:r>
            <a:r>
              <a:rPr lang="en-US" dirty="0" smtClean="0">
                <a:latin typeface="Arial"/>
                <a:cs typeface="Arial"/>
              </a:rPr>
              <a:t>For “</a:t>
            </a:r>
            <a:r>
              <a:rPr lang="en-US" dirty="0">
                <a:latin typeface="Arial"/>
                <a:cs typeface="Arial"/>
              </a:rPr>
              <a:t>He who would love </a:t>
            </a:r>
            <a:r>
              <a:rPr lang="en-US" dirty="0" smtClean="0">
                <a:latin typeface="Arial"/>
                <a:cs typeface="Arial"/>
              </a:rPr>
              <a:t>life and </a:t>
            </a:r>
            <a:r>
              <a:rPr lang="en-US" dirty="0">
                <a:latin typeface="Arial"/>
                <a:cs typeface="Arial"/>
              </a:rPr>
              <a:t>see good days</a:t>
            </a:r>
            <a:r>
              <a:rPr lang="en-US" dirty="0" smtClean="0">
                <a:latin typeface="Arial"/>
                <a:cs typeface="Arial"/>
              </a:rPr>
              <a:t>, let </a:t>
            </a:r>
            <a:r>
              <a:rPr lang="en-US" dirty="0">
                <a:latin typeface="Arial"/>
                <a:cs typeface="Arial"/>
              </a:rPr>
              <a:t>him refrain his tongue from evil</a:t>
            </a:r>
            <a:r>
              <a:rPr lang="en-US" dirty="0" smtClean="0">
                <a:latin typeface="Arial"/>
                <a:cs typeface="Arial"/>
              </a:rPr>
              <a:t>,</a:t>
            </a:r>
            <a:r>
              <a:rPr lang="en-US" dirty="0">
                <a:latin typeface="Arial"/>
                <a:cs typeface="Arial"/>
              </a:rPr>
              <a:t> </a:t>
            </a:r>
            <a:r>
              <a:rPr lang="en-US" dirty="0" smtClean="0">
                <a:latin typeface="Arial"/>
                <a:cs typeface="Arial"/>
              </a:rPr>
              <a:t>and </a:t>
            </a:r>
            <a:r>
              <a:rPr lang="en-US" dirty="0">
                <a:latin typeface="Arial"/>
                <a:cs typeface="Arial"/>
              </a:rPr>
              <a:t>his lips from speaking deceit</a:t>
            </a:r>
            <a:r>
              <a:rPr lang="en-US" dirty="0" smtClean="0">
                <a:latin typeface="Arial"/>
                <a:cs typeface="Arial"/>
              </a:rPr>
              <a:t>.</a:t>
            </a:r>
            <a:r>
              <a:rPr lang="en-US" b="1" dirty="0">
                <a:latin typeface="Arial"/>
                <a:cs typeface="Arial"/>
              </a:rPr>
              <a:t> </a:t>
            </a:r>
            <a:r>
              <a:rPr lang="en-US" b="1" dirty="0" smtClean="0">
                <a:latin typeface="Arial"/>
                <a:cs typeface="Arial"/>
              </a:rPr>
              <a:t> 11</a:t>
            </a:r>
            <a:r>
              <a:rPr lang="en-US" b="1" dirty="0">
                <a:latin typeface="Arial"/>
                <a:cs typeface="Arial"/>
              </a:rPr>
              <a:t> </a:t>
            </a:r>
            <a:r>
              <a:rPr lang="en-US" dirty="0" smtClean="0">
                <a:latin typeface="Arial"/>
                <a:cs typeface="Arial"/>
              </a:rPr>
              <a:t>Let </a:t>
            </a:r>
            <a:r>
              <a:rPr lang="en-US" dirty="0">
                <a:latin typeface="Arial"/>
                <a:cs typeface="Arial"/>
              </a:rPr>
              <a:t>him turn away from evil and do good</a:t>
            </a:r>
            <a:r>
              <a:rPr lang="en-US" dirty="0" smtClean="0">
                <a:latin typeface="Arial"/>
                <a:cs typeface="Arial"/>
              </a:rPr>
              <a:t>; let </a:t>
            </a:r>
            <a:r>
              <a:rPr lang="en-US" dirty="0">
                <a:latin typeface="Arial"/>
                <a:cs typeface="Arial"/>
              </a:rPr>
              <a:t>him seek peace and pursue it.</a:t>
            </a:r>
          </a:p>
        </p:txBody>
      </p:sp>
    </p:spTree>
    <p:extLst>
      <p:ext uri="{BB962C8B-B14F-4D97-AF65-F5344CB8AC3E}">
        <p14:creationId xmlns:p14="http://schemas.microsoft.com/office/powerpoint/2010/main" val="1429696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12</a:t>
            </a:fld>
            <a:endParaRPr lang="en-US"/>
          </a:p>
        </p:txBody>
      </p:sp>
      <p:sp>
        <p:nvSpPr>
          <p:cNvPr id="3" name="Rectangle 2"/>
          <p:cNvSpPr/>
          <p:nvPr/>
        </p:nvSpPr>
        <p:spPr>
          <a:xfrm>
            <a:off x="533400" y="304800"/>
            <a:ext cx="8077200" cy="4524316"/>
          </a:xfrm>
          <a:prstGeom prst="rect">
            <a:avLst/>
          </a:prstGeom>
          <a:solidFill>
            <a:schemeClr val="accent3">
              <a:lumMod val="75000"/>
            </a:schemeClr>
          </a:solidFill>
        </p:spPr>
        <p:txBody>
          <a:bodyPr wrap="square">
            <a:spAutoFit/>
          </a:bodyPr>
          <a:lstStyle/>
          <a:p>
            <a:endParaRPr lang="en-US" dirty="0" smtClean="0"/>
          </a:p>
          <a:p>
            <a:pPr marL="742950" lvl="1" indent="-285750">
              <a:buFont typeface="Wingdings" charset="2"/>
              <a:buChar char="q"/>
            </a:pPr>
            <a:r>
              <a:rPr lang="en-US" dirty="0" smtClean="0"/>
              <a:t>Considerate of another Christian’s conscience</a:t>
            </a:r>
            <a:endParaRPr lang="en-US" dirty="0"/>
          </a:p>
          <a:p>
            <a:pPr marL="1200150" lvl="2" indent="-285750">
              <a:buFont typeface="Wingdings" charset="2"/>
              <a:buChar char="Ø"/>
            </a:pPr>
            <a:r>
              <a:rPr lang="en-US" b="1" dirty="0" smtClean="0"/>
              <a:t>Rom 14:19    </a:t>
            </a:r>
            <a:r>
              <a:rPr lang="en-US" b="1" dirty="0"/>
              <a:t>19 </a:t>
            </a:r>
            <a:r>
              <a:rPr lang="en-US" dirty="0"/>
              <a:t>Therefore let us pursue the things </a:t>
            </a:r>
            <a:r>
              <a:rPr lang="en-US" i="1" dirty="0"/>
              <a:t>which make</a:t>
            </a:r>
            <a:r>
              <a:rPr lang="en-US" dirty="0"/>
              <a:t> for peace and the things by which one may edify another. </a:t>
            </a:r>
            <a:r>
              <a:rPr lang="en-US" b="1" dirty="0"/>
              <a:t>20 </a:t>
            </a:r>
            <a:r>
              <a:rPr lang="en-US" dirty="0"/>
              <a:t>Do not destroy the work of God for the sake of food. All things indeed </a:t>
            </a:r>
            <a:r>
              <a:rPr lang="en-US" i="1" dirty="0"/>
              <a:t>are</a:t>
            </a:r>
            <a:r>
              <a:rPr lang="en-US" dirty="0"/>
              <a:t> pure, but </a:t>
            </a:r>
            <a:r>
              <a:rPr lang="en-US" i="1" dirty="0"/>
              <a:t>it is</a:t>
            </a:r>
            <a:r>
              <a:rPr lang="en-US" dirty="0"/>
              <a:t> evil for the man who eats with offense.</a:t>
            </a:r>
            <a:endParaRPr lang="en-US" b="1" u="sng" dirty="0">
              <a:hlinkClick r:id="rId2"/>
            </a:endParaRPr>
          </a:p>
          <a:p>
            <a:endParaRPr lang="en-US" dirty="0" smtClean="0"/>
          </a:p>
          <a:p>
            <a:pPr marL="742950" lvl="1" indent="-285750">
              <a:buFont typeface="Wingdings" charset="2"/>
              <a:buChar char="q"/>
            </a:pPr>
            <a:r>
              <a:rPr lang="en-US" dirty="0" smtClean="0"/>
              <a:t>Always striving for unity in Christ</a:t>
            </a:r>
            <a:endParaRPr lang="en-US" dirty="0" smtClean="0">
              <a:latin typeface="Times New Roman" charset="0"/>
              <a:cs typeface="Times New Roman" charset="0"/>
            </a:endParaRPr>
          </a:p>
          <a:p>
            <a:pPr marL="1200150" lvl="2" indent="-285750">
              <a:buFont typeface="Wingdings" charset="2"/>
              <a:buChar char="Ø"/>
            </a:pPr>
            <a:r>
              <a:rPr lang="en-US" b="1" dirty="0" smtClean="0">
                <a:latin typeface="Arial"/>
                <a:cs typeface="Arial"/>
              </a:rPr>
              <a:t>1 Peter 3:8-11   </a:t>
            </a:r>
            <a:r>
              <a:rPr lang="en-US" b="1" dirty="0">
                <a:latin typeface="Arial"/>
                <a:cs typeface="Arial"/>
              </a:rPr>
              <a:t>8 </a:t>
            </a:r>
            <a:r>
              <a:rPr lang="en-US" dirty="0">
                <a:latin typeface="Arial"/>
                <a:cs typeface="Arial"/>
              </a:rPr>
              <a:t>Finally, all </a:t>
            </a:r>
            <a:r>
              <a:rPr lang="en-US" i="1" dirty="0">
                <a:latin typeface="Arial"/>
                <a:cs typeface="Arial"/>
              </a:rPr>
              <a:t>of you be</a:t>
            </a:r>
            <a:r>
              <a:rPr lang="en-US" dirty="0">
                <a:latin typeface="Arial"/>
                <a:cs typeface="Arial"/>
              </a:rPr>
              <a:t> of one mind, having compassion for one another; love as brothers, </a:t>
            </a:r>
            <a:r>
              <a:rPr lang="en-US" i="1" dirty="0">
                <a:latin typeface="Arial"/>
                <a:cs typeface="Arial"/>
              </a:rPr>
              <a:t>be</a:t>
            </a:r>
            <a:r>
              <a:rPr lang="en-US" dirty="0">
                <a:latin typeface="Arial"/>
                <a:cs typeface="Arial"/>
              </a:rPr>
              <a:t> tenderhearted, </a:t>
            </a:r>
            <a:r>
              <a:rPr lang="en-US" i="1" dirty="0">
                <a:latin typeface="Arial"/>
                <a:cs typeface="Arial"/>
              </a:rPr>
              <a:t>be</a:t>
            </a:r>
            <a:r>
              <a:rPr lang="en-US" dirty="0">
                <a:latin typeface="Arial"/>
                <a:cs typeface="Arial"/>
              </a:rPr>
              <a:t> courteous</a:t>
            </a:r>
            <a:r>
              <a:rPr lang="en-US" dirty="0" smtClean="0">
                <a:latin typeface="Arial"/>
                <a:cs typeface="Arial"/>
              </a:rPr>
              <a:t>;</a:t>
            </a:r>
            <a:r>
              <a:rPr lang="en-US" b="1" dirty="0">
                <a:latin typeface="Arial"/>
                <a:cs typeface="Arial"/>
              </a:rPr>
              <a:t> </a:t>
            </a:r>
            <a:r>
              <a:rPr lang="en-US" b="1" dirty="0" smtClean="0">
                <a:latin typeface="Arial"/>
                <a:cs typeface="Arial"/>
              </a:rPr>
              <a:t> 9</a:t>
            </a:r>
            <a:r>
              <a:rPr lang="en-US" b="1" dirty="0">
                <a:latin typeface="Arial"/>
                <a:cs typeface="Arial"/>
              </a:rPr>
              <a:t> </a:t>
            </a:r>
            <a:r>
              <a:rPr lang="en-US" dirty="0">
                <a:latin typeface="Arial"/>
                <a:cs typeface="Arial"/>
              </a:rPr>
              <a:t>not returning evil for evil or reviling for reviling, but on the contrary blessing, knowing that you were called to this, that you may inherit a blessing. </a:t>
            </a:r>
            <a:r>
              <a:rPr lang="en-US" b="1" dirty="0">
                <a:latin typeface="Arial"/>
                <a:cs typeface="Arial"/>
              </a:rPr>
              <a:t>10 </a:t>
            </a:r>
            <a:r>
              <a:rPr lang="en-US" dirty="0" smtClean="0">
                <a:latin typeface="Arial"/>
                <a:cs typeface="Arial"/>
              </a:rPr>
              <a:t>For “</a:t>
            </a:r>
            <a:r>
              <a:rPr lang="en-US" dirty="0">
                <a:latin typeface="Arial"/>
                <a:cs typeface="Arial"/>
              </a:rPr>
              <a:t>He who would love </a:t>
            </a:r>
            <a:r>
              <a:rPr lang="en-US" dirty="0" smtClean="0">
                <a:latin typeface="Arial"/>
                <a:cs typeface="Arial"/>
              </a:rPr>
              <a:t>life and </a:t>
            </a:r>
            <a:r>
              <a:rPr lang="en-US" dirty="0">
                <a:latin typeface="Arial"/>
                <a:cs typeface="Arial"/>
              </a:rPr>
              <a:t>see good days</a:t>
            </a:r>
            <a:r>
              <a:rPr lang="en-US" dirty="0" smtClean="0">
                <a:latin typeface="Arial"/>
                <a:cs typeface="Arial"/>
              </a:rPr>
              <a:t>, let </a:t>
            </a:r>
            <a:r>
              <a:rPr lang="en-US" dirty="0">
                <a:latin typeface="Arial"/>
                <a:cs typeface="Arial"/>
              </a:rPr>
              <a:t>him refrain his tongue from evil</a:t>
            </a:r>
            <a:r>
              <a:rPr lang="en-US" dirty="0" smtClean="0">
                <a:latin typeface="Arial"/>
                <a:cs typeface="Arial"/>
              </a:rPr>
              <a:t>,</a:t>
            </a:r>
            <a:r>
              <a:rPr lang="en-US" dirty="0">
                <a:latin typeface="Arial"/>
                <a:cs typeface="Arial"/>
              </a:rPr>
              <a:t> </a:t>
            </a:r>
            <a:r>
              <a:rPr lang="en-US" dirty="0" smtClean="0">
                <a:latin typeface="Arial"/>
                <a:cs typeface="Arial"/>
              </a:rPr>
              <a:t>and </a:t>
            </a:r>
            <a:r>
              <a:rPr lang="en-US" dirty="0">
                <a:latin typeface="Arial"/>
                <a:cs typeface="Arial"/>
              </a:rPr>
              <a:t>his lips from speaking deceit</a:t>
            </a:r>
            <a:r>
              <a:rPr lang="en-US" dirty="0" smtClean="0">
                <a:latin typeface="Arial"/>
                <a:cs typeface="Arial"/>
              </a:rPr>
              <a:t>.</a:t>
            </a:r>
            <a:r>
              <a:rPr lang="en-US" b="1" dirty="0">
                <a:latin typeface="Arial"/>
                <a:cs typeface="Arial"/>
              </a:rPr>
              <a:t> </a:t>
            </a:r>
            <a:r>
              <a:rPr lang="en-US" b="1" dirty="0" smtClean="0">
                <a:latin typeface="Arial"/>
                <a:cs typeface="Arial"/>
              </a:rPr>
              <a:t> 11</a:t>
            </a:r>
            <a:r>
              <a:rPr lang="en-US" b="1" dirty="0">
                <a:latin typeface="Arial"/>
                <a:cs typeface="Arial"/>
              </a:rPr>
              <a:t> </a:t>
            </a:r>
            <a:r>
              <a:rPr lang="en-US" dirty="0" smtClean="0">
                <a:latin typeface="Arial"/>
                <a:cs typeface="Arial"/>
              </a:rPr>
              <a:t>Let </a:t>
            </a:r>
            <a:r>
              <a:rPr lang="en-US" dirty="0">
                <a:latin typeface="Arial"/>
                <a:cs typeface="Arial"/>
              </a:rPr>
              <a:t>him turn away from evil and do good</a:t>
            </a:r>
            <a:r>
              <a:rPr lang="en-US" dirty="0" smtClean="0">
                <a:latin typeface="Arial"/>
                <a:cs typeface="Arial"/>
              </a:rPr>
              <a:t>; let </a:t>
            </a:r>
            <a:r>
              <a:rPr lang="en-US" dirty="0">
                <a:latin typeface="Arial"/>
                <a:cs typeface="Arial"/>
              </a:rPr>
              <a:t>him seek peace and pursue it.</a:t>
            </a:r>
          </a:p>
        </p:txBody>
      </p:sp>
    </p:spTree>
    <p:extLst>
      <p:ext uri="{BB962C8B-B14F-4D97-AF65-F5344CB8AC3E}">
        <p14:creationId xmlns:p14="http://schemas.microsoft.com/office/powerpoint/2010/main" val="170717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dissolve">
                                      <p:cBhvr>
                                        <p:cTn id="15" dur="500"/>
                                        <p:tgtEl>
                                          <p:spTgt spid="3">
                                            <p:txEl>
                                              <p:pRg st="4" end="4"/>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dissolv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13</a:t>
            </a:fld>
            <a:endParaRPr lang="en-US"/>
          </a:p>
        </p:txBody>
      </p:sp>
      <p:sp>
        <p:nvSpPr>
          <p:cNvPr id="3" name="Rectangle 2"/>
          <p:cNvSpPr/>
          <p:nvPr/>
        </p:nvSpPr>
        <p:spPr>
          <a:xfrm>
            <a:off x="533400" y="304800"/>
            <a:ext cx="8077200" cy="1846659"/>
          </a:xfrm>
          <a:prstGeom prst="rect">
            <a:avLst/>
          </a:prstGeom>
          <a:solidFill>
            <a:schemeClr val="accent3">
              <a:lumMod val="75000"/>
            </a:schemeClr>
          </a:solidFill>
        </p:spPr>
        <p:txBody>
          <a:bodyPr wrap="square">
            <a:spAutoFit/>
          </a:bodyPr>
          <a:lstStyle/>
          <a:p>
            <a:endParaRPr lang="en-US" dirty="0" smtClean="0"/>
          </a:p>
          <a:p>
            <a:pPr marL="742950" lvl="1" indent="-285750">
              <a:buFont typeface="Wingdings" charset="2"/>
              <a:buChar char="q"/>
            </a:pPr>
            <a:r>
              <a:rPr lang="en-US" dirty="0" smtClean="0"/>
              <a:t> Controlling our tongue</a:t>
            </a:r>
          </a:p>
          <a:p>
            <a:pPr marL="742950" lvl="1" indent="-285750">
              <a:buFont typeface="Wingdings" charset="2"/>
              <a:buChar char="q"/>
            </a:pPr>
            <a:endParaRPr lang="en-US" dirty="0">
              <a:latin typeface="Arial"/>
              <a:cs typeface="Arial"/>
            </a:endParaRPr>
          </a:p>
          <a:p>
            <a:pPr lvl="2"/>
            <a:r>
              <a:rPr lang="en-US" sz="2000" b="1" dirty="0" smtClean="0">
                <a:latin typeface="Arial"/>
                <a:cs typeface="Arial"/>
              </a:rPr>
              <a:t>James 1:26   </a:t>
            </a:r>
            <a:r>
              <a:rPr lang="en-US" sz="2000" dirty="0"/>
              <a:t>If anyone among </a:t>
            </a:r>
            <a:r>
              <a:rPr lang="en-US" sz="2000" dirty="0" smtClean="0"/>
              <a:t>you </a:t>
            </a:r>
            <a:r>
              <a:rPr lang="en-US" sz="2000" dirty="0"/>
              <a:t>thinks he is religious, and does not bridle his tongue but deceives his own heart, this one’s religion </a:t>
            </a:r>
            <a:r>
              <a:rPr lang="en-US" sz="2000" i="1" dirty="0"/>
              <a:t>is</a:t>
            </a:r>
            <a:r>
              <a:rPr lang="en-US" sz="2000" dirty="0"/>
              <a:t> useless.</a:t>
            </a:r>
            <a:endParaRPr lang="en-US" sz="2000" dirty="0">
              <a:latin typeface="Arial"/>
              <a:cs typeface="Arial"/>
            </a:endParaRPr>
          </a:p>
        </p:txBody>
      </p:sp>
    </p:spTree>
    <p:extLst>
      <p:ext uri="{BB962C8B-B14F-4D97-AF65-F5344CB8AC3E}">
        <p14:creationId xmlns:p14="http://schemas.microsoft.com/office/powerpoint/2010/main" val="1950181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14</a:t>
            </a:fld>
            <a:endParaRPr lang="en-US"/>
          </a:p>
        </p:txBody>
      </p:sp>
      <p:sp>
        <p:nvSpPr>
          <p:cNvPr id="3" name="Rectangle 2"/>
          <p:cNvSpPr/>
          <p:nvPr/>
        </p:nvSpPr>
        <p:spPr>
          <a:xfrm>
            <a:off x="533400" y="304800"/>
            <a:ext cx="8077200" cy="5355313"/>
          </a:xfrm>
          <a:prstGeom prst="rect">
            <a:avLst/>
          </a:prstGeom>
          <a:solidFill>
            <a:schemeClr val="accent3">
              <a:lumMod val="75000"/>
            </a:schemeClr>
          </a:solidFill>
        </p:spPr>
        <p:txBody>
          <a:bodyPr wrap="square">
            <a:spAutoFit/>
          </a:bodyPr>
          <a:lstStyle/>
          <a:p>
            <a:r>
              <a:rPr lang="en-US" b="1" dirty="0" smtClean="0"/>
              <a:t>How Can We Pursue Holiness?</a:t>
            </a:r>
            <a:endParaRPr lang="en-US" dirty="0"/>
          </a:p>
          <a:p>
            <a:endParaRPr lang="en-US" dirty="0" smtClean="0"/>
          </a:p>
          <a:p>
            <a:r>
              <a:rPr lang="en-US" dirty="0" smtClean="0"/>
              <a:t>True </a:t>
            </a:r>
            <a:r>
              <a:rPr lang="en-US" dirty="0"/>
              <a:t>holiness (sanctification) comes through:</a:t>
            </a:r>
          </a:p>
          <a:p>
            <a:pPr marL="342900" indent="-342900">
              <a:buAutoNum type="alphaLcPeriod"/>
            </a:pPr>
            <a:endParaRPr lang="en-US" dirty="0"/>
          </a:p>
          <a:p>
            <a:pPr marL="742950" lvl="1" indent="-285750">
              <a:buFont typeface="Wingdings" charset="2"/>
              <a:buChar char="q"/>
            </a:pPr>
            <a:r>
              <a:rPr lang="en-US" dirty="0" smtClean="0"/>
              <a:t>Faith </a:t>
            </a:r>
            <a:r>
              <a:rPr lang="en-US" dirty="0"/>
              <a:t>in </a:t>
            </a:r>
            <a:r>
              <a:rPr lang="en-US" dirty="0" smtClean="0"/>
              <a:t>Jesus</a:t>
            </a:r>
          </a:p>
          <a:p>
            <a:pPr marL="1200150" lvl="2" indent="-285750">
              <a:buFont typeface="Wingdings" charset="2"/>
              <a:buChar char="Ø"/>
            </a:pPr>
            <a:r>
              <a:rPr lang="en-US" b="1" dirty="0" smtClean="0"/>
              <a:t>Acts 26:18</a:t>
            </a:r>
          </a:p>
          <a:p>
            <a:pPr marL="1200150" lvl="2" indent="-285750">
              <a:buFont typeface="Wingdings" charset="2"/>
              <a:buChar char="Ø"/>
            </a:pPr>
            <a:r>
              <a:rPr lang="en-US" b="1" dirty="0" err="1" smtClean="0"/>
              <a:t>Heb</a:t>
            </a:r>
            <a:r>
              <a:rPr lang="en-US" b="1" dirty="0" smtClean="0"/>
              <a:t> 10:10, 14</a:t>
            </a:r>
          </a:p>
          <a:p>
            <a:pPr marL="1200150" lvl="2" indent="-285750">
              <a:buFont typeface="Wingdings" charset="2"/>
              <a:buChar char="Ø"/>
            </a:pPr>
            <a:endParaRPr lang="en-US" b="1" dirty="0" smtClean="0"/>
          </a:p>
          <a:p>
            <a:pPr marL="742950" lvl="1" indent="-285750">
              <a:buFont typeface="Wingdings" charset="2"/>
              <a:buChar char="q"/>
            </a:pPr>
            <a:r>
              <a:rPr lang="en-US" dirty="0" smtClean="0"/>
              <a:t>The Word of God</a:t>
            </a:r>
          </a:p>
          <a:p>
            <a:pPr marL="1200150" lvl="2" indent="-285750">
              <a:buFont typeface="Wingdings" charset="2"/>
              <a:buChar char="Ø"/>
            </a:pPr>
            <a:r>
              <a:rPr lang="en-US" b="1" dirty="0" smtClean="0"/>
              <a:t>John 17:17, 19</a:t>
            </a:r>
          </a:p>
          <a:p>
            <a:pPr marL="1200150" lvl="2" indent="-285750">
              <a:buFont typeface="Wingdings" charset="2"/>
              <a:buChar char="Ø"/>
            </a:pPr>
            <a:endParaRPr lang="en-US" b="1" dirty="0" smtClean="0"/>
          </a:p>
          <a:p>
            <a:pPr marL="742950" lvl="1" indent="-285750">
              <a:buFont typeface="Wingdings" charset="2"/>
              <a:buChar char="q"/>
            </a:pPr>
            <a:r>
              <a:rPr lang="en-US" dirty="0" smtClean="0"/>
              <a:t>Offering </a:t>
            </a:r>
            <a:r>
              <a:rPr lang="en-US" dirty="0"/>
              <a:t>ourselves as "slaves of </a:t>
            </a:r>
            <a:r>
              <a:rPr lang="en-US" dirty="0" smtClean="0"/>
              <a:t>righteousness”</a:t>
            </a:r>
          </a:p>
          <a:p>
            <a:pPr marL="1200150" lvl="2" indent="-285750">
              <a:buFont typeface="Wingdings" charset="2"/>
              <a:buChar char="Ø"/>
            </a:pPr>
            <a:r>
              <a:rPr lang="en-US" b="1" dirty="0" smtClean="0"/>
              <a:t>Rom 6:19-22</a:t>
            </a:r>
          </a:p>
          <a:p>
            <a:pPr marL="1200150" lvl="2" indent="-285750">
              <a:buFont typeface="Wingdings" charset="2"/>
              <a:buChar char="Ø"/>
            </a:pPr>
            <a:endParaRPr lang="en-US" b="1" dirty="0" smtClean="0"/>
          </a:p>
          <a:p>
            <a:pPr marL="742950" lvl="1" indent="-285750">
              <a:buFont typeface="Wingdings" charset="2"/>
              <a:buChar char="q"/>
            </a:pPr>
            <a:r>
              <a:rPr lang="en-US" dirty="0" smtClean="0"/>
              <a:t>Perfecting </a:t>
            </a:r>
            <a:r>
              <a:rPr lang="en-US" dirty="0"/>
              <a:t>holiness in the fear of </a:t>
            </a:r>
            <a:r>
              <a:rPr lang="en-US" dirty="0" smtClean="0"/>
              <a:t>God</a:t>
            </a:r>
          </a:p>
          <a:p>
            <a:pPr marL="1200150" lvl="2" indent="-285750">
              <a:buFont typeface="Wingdings" charset="2"/>
              <a:buChar char="Ø"/>
            </a:pPr>
            <a:r>
              <a:rPr lang="en-US" b="1" dirty="0" smtClean="0"/>
              <a:t>2 </a:t>
            </a:r>
            <a:r>
              <a:rPr lang="en-US" b="1" dirty="0" err="1" smtClean="0"/>
              <a:t>Cor</a:t>
            </a:r>
            <a:r>
              <a:rPr lang="en-US" b="1" dirty="0" smtClean="0"/>
              <a:t> 7:1</a:t>
            </a:r>
          </a:p>
          <a:p>
            <a:pPr lvl="2"/>
            <a:endParaRPr lang="en-US" b="1" dirty="0"/>
          </a:p>
          <a:p>
            <a:pPr marL="742950" lvl="1" indent="-285750">
              <a:buFont typeface="Wingdings" charset="2"/>
              <a:buChar char="q"/>
            </a:pPr>
            <a:r>
              <a:rPr lang="en-US" dirty="0" smtClean="0"/>
              <a:t>Putting </a:t>
            </a:r>
            <a:r>
              <a:rPr lang="en-US" dirty="0"/>
              <a:t>on the "new man...in true righteousness </a:t>
            </a:r>
            <a:r>
              <a:rPr lang="en-US" dirty="0" smtClean="0"/>
              <a:t>and holiness</a:t>
            </a:r>
          </a:p>
          <a:p>
            <a:pPr marL="1200150" lvl="2" indent="-285750">
              <a:buFont typeface="Wingdings" charset="2"/>
              <a:buChar char="Ø"/>
            </a:pPr>
            <a:r>
              <a:rPr lang="en-US" b="1" dirty="0" err="1" smtClean="0"/>
              <a:t>Eph</a:t>
            </a:r>
            <a:r>
              <a:rPr lang="en-US" b="1" dirty="0" smtClean="0"/>
              <a:t> 4:24</a:t>
            </a:r>
          </a:p>
        </p:txBody>
      </p:sp>
    </p:spTree>
    <p:extLst>
      <p:ext uri="{BB962C8B-B14F-4D97-AF65-F5344CB8AC3E}">
        <p14:creationId xmlns:p14="http://schemas.microsoft.com/office/powerpoint/2010/main" val="60881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dissolve">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dissolv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dissolv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dissolv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dissolve">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animEffect transition="in" filter="dissolve">
                                      <p:cBhvr>
                                        <p:cTn id="47" dur="500"/>
                                        <p:tgtEl>
                                          <p:spTgt spid="3">
                                            <p:txEl>
                                              <p:pRg st="15" end="1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17" end="17"/>
                                            </p:txEl>
                                          </p:spTgt>
                                        </p:tgtEl>
                                        <p:attrNameLst>
                                          <p:attrName>style.visibility</p:attrName>
                                        </p:attrNameLst>
                                      </p:cBhvr>
                                      <p:to>
                                        <p:strVal val="visible"/>
                                      </p:to>
                                    </p:set>
                                    <p:animEffect transition="in" filter="dissolve">
                                      <p:cBhvr>
                                        <p:cTn id="52" dur="500"/>
                                        <p:tgtEl>
                                          <p:spTgt spid="3">
                                            <p:txEl>
                                              <p:pRg st="17" end="1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animEffect transition="in" filter="dissolve">
                                      <p:cBhvr>
                                        <p:cTn id="57"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15</a:t>
            </a:fld>
            <a:endParaRPr lang="en-US"/>
          </a:p>
        </p:txBody>
      </p:sp>
      <p:sp>
        <p:nvSpPr>
          <p:cNvPr id="3" name="Rectangle 2"/>
          <p:cNvSpPr/>
          <p:nvPr/>
        </p:nvSpPr>
        <p:spPr>
          <a:xfrm>
            <a:off x="533400" y="304800"/>
            <a:ext cx="8077200" cy="2862323"/>
          </a:xfrm>
          <a:prstGeom prst="rect">
            <a:avLst/>
          </a:prstGeom>
          <a:solidFill>
            <a:schemeClr val="accent3">
              <a:lumMod val="75000"/>
            </a:schemeClr>
          </a:solidFill>
        </p:spPr>
        <p:txBody>
          <a:bodyPr wrap="square">
            <a:spAutoFit/>
          </a:bodyPr>
          <a:lstStyle/>
          <a:p>
            <a:endParaRPr lang="en-US" dirty="0" smtClean="0"/>
          </a:p>
          <a:p>
            <a:pPr marL="342900" indent="-342900" eaLnBrk="1" hangingPunct="1">
              <a:buAutoNum type="arabicPeriod" startAt="7"/>
              <a:defRPr/>
            </a:pPr>
            <a:r>
              <a:rPr lang="en-US" dirty="0" smtClean="0">
                <a:latin typeface="Arial"/>
                <a:cs typeface="Arial"/>
              </a:rPr>
              <a:t>What </a:t>
            </a:r>
            <a:r>
              <a:rPr lang="en-US" dirty="0">
                <a:latin typeface="Arial"/>
                <a:cs typeface="Arial"/>
              </a:rPr>
              <a:t>lesson is to be learned from the example of Esau</a:t>
            </a:r>
            <a:r>
              <a:rPr lang="en-US" dirty="0" smtClean="0">
                <a:latin typeface="Arial"/>
                <a:cs typeface="Arial"/>
              </a:rPr>
              <a:t>?</a:t>
            </a:r>
          </a:p>
          <a:p>
            <a:pPr marL="342900" indent="-342900" eaLnBrk="1" hangingPunct="1">
              <a:buAutoNum type="arabicPeriod" startAt="7"/>
              <a:defRPr/>
            </a:pPr>
            <a:endParaRPr lang="en-US" dirty="0" smtClean="0">
              <a:latin typeface="Arial"/>
              <a:cs typeface="Arial"/>
            </a:endParaRPr>
          </a:p>
          <a:p>
            <a:pPr marL="800100" lvl="1" indent="-342900">
              <a:buFont typeface="Wingdings" charset="2"/>
              <a:buChar char="q"/>
              <a:defRPr/>
            </a:pPr>
            <a:r>
              <a:rPr lang="en-US" dirty="0" smtClean="0">
                <a:latin typeface="Arial"/>
                <a:cs typeface="Arial"/>
              </a:rPr>
              <a:t>Do not trade your spiritual birthright for physical pleasures of this life</a:t>
            </a:r>
          </a:p>
          <a:p>
            <a:pPr marL="342900" indent="-342900" eaLnBrk="1" hangingPunct="1">
              <a:buAutoNum type="arabicPeriod" startAt="7"/>
              <a:defRPr/>
            </a:pPr>
            <a:endParaRPr lang="en-US" dirty="0" smtClean="0">
              <a:latin typeface="Arial"/>
              <a:cs typeface="Arial"/>
            </a:endParaRPr>
          </a:p>
          <a:p>
            <a:pPr>
              <a:defRPr/>
            </a:pPr>
            <a:endParaRPr lang="en-US" dirty="0" smtClean="0">
              <a:latin typeface="Arial"/>
              <a:cs typeface="Arial"/>
            </a:endParaRPr>
          </a:p>
          <a:p>
            <a:pPr>
              <a:defRPr/>
            </a:pPr>
            <a:r>
              <a:rPr lang="en-US" dirty="0" smtClean="0">
                <a:latin typeface="Arial"/>
                <a:cs typeface="Arial"/>
              </a:rPr>
              <a:t>9.   </a:t>
            </a:r>
            <a:r>
              <a:rPr lang="en-US" dirty="0" smtClean="0">
                <a:latin typeface="Times New Roman" charset="0"/>
                <a:cs typeface="Times New Roman" charset="0"/>
              </a:rPr>
              <a:t>What </a:t>
            </a:r>
            <a:r>
              <a:rPr lang="en-US" dirty="0">
                <a:latin typeface="Times New Roman" charset="0"/>
                <a:cs typeface="Times New Roman" charset="0"/>
              </a:rPr>
              <a:t>is verse 17 teaching about repentance</a:t>
            </a:r>
            <a:r>
              <a:rPr lang="en-US" dirty="0" smtClean="0">
                <a:latin typeface="Times New Roman" charset="0"/>
                <a:cs typeface="Times New Roman" charset="0"/>
              </a:rPr>
              <a:t>?</a:t>
            </a:r>
          </a:p>
          <a:p>
            <a:pPr marL="342900" indent="-342900">
              <a:buFontTx/>
              <a:buAutoNum type="arabicPeriod" startAt="7"/>
              <a:defRPr/>
            </a:pPr>
            <a:endParaRPr lang="en-US" dirty="0">
              <a:latin typeface="Times New Roman" charset="0"/>
              <a:cs typeface="Times New Roman" charset="0"/>
            </a:endParaRPr>
          </a:p>
          <a:p>
            <a:pPr marL="800100" lvl="1" indent="-342900">
              <a:buFont typeface="Wingdings" charset="2"/>
              <a:buChar char="q"/>
              <a:defRPr/>
            </a:pPr>
            <a:r>
              <a:rPr lang="en-US" dirty="0" smtClean="0">
                <a:latin typeface="Times New Roman" charset="0"/>
                <a:cs typeface="Times New Roman" charset="0"/>
              </a:rPr>
              <a:t>Sometimes, even though you repent, sin has consequences </a:t>
            </a:r>
            <a:endParaRPr lang="en-US" dirty="0">
              <a:latin typeface="Times New Roman" charset="0"/>
              <a:cs typeface="Times New Roman" charset="0"/>
            </a:endParaRPr>
          </a:p>
          <a:p>
            <a:pPr marL="342900" indent="-342900" eaLnBrk="1" hangingPunct="1">
              <a:buAutoNum type="arabicPeriod" startAt="7"/>
              <a:defRPr/>
            </a:pPr>
            <a:endParaRPr lang="en-US" dirty="0" smtClean="0">
              <a:latin typeface="Arial"/>
              <a:cs typeface="Arial"/>
            </a:endParaRPr>
          </a:p>
        </p:txBody>
      </p:sp>
    </p:spTree>
    <p:extLst>
      <p:ext uri="{BB962C8B-B14F-4D97-AF65-F5344CB8AC3E}">
        <p14:creationId xmlns:p14="http://schemas.microsoft.com/office/powerpoint/2010/main" val="1003973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dissolv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dissolve">
                                      <p:cBhvr>
                                        <p:cTn id="1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16</a:t>
            </a:fld>
            <a:endParaRPr lang="en-US"/>
          </a:p>
        </p:txBody>
      </p:sp>
      <p:sp>
        <p:nvSpPr>
          <p:cNvPr id="3" name="Rectangle 2"/>
          <p:cNvSpPr/>
          <p:nvPr/>
        </p:nvSpPr>
        <p:spPr>
          <a:xfrm>
            <a:off x="533400" y="304800"/>
            <a:ext cx="8077200" cy="2585323"/>
          </a:xfrm>
          <a:prstGeom prst="rect">
            <a:avLst/>
          </a:prstGeom>
          <a:solidFill>
            <a:schemeClr val="accent3">
              <a:lumMod val="75000"/>
            </a:schemeClr>
          </a:solidFill>
        </p:spPr>
        <p:txBody>
          <a:bodyPr wrap="square">
            <a:spAutoFit/>
          </a:bodyPr>
          <a:lstStyle/>
          <a:p>
            <a:pPr eaLnBrk="1" hangingPunct="1">
              <a:defRPr/>
            </a:pPr>
            <a:r>
              <a:rPr lang="en-US" dirty="0" smtClean="0"/>
              <a:t>8.   </a:t>
            </a:r>
            <a:r>
              <a:rPr lang="en-US" dirty="0" smtClean="0">
                <a:latin typeface="Times New Roman" charset="0"/>
                <a:cs typeface="Times New Roman" charset="0"/>
              </a:rPr>
              <a:t>What </a:t>
            </a:r>
            <a:r>
              <a:rPr lang="en-US" dirty="0">
                <a:latin typeface="Times New Roman" charset="0"/>
                <a:cs typeface="Times New Roman" charset="0"/>
              </a:rPr>
              <a:t>is the root of bitterness the writer is warning of and how can a local congregation guard against it?</a:t>
            </a:r>
          </a:p>
          <a:p>
            <a:pPr eaLnBrk="1" hangingPunct="1">
              <a:defRPr/>
            </a:pPr>
            <a:endParaRPr lang="en-US" dirty="0" smtClean="0">
              <a:latin typeface="Arial"/>
              <a:cs typeface="Arial"/>
            </a:endParaRPr>
          </a:p>
          <a:p>
            <a:pPr marL="742950" lvl="1" indent="-285750">
              <a:buFont typeface="Wingdings" charset="2"/>
              <a:buChar char="q"/>
              <a:defRPr/>
            </a:pPr>
            <a:r>
              <a:rPr lang="en-US" dirty="0" smtClean="0">
                <a:latin typeface="Arial"/>
                <a:cs typeface="Arial"/>
              </a:rPr>
              <a:t>Anyone turning away from God</a:t>
            </a:r>
            <a:endParaRPr lang="en-US" dirty="0">
              <a:latin typeface="Arial"/>
              <a:cs typeface="Arial"/>
            </a:endParaRPr>
          </a:p>
          <a:p>
            <a:pPr lvl="1">
              <a:defRPr/>
            </a:pPr>
            <a:endParaRPr lang="en-US" dirty="0" smtClean="0">
              <a:latin typeface="Arial"/>
              <a:cs typeface="Arial"/>
            </a:endParaRPr>
          </a:p>
          <a:p>
            <a:pPr marL="742950" lvl="1" indent="-285750">
              <a:buFont typeface="Wingdings" charset="2"/>
              <a:buChar char="q"/>
              <a:defRPr/>
            </a:pPr>
            <a:r>
              <a:rPr lang="en-US" b="1" dirty="0" err="1" smtClean="0">
                <a:latin typeface="Arial"/>
                <a:cs typeface="Arial"/>
              </a:rPr>
              <a:t>Deut</a:t>
            </a:r>
            <a:r>
              <a:rPr lang="en-US" b="1" dirty="0" smtClean="0">
                <a:latin typeface="Arial"/>
                <a:cs typeface="Arial"/>
              </a:rPr>
              <a:t> 29:18   </a:t>
            </a:r>
            <a:r>
              <a:rPr lang="en-US" b="1" dirty="0">
                <a:latin typeface="Arial"/>
                <a:cs typeface="Arial"/>
              </a:rPr>
              <a:t>18 </a:t>
            </a:r>
            <a:r>
              <a:rPr lang="en-US" dirty="0">
                <a:latin typeface="Arial"/>
                <a:cs typeface="Arial"/>
              </a:rPr>
              <a:t>so that there may not be among you man or woman or family or tribe, whose heart turns away today from the Lord our God, to go </a:t>
            </a:r>
            <a:r>
              <a:rPr lang="en-US" i="1" dirty="0">
                <a:latin typeface="Arial"/>
                <a:cs typeface="Arial"/>
              </a:rPr>
              <a:t>and</a:t>
            </a:r>
            <a:r>
              <a:rPr lang="en-US" dirty="0">
                <a:latin typeface="Arial"/>
                <a:cs typeface="Arial"/>
              </a:rPr>
              <a:t> serve the gods of these nations, and that there may not be among you a root bearing bitterness or wormwood;</a:t>
            </a:r>
          </a:p>
        </p:txBody>
      </p:sp>
    </p:spTree>
    <p:extLst>
      <p:ext uri="{BB962C8B-B14F-4D97-AF65-F5344CB8AC3E}">
        <p14:creationId xmlns:p14="http://schemas.microsoft.com/office/powerpoint/2010/main" val="289737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7AB82F3-964E-2C46-A912-64FEADFA79ED}" type="slidenum">
              <a:rPr lang="en-US" smtClean="0"/>
              <a:pPr>
                <a:defRPr/>
              </a:pPr>
              <a:t>17</a:t>
            </a:fld>
            <a:endParaRPr lang="en-US"/>
          </a:p>
        </p:txBody>
      </p:sp>
    </p:spTree>
    <p:extLst>
      <p:ext uri="{BB962C8B-B14F-4D97-AF65-F5344CB8AC3E}">
        <p14:creationId xmlns:p14="http://schemas.microsoft.com/office/powerpoint/2010/main" val="20470679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2</a:t>
            </a:fld>
            <a:endParaRPr lang="en-US"/>
          </a:p>
        </p:txBody>
      </p:sp>
      <p:sp>
        <p:nvSpPr>
          <p:cNvPr id="5" name="Rectangle 4"/>
          <p:cNvSpPr/>
          <p:nvPr/>
        </p:nvSpPr>
        <p:spPr>
          <a:xfrm>
            <a:off x="2581997" y="1295400"/>
            <a:ext cx="3714478" cy="1107996"/>
          </a:xfrm>
          <a:prstGeom prst="rect">
            <a:avLst/>
          </a:prstGeom>
          <a:noFill/>
          <a:ln>
            <a:solidFill>
              <a:schemeClr val="tx1"/>
            </a:solidFill>
          </a:ln>
          <a:effectLst>
            <a:innerShdw blurRad="63500" dist="50800">
              <a:prstClr val="black">
                <a:alpha val="50000"/>
              </a:prstClr>
            </a:innerShdw>
          </a:effectLst>
          <a:scene3d>
            <a:camera prst="orthographicFront"/>
            <a:lightRig rig="threePt" dir="t"/>
          </a:scene3d>
          <a:sp3d>
            <a:bevelT w="114300" prst="hardEdge"/>
          </a:sp3d>
        </p:spPr>
        <p:txBody>
          <a:bodyPr wrap="none">
            <a:spAutoFit/>
          </a:bodyPr>
          <a:lstStyle/>
          <a:p>
            <a:pPr algn="ctr">
              <a:defRPr/>
            </a:pPr>
            <a:r>
              <a:rPr lang="en-US" sz="6600" b="1" dirty="0">
                <a:ln w="12700">
                  <a:solidFill>
                    <a:schemeClr val="tx2">
                      <a:satMod val="155000"/>
                    </a:schemeClr>
                  </a:solidFill>
                  <a:prstDash val="solid"/>
                </a:ln>
                <a:solidFill>
                  <a:schemeClr val="accent3">
                    <a:lumMod val="75000"/>
                  </a:schemeClr>
                </a:solidFill>
                <a:effectLst>
                  <a:outerShdw blurRad="41275" dist="20320" dir="1800000" algn="tl" rotWithShape="0">
                    <a:srgbClr val="000000">
                      <a:alpha val="40000"/>
                    </a:srgbClr>
                  </a:outerShdw>
                </a:effectLst>
                <a:latin typeface="Apple Chancery"/>
                <a:cs typeface="Apple Chancery"/>
              </a:rPr>
              <a:t>Hebrews</a:t>
            </a:r>
          </a:p>
        </p:txBody>
      </p:sp>
      <p:sp>
        <p:nvSpPr>
          <p:cNvPr id="6" name="Rectangle 4"/>
          <p:cNvSpPr>
            <a:spLocks noChangeArrowheads="1"/>
          </p:cNvSpPr>
          <p:nvPr/>
        </p:nvSpPr>
        <p:spPr bwMode="auto">
          <a:xfrm>
            <a:off x="228600" y="2971801"/>
            <a:ext cx="8763000" cy="2616101"/>
          </a:xfrm>
          <a:prstGeom prst="rect">
            <a:avLst/>
          </a:prstGeom>
          <a:solidFill>
            <a:schemeClr val="accent3">
              <a:lumMod val="75000"/>
            </a:schemeClr>
          </a:solidFill>
          <a:ln>
            <a:noFill/>
          </a:ln>
        </p:spPr>
        <p:txBody>
          <a:bodyPr>
            <a:spAutoFit/>
          </a:bodyPr>
          <a:lstStyle/>
          <a:p>
            <a:pPr algn="ctr">
              <a:defRPr/>
            </a:pPr>
            <a:r>
              <a:rPr lang="en-US" sz="2800" b="1" dirty="0">
                <a:solidFill>
                  <a:srgbClr val="000000"/>
                </a:solidFill>
                <a:latin typeface="Apple Chancery" charset="0"/>
                <a:cs typeface="Apple Chancery" charset="0"/>
              </a:rPr>
              <a:t>The Superiority of </a:t>
            </a:r>
            <a:r>
              <a:rPr lang="en-US" sz="2800" b="1" dirty="0" smtClean="0">
                <a:solidFill>
                  <a:srgbClr val="000000"/>
                </a:solidFill>
                <a:latin typeface="Apple Chancery" charset="0"/>
                <a:cs typeface="Apple Chancery" charset="0"/>
              </a:rPr>
              <a:t>Christ</a:t>
            </a:r>
          </a:p>
          <a:p>
            <a:pPr algn="ctr">
              <a:defRPr/>
            </a:pPr>
            <a:endParaRPr lang="en-US" sz="2800" b="1" dirty="0">
              <a:solidFill>
                <a:srgbClr val="000000"/>
              </a:solidFill>
              <a:latin typeface="Apple Chancery" charset="0"/>
              <a:cs typeface="Apple Chancery" charset="0"/>
            </a:endParaRPr>
          </a:p>
          <a:p>
            <a:pPr algn="ctr" eaLnBrk="1" hangingPunct="1"/>
            <a:r>
              <a:rPr lang="en-US" sz="2800" b="1" dirty="0" smtClean="0">
                <a:solidFill>
                  <a:srgbClr val="000000"/>
                </a:solidFill>
                <a:latin typeface="Apple Chancery"/>
                <a:cs typeface="Apple Chancery"/>
              </a:rPr>
              <a:t>Lesson 31 </a:t>
            </a:r>
            <a:r>
              <a:rPr lang="en-US" sz="2800" b="1" dirty="0">
                <a:solidFill>
                  <a:srgbClr val="000000"/>
                </a:solidFill>
                <a:latin typeface="Apple Chancery"/>
                <a:cs typeface="Apple Chancery"/>
              </a:rPr>
              <a:t>– </a:t>
            </a:r>
            <a:r>
              <a:rPr lang="en-US" sz="2800" b="1" dirty="0">
                <a:solidFill>
                  <a:srgbClr val="000000"/>
                </a:solidFill>
                <a:latin typeface="Times New Roman" charset="0"/>
                <a:cs typeface="Times New Roman" charset="0"/>
              </a:rPr>
              <a:t>An </a:t>
            </a:r>
            <a:r>
              <a:rPr lang="en-US" sz="2800" b="1" dirty="0" smtClean="0">
                <a:solidFill>
                  <a:srgbClr val="000000"/>
                </a:solidFill>
                <a:latin typeface="Times New Roman" charset="0"/>
                <a:cs typeface="Times New Roman" charset="0"/>
              </a:rPr>
              <a:t>Exhortation And </a:t>
            </a:r>
            <a:r>
              <a:rPr lang="en-US" sz="2800" b="1" dirty="0">
                <a:solidFill>
                  <a:srgbClr val="000000"/>
                </a:solidFill>
                <a:latin typeface="Times New Roman" charset="0"/>
                <a:cs typeface="Times New Roman" charset="0"/>
              </a:rPr>
              <a:t>a Warning</a:t>
            </a:r>
          </a:p>
          <a:p>
            <a:pPr algn="ctr">
              <a:defRPr/>
            </a:pPr>
            <a:endParaRPr lang="en-US" sz="2800" b="1" dirty="0">
              <a:solidFill>
                <a:srgbClr val="000000"/>
              </a:solidFill>
              <a:latin typeface="Apple Chancery" charset="0"/>
              <a:cs typeface="Apple Chancery" charset="0"/>
            </a:endParaRPr>
          </a:p>
          <a:p>
            <a:pPr algn="ctr">
              <a:defRPr/>
            </a:pPr>
            <a:r>
              <a:rPr lang="en-US" sz="2800" b="1" dirty="0">
                <a:solidFill>
                  <a:srgbClr val="000000"/>
                </a:solidFill>
                <a:latin typeface="Apple Chancery" charset="0"/>
                <a:cs typeface="Apple Chancery" charset="0"/>
              </a:rPr>
              <a:t>Hebrews Ch. </a:t>
            </a:r>
            <a:r>
              <a:rPr lang="en-US" sz="2800" b="1" dirty="0" smtClean="0">
                <a:solidFill>
                  <a:srgbClr val="000000"/>
                </a:solidFill>
                <a:latin typeface="Apple Chancery" charset="0"/>
                <a:cs typeface="Apple Chancery" charset="0"/>
              </a:rPr>
              <a:t>12:12-17</a:t>
            </a:r>
            <a:endParaRPr lang="en-US" sz="2800" b="1" dirty="0">
              <a:solidFill>
                <a:srgbClr val="000000"/>
              </a:solidFill>
              <a:latin typeface="Apple Chancery" charset="0"/>
              <a:cs typeface="Apple Chancery" charset="0"/>
            </a:endParaRPr>
          </a:p>
          <a:p>
            <a:pPr>
              <a:defRPr/>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3</a:t>
            </a:fld>
            <a:endParaRPr lang="en-US"/>
          </a:p>
        </p:txBody>
      </p:sp>
      <p:sp>
        <p:nvSpPr>
          <p:cNvPr id="3" name="Rectangle 2"/>
          <p:cNvSpPr/>
          <p:nvPr/>
        </p:nvSpPr>
        <p:spPr>
          <a:xfrm>
            <a:off x="533400" y="304800"/>
            <a:ext cx="8077200" cy="4062651"/>
          </a:xfrm>
          <a:prstGeom prst="rect">
            <a:avLst/>
          </a:prstGeom>
          <a:solidFill>
            <a:schemeClr val="accent3">
              <a:lumMod val="75000"/>
            </a:schemeClr>
          </a:solidFill>
        </p:spPr>
        <p:txBody>
          <a:bodyPr wrap="square">
            <a:spAutoFit/>
          </a:bodyPr>
          <a:lstStyle/>
          <a:p>
            <a:r>
              <a:rPr lang="en-US" sz="2400" b="1" dirty="0" smtClean="0"/>
              <a:t>Review of Hebrews 12</a:t>
            </a:r>
          </a:p>
          <a:p>
            <a:endParaRPr lang="en-US" dirty="0"/>
          </a:p>
          <a:p>
            <a:pPr marL="285750" indent="-285750">
              <a:buFont typeface="Wingdings" charset="2"/>
              <a:buChar char="q"/>
            </a:pPr>
            <a:r>
              <a:rPr lang="en-US" b="1" dirty="0" err="1" smtClean="0"/>
              <a:t>Heb</a:t>
            </a:r>
            <a:r>
              <a:rPr lang="en-US" b="1" dirty="0" smtClean="0"/>
              <a:t> 12:1-3  Run </a:t>
            </a:r>
            <a:r>
              <a:rPr lang="en-US" b="1" dirty="0"/>
              <a:t>t</a:t>
            </a:r>
            <a:r>
              <a:rPr lang="en-US" b="1" dirty="0" smtClean="0"/>
              <a:t>he Race with Faith</a:t>
            </a:r>
            <a:endParaRPr lang="en-US" dirty="0">
              <a:hlinkClick r:id="rId2"/>
            </a:endParaRPr>
          </a:p>
          <a:p>
            <a:pPr marL="742950" lvl="1" indent="-285750">
              <a:buFont typeface="Wingdings" charset="2"/>
              <a:buChar char="Ø"/>
            </a:pPr>
            <a:r>
              <a:rPr lang="en-US" dirty="0" smtClean="0"/>
              <a:t>Lay </a:t>
            </a:r>
            <a:r>
              <a:rPr lang="en-US" dirty="0"/>
              <a:t>aside things that would hinder us, especially the sin of </a:t>
            </a:r>
            <a:r>
              <a:rPr lang="en-US" dirty="0" smtClean="0"/>
              <a:t>unbelief</a:t>
            </a:r>
            <a:endParaRPr lang="en-US" dirty="0"/>
          </a:p>
          <a:p>
            <a:pPr marL="742950" lvl="1" indent="-285750">
              <a:buFont typeface="Wingdings" charset="2"/>
              <a:buChar char="Ø"/>
            </a:pPr>
            <a:r>
              <a:rPr lang="en-US" dirty="0" smtClean="0"/>
              <a:t>Look to Jesus as our example</a:t>
            </a:r>
          </a:p>
          <a:p>
            <a:pPr marL="1200150" lvl="2" indent="-285750">
              <a:buFont typeface="Wingdings" charset="2"/>
              <a:buChar char="ü"/>
            </a:pPr>
            <a:r>
              <a:rPr lang="en-US" dirty="0" smtClean="0"/>
              <a:t>The author and finisher of our faith</a:t>
            </a:r>
            <a:r>
              <a:rPr lang="en-US" dirty="0"/>
              <a:t>	</a:t>
            </a:r>
            <a:endParaRPr lang="en-US" dirty="0" smtClean="0"/>
          </a:p>
          <a:p>
            <a:pPr marL="1200150" lvl="2" indent="-285750">
              <a:buFont typeface="Wingdings" charset="2"/>
              <a:buChar char="ü"/>
            </a:pPr>
            <a:r>
              <a:rPr lang="en-US" dirty="0" smtClean="0"/>
              <a:t>Endure just  </a:t>
            </a:r>
            <a:r>
              <a:rPr lang="en-US" dirty="0"/>
              <a:t>as Jesus </a:t>
            </a:r>
            <a:r>
              <a:rPr lang="en-US" dirty="0" smtClean="0"/>
              <a:t>had endured </a:t>
            </a:r>
            <a:r>
              <a:rPr lang="en-US" dirty="0"/>
              <a:t>hostility and the </a:t>
            </a:r>
            <a:r>
              <a:rPr lang="en-US" dirty="0" smtClean="0"/>
              <a:t>cross</a:t>
            </a:r>
          </a:p>
          <a:p>
            <a:pPr lvl="2"/>
            <a:endParaRPr lang="en-US" dirty="0"/>
          </a:p>
          <a:p>
            <a:pPr marL="285750" indent="-285750">
              <a:buFont typeface="Wingdings" charset="2"/>
              <a:buChar char="q"/>
            </a:pPr>
            <a:r>
              <a:rPr lang="en-US" b="1" dirty="0" err="1" smtClean="0"/>
              <a:t>Heb</a:t>
            </a:r>
            <a:r>
              <a:rPr lang="en-US" b="1" dirty="0" smtClean="0"/>
              <a:t> 12:4-11  Value the Lord’s chastening</a:t>
            </a:r>
          </a:p>
          <a:p>
            <a:pPr marL="285750" indent="-285750">
              <a:buFont typeface="Wingdings" charset="2"/>
              <a:buChar char="q"/>
            </a:pPr>
            <a:endParaRPr lang="en-US" b="1" dirty="0"/>
          </a:p>
          <a:p>
            <a:pPr marL="285750" indent="-285750">
              <a:buFont typeface="Wingdings" charset="2"/>
              <a:buChar char="q"/>
            </a:pPr>
            <a:r>
              <a:rPr lang="en-US" b="1" dirty="0" err="1" smtClean="0"/>
              <a:t>Heb</a:t>
            </a:r>
            <a:r>
              <a:rPr lang="en-US" b="1" dirty="0" smtClean="0"/>
              <a:t> 12:12-17   Exhortation and a Warning</a:t>
            </a:r>
          </a:p>
          <a:p>
            <a:endParaRPr lang="en-US" b="1" dirty="0" smtClean="0"/>
          </a:p>
          <a:p>
            <a:endParaRPr lang="en-US" b="1" dirty="0"/>
          </a:p>
          <a:p>
            <a:endParaRPr lang="en-US" b="1" dirty="0" smtClean="0"/>
          </a:p>
        </p:txBody>
      </p:sp>
    </p:spTree>
    <p:extLst>
      <p:ext uri="{BB962C8B-B14F-4D97-AF65-F5344CB8AC3E}">
        <p14:creationId xmlns:p14="http://schemas.microsoft.com/office/powerpoint/2010/main" val="231276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dissolv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57200" y="990600"/>
            <a:ext cx="8153400" cy="3477875"/>
          </a:xfrm>
          <a:prstGeom prst="rect">
            <a:avLst/>
          </a:prstGeom>
          <a:solidFill>
            <a:schemeClr val="accent3">
              <a:lumMod val="75000"/>
            </a:schemeClr>
          </a:solidFill>
          <a:ln w="9525">
            <a:solidFill>
              <a:schemeClr val="bg1"/>
            </a:solidFill>
            <a:miter lim="800000"/>
            <a:headEnd/>
            <a:tailEnd/>
          </a:ln>
          <a:extLst/>
        </p:spPr>
        <p:txBody>
          <a:bodyPr>
            <a:spAutoFit/>
          </a:bodyPr>
          <a:lstStyle/>
          <a:p>
            <a:pPr>
              <a:defRPr/>
            </a:pPr>
            <a:r>
              <a:rPr lang="en-US" sz="2000" b="1" dirty="0" err="1">
                <a:solidFill>
                  <a:srgbClr val="3D3A48"/>
                </a:solidFill>
              </a:rPr>
              <a:t>Heb</a:t>
            </a:r>
            <a:r>
              <a:rPr lang="en-US" sz="2000" b="1" dirty="0">
                <a:solidFill>
                  <a:srgbClr val="3D3A48"/>
                </a:solidFill>
              </a:rPr>
              <a:t> </a:t>
            </a:r>
            <a:r>
              <a:rPr lang="en-US" sz="2000" b="1" dirty="0" smtClean="0">
                <a:solidFill>
                  <a:srgbClr val="3D3A48"/>
                </a:solidFill>
              </a:rPr>
              <a:t>12:12-17  </a:t>
            </a:r>
            <a:r>
              <a:rPr lang="en-US" sz="2000" b="1" dirty="0"/>
              <a:t>12</a:t>
            </a:r>
            <a:r>
              <a:rPr lang="en-US" sz="2000" dirty="0"/>
              <a:t> Therefore strengthen the hands which hang down, and the feeble knees, </a:t>
            </a:r>
            <a:r>
              <a:rPr lang="en-US" sz="2000" b="1" dirty="0"/>
              <a:t>13</a:t>
            </a:r>
            <a:r>
              <a:rPr lang="en-US" sz="2000" dirty="0"/>
              <a:t> and make straight paths for your feet, so that what is lame may not be dislocated, but rather be healed. </a:t>
            </a:r>
            <a:r>
              <a:rPr lang="en-US" sz="2000" b="1" dirty="0"/>
              <a:t>14</a:t>
            </a:r>
            <a:r>
              <a:rPr lang="en-US" sz="2000" dirty="0"/>
              <a:t> Pursue peace with all people, and holiness, without which no one will see the Lord: </a:t>
            </a:r>
            <a:r>
              <a:rPr lang="en-US" sz="2000" b="1" dirty="0"/>
              <a:t>15</a:t>
            </a:r>
            <a:r>
              <a:rPr lang="en-US" sz="2000" dirty="0"/>
              <a:t> looking carefully lest anyone fall short of the grace of God; lest any root of bitterness springing up cause trouble, and by this many become defiled; </a:t>
            </a:r>
            <a:r>
              <a:rPr lang="en-US" sz="2000" b="1" dirty="0"/>
              <a:t>16</a:t>
            </a:r>
            <a:r>
              <a:rPr lang="en-US" sz="2000" dirty="0"/>
              <a:t> lest there be any fornicator or profane person like Esau, who for one morsel of food sold his birthright. </a:t>
            </a:r>
            <a:r>
              <a:rPr lang="en-US" sz="2000" b="1" dirty="0"/>
              <a:t>17</a:t>
            </a:r>
            <a:r>
              <a:rPr lang="en-US" sz="2000" dirty="0"/>
              <a:t> For you know that afterward, when he wanted to inherit the blessing, he was rejected, for he found no place for repentance, though he sought it diligently with tears.</a:t>
            </a:r>
            <a:endParaRPr lang="en-US" sz="2000" dirty="0">
              <a:latin typeface="Times New Roman" charset="0"/>
              <a:cs typeface="Times New Roman" charset="0"/>
            </a:endParaRPr>
          </a:p>
        </p:txBody>
      </p:sp>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4</a:t>
            </a:fld>
            <a:endParaRPr lang="en-US"/>
          </a:p>
        </p:txBody>
      </p:sp>
    </p:spTree>
    <p:extLst>
      <p:ext uri="{BB962C8B-B14F-4D97-AF65-F5344CB8AC3E}">
        <p14:creationId xmlns:p14="http://schemas.microsoft.com/office/powerpoint/2010/main" val="3962990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5</a:t>
            </a:fld>
            <a:endParaRPr lang="en-US"/>
          </a:p>
        </p:txBody>
      </p:sp>
      <p:sp>
        <p:nvSpPr>
          <p:cNvPr id="3" name="Rectangle 2"/>
          <p:cNvSpPr/>
          <p:nvPr/>
        </p:nvSpPr>
        <p:spPr>
          <a:xfrm>
            <a:off x="533400" y="304800"/>
            <a:ext cx="8077200" cy="2554545"/>
          </a:xfrm>
          <a:prstGeom prst="rect">
            <a:avLst/>
          </a:prstGeom>
          <a:solidFill>
            <a:schemeClr val="accent3">
              <a:lumMod val="75000"/>
            </a:schemeClr>
          </a:solidFill>
        </p:spPr>
        <p:txBody>
          <a:bodyPr wrap="square">
            <a:spAutoFit/>
          </a:bodyPr>
          <a:lstStyle/>
          <a:p>
            <a:r>
              <a:rPr lang="en-US" sz="2400" b="1" dirty="0" smtClean="0"/>
              <a:t>Exhortation</a:t>
            </a:r>
          </a:p>
          <a:p>
            <a:endParaRPr lang="en-US" sz="1600" dirty="0"/>
          </a:p>
          <a:p>
            <a:r>
              <a:rPr lang="en-US" sz="2000" dirty="0" smtClean="0"/>
              <a:t>“Lift up the hands which hang down and the feeble knees.”   v12</a:t>
            </a:r>
          </a:p>
          <a:p>
            <a:endParaRPr lang="en-US" sz="2000" dirty="0"/>
          </a:p>
          <a:p>
            <a:r>
              <a:rPr lang="en-US" sz="2000" dirty="0" smtClean="0"/>
              <a:t>What is the writer telling the readers to do?</a:t>
            </a:r>
          </a:p>
          <a:p>
            <a:pPr marL="800100" lvl="1" indent="-342900">
              <a:buFont typeface="Wingdings" charset="2"/>
              <a:buChar char="q"/>
            </a:pPr>
            <a:r>
              <a:rPr lang="en-US" sz="2000" dirty="0" smtClean="0"/>
              <a:t>Strengthen ourselves</a:t>
            </a:r>
          </a:p>
          <a:p>
            <a:pPr marL="800100" lvl="1" indent="-342900">
              <a:buFont typeface="Wingdings" charset="2"/>
              <a:buChar char="q"/>
            </a:pPr>
            <a:r>
              <a:rPr lang="en-US" sz="2000" dirty="0" smtClean="0"/>
              <a:t>Strengthen others around us</a:t>
            </a:r>
          </a:p>
          <a:p>
            <a:endParaRPr lang="en-US" sz="2000" dirty="0" smtClean="0"/>
          </a:p>
        </p:txBody>
      </p:sp>
      <p:sp>
        <p:nvSpPr>
          <p:cNvPr id="2" name="Vertical Scroll 1"/>
          <p:cNvSpPr/>
          <p:nvPr/>
        </p:nvSpPr>
        <p:spPr>
          <a:xfrm>
            <a:off x="990600" y="685800"/>
            <a:ext cx="7315200" cy="5791200"/>
          </a:xfrm>
          <a:prstGeom prst="verticalScroll">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err="1"/>
              <a:t>Heb</a:t>
            </a:r>
            <a:r>
              <a:rPr lang="en-US" b="1" dirty="0"/>
              <a:t> 3:</a:t>
            </a:r>
            <a:r>
              <a:rPr lang="en-US" b="1" dirty="0" smtClean="0"/>
              <a:t>13   </a:t>
            </a:r>
            <a:r>
              <a:rPr lang="en-US" b="1" dirty="0"/>
              <a:t>13 </a:t>
            </a:r>
            <a:r>
              <a:rPr lang="en-US" dirty="0"/>
              <a:t>but exhort one another daily, while it is called “Today,” lest any of you be hardened through the deceitfulness of sin</a:t>
            </a:r>
            <a:r>
              <a:rPr lang="en-US" dirty="0" smtClean="0"/>
              <a:t>.</a:t>
            </a:r>
          </a:p>
          <a:p>
            <a:endParaRPr lang="en-US" dirty="0" smtClean="0"/>
          </a:p>
          <a:p>
            <a:r>
              <a:rPr lang="en-US" b="1" dirty="0" err="1" smtClean="0"/>
              <a:t>Heb</a:t>
            </a:r>
            <a:r>
              <a:rPr lang="en-US" b="1" dirty="0" smtClean="0"/>
              <a:t> 10</a:t>
            </a:r>
            <a:r>
              <a:rPr lang="en-US" b="1" dirty="0"/>
              <a:t>:24-</a:t>
            </a:r>
            <a:r>
              <a:rPr lang="en-US" b="1" dirty="0" smtClean="0"/>
              <a:t>25  </a:t>
            </a:r>
            <a:r>
              <a:rPr lang="en-US" b="1" dirty="0"/>
              <a:t>24 </a:t>
            </a:r>
            <a:r>
              <a:rPr lang="en-US" dirty="0"/>
              <a:t>And let us consider one another in order to stir up love and good works, </a:t>
            </a:r>
            <a:r>
              <a:rPr lang="en-US" b="1" dirty="0"/>
              <a:t>25 </a:t>
            </a:r>
            <a:r>
              <a:rPr lang="en-US" dirty="0"/>
              <a:t>not forsaking the assembling of ourselves together, as </a:t>
            </a:r>
            <a:r>
              <a:rPr lang="en-US" i="1" dirty="0"/>
              <a:t>is</a:t>
            </a:r>
            <a:r>
              <a:rPr lang="en-US" dirty="0"/>
              <a:t> the manner of some, but exhorting </a:t>
            </a:r>
            <a:r>
              <a:rPr lang="en-US" i="1" dirty="0"/>
              <a:t>one another,</a:t>
            </a:r>
            <a:r>
              <a:rPr lang="en-US" dirty="0"/>
              <a:t> and so much the more as you see the Day approaching</a:t>
            </a:r>
            <a:r>
              <a:rPr lang="en-US" dirty="0" smtClean="0"/>
              <a:t>.</a:t>
            </a:r>
          </a:p>
          <a:p>
            <a:endParaRPr lang="en-US" dirty="0"/>
          </a:p>
          <a:p>
            <a:r>
              <a:rPr lang="en-US" dirty="0" smtClean="0"/>
              <a:t>Gal 6:1   Brethren</a:t>
            </a:r>
            <a:r>
              <a:rPr lang="en-US" dirty="0"/>
              <a:t>, if a man is overtaken in any trespass, you who </a:t>
            </a:r>
            <a:r>
              <a:rPr lang="en-US" i="1" dirty="0"/>
              <a:t>are</a:t>
            </a:r>
            <a:r>
              <a:rPr lang="en-US" dirty="0"/>
              <a:t> spiritual restore such a one in a spirit of gentleness, considering yourself lest you also be tempted</a:t>
            </a:r>
            <a:r>
              <a:rPr lang="en-US" dirty="0" smtClean="0"/>
              <a:t>.</a:t>
            </a:r>
          </a:p>
          <a:p>
            <a:endParaRPr lang="en-US" dirty="0"/>
          </a:p>
          <a:p>
            <a:r>
              <a:rPr lang="en-US" dirty="0" smtClean="0"/>
              <a:t>1 </a:t>
            </a:r>
            <a:r>
              <a:rPr lang="en-US" dirty="0" err="1" smtClean="0"/>
              <a:t>Thes</a:t>
            </a:r>
            <a:r>
              <a:rPr lang="en-US" dirty="0" smtClean="0"/>
              <a:t> 5:14   Now </a:t>
            </a:r>
            <a:r>
              <a:rPr lang="en-US" dirty="0"/>
              <a:t>we exhort you, brethren, warn those who are unruly, comfort the fainthearted, uphold the weak, be patient with all.</a:t>
            </a:r>
          </a:p>
        </p:txBody>
      </p:sp>
    </p:spTree>
    <p:extLst>
      <p:ext uri="{BB962C8B-B14F-4D97-AF65-F5344CB8AC3E}">
        <p14:creationId xmlns:p14="http://schemas.microsoft.com/office/powerpoint/2010/main" val="17422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heckerboard(across)">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0" end="0"/>
                                            </p:txEl>
                                          </p:spTgt>
                                        </p:tgtEl>
                                        <p:attrNameLst>
                                          <p:attrName>style.visibility</p:attrName>
                                        </p:attrNameLst>
                                      </p:cBhvr>
                                      <p:to>
                                        <p:strVal val="visible"/>
                                      </p:to>
                                    </p:set>
                                    <p:animEffect transition="in" filter="dissolve">
                                      <p:cBhvr>
                                        <p:cTn id="32" dur="500"/>
                                        <p:tgtEl>
                                          <p:spTgt spid="2">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dissolve">
                                      <p:cBhvr>
                                        <p:cTn id="37" dur="500"/>
                                        <p:tgtEl>
                                          <p:spTgt spid="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Effect transition="in" filter="dissolve">
                                      <p:cBhvr>
                                        <p:cTn id="42" dur="5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Effect transition="in" filter="dissolve">
                                      <p:cBhvr>
                                        <p:cTn id="4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6</a:t>
            </a:fld>
            <a:endParaRPr lang="en-US"/>
          </a:p>
        </p:txBody>
      </p:sp>
      <p:sp>
        <p:nvSpPr>
          <p:cNvPr id="3" name="Rectangle 2"/>
          <p:cNvSpPr/>
          <p:nvPr/>
        </p:nvSpPr>
        <p:spPr>
          <a:xfrm>
            <a:off x="533400" y="304800"/>
            <a:ext cx="8077200" cy="3170099"/>
          </a:xfrm>
          <a:prstGeom prst="rect">
            <a:avLst/>
          </a:prstGeom>
          <a:solidFill>
            <a:schemeClr val="accent3">
              <a:lumMod val="75000"/>
            </a:schemeClr>
          </a:solidFill>
        </p:spPr>
        <p:txBody>
          <a:bodyPr wrap="square">
            <a:spAutoFit/>
          </a:bodyPr>
          <a:lstStyle/>
          <a:p>
            <a:r>
              <a:rPr lang="en-US" sz="2400" b="1" dirty="0" smtClean="0"/>
              <a:t>Exhortation</a:t>
            </a:r>
          </a:p>
          <a:p>
            <a:endParaRPr lang="en-US" sz="1600" dirty="0"/>
          </a:p>
          <a:p>
            <a:r>
              <a:rPr lang="en-US" sz="2000" dirty="0" smtClean="0"/>
              <a:t>“Lift up the hands which hang down and the feeble knees.”   v12</a:t>
            </a:r>
          </a:p>
          <a:p>
            <a:endParaRPr lang="en-US" sz="2000" dirty="0"/>
          </a:p>
          <a:p>
            <a:r>
              <a:rPr lang="en-US" sz="2000" dirty="0" smtClean="0"/>
              <a:t>What is the writer telling the readers to do?</a:t>
            </a:r>
          </a:p>
          <a:p>
            <a:pPr marL="800100" lvl="1" indent="-342900">
              <a:buFont typeface="Wingdings" charset="2"/>
              <a:buChar char="q"/>
            </a:pPr>
            <a:r>
              <a:rPr lang="en-US" sz="2000" dirty="0" smtClean="0"/>
              <a:t>Strengthen ourselves</a:t>
            </a:r>
          </a:p>
          <a:p>
            <a:pPr marL="800100" lvl="1" indent="-342900">
              <a:buFont typeface="Wingdings" charset="2"/>
              <a:buChar char="q"/>
            </a:pPr>
            <a:r>
              <a:rPr lang="en-US" sz="2000" dirty="0" smtClean="0"/>
              <a:t>Strengthen others around us </a:t>
            </a:r>
            <a:r>
              <a:rPr lang="en-US" sz="2000" b="1" dirty="0" smtClean="0"/>
              <a:t>(</a:t>
            </a:r>
            <a:r>
              <a:rPr lang="en-US" sz="2000" b="1" dirty="0" err="1" smtClean="0"/>
              <a:t>Heb</a:t>
            </a:r>
            <a:r>
              <a:rPr lang="en-US" sz="2000" b="1" dirty="0" smtClean="0"/>
              <a:t> 3:13; 10:24-25; Gal 6:1; 1 </a:t>
            </a:r>
            <a:r>
              <a:rPr lang="en-US" sz="2000" b="1" dirty="0" err="1" smtClean="0"/>
              <a:t>Thes</a:t>
            </a:r>
            <a:r>
              <a:rPr lang="en-US" sz="2000" b="1" dirty="0" smtClean="0"/>
              <a:t> 5:14)</a:t>
            </a:r>
          </a:p>
          <a:p>
            <a:pPr marL="800100" lvl="1" indent="-342900">
              <a:buFont typeface="Wingdings" charset="2"/>
              <a:buChar char="q"/>
            </a:pPr>
            <a:r>
              <a:rPr lang="en-US" sz="2000" dirty="0" smtClean="0"/>
              <a:t>Similar exhortation found in </a:t>
            </a:r>
            <a:r>
              <a:rPr lang="en-US" sz="2000" b="1" dirty="0" smtClean="0"/>
              <a:t>Isa 35:1-4</a:t>
            </a:r>
          </a:p>
          <a:p>
            <a:endParaRPr lang="en-US" sz="2000" dirty="0" smtClean="0"/>
          </a:p>
        </p:txBody>
      </p:sp>
      <p:sp>
        <p:nvSpPr>
          <p:cNvPr id="5" name="Vertical Scroll 4"/>
          <p:cNvSpPr/>
          <p:nvPr/>
        </p:nvSpPr>
        <p:spPr>
          <a:xfrm>
            <a:off x="609600" y="914400"/>
            <a:ext cx="8077200" cy="5334000"/>
          </a:xfrm>
          <a:prstGeom prst="verticalScroll">
            <a:avLst/>
          </a:prstGeom>
          <a:solidFill>
            <a:schemeClr val="accent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b="1" dirty="0" smtClean="0"/>
              <a:t>Isa 35:1-4   </a:t>
            </a:r>
            <a:r>
              <a:rPr lang="en-US" dirty="0"/>
              <a:t>The wilderness and the wasteland shall be glad for them, And the desert shall rejoice and blossom as the rose;</a:t>
            </a:r>
            <a:endParaRPr lang="en-US" b="1" dirty="0"/>
          </a:p>
          <a:p>
            <a:r>
              <a:rPr lang="en-US" b="1" dirty="0"/>
              <a:t>2 </a:t>
            </a:r>
            <a:r>
              <a:rPr lang="en-US" dirty="0" smtClean="0"/>
              <a:t>It </a:t>
            </a:r>
            <a:r>
              <a:rPr lang="en-US" dirty="0"/>
              <a:t>shall blossom abundantly and rejoice, Even with joy and singing. The glory of Lebanon shall be given to it, The excellence of Carmel and Sharon. They shall see the glory of the Lord, The excellency of our God.</a:t>
            </a:r>
          </a:p>
          <a:p>
            <a:r>
              <a:rPr lang="en-US" b="1" dirty="0"/>
              <a:t>3 </a:t>
            </a:r>
            <a:r>
              <a:rPr lang="en-US" dirty="0" smtClean="0"/>
              <a:t>Strengthen </a:t>
            </a:r>
            <a:r>
              <a:rPr lang="en-US" dirty="0"/>
              <a:t>the weak hands, And make firm the feeble knees.</a:t>
            </a:r>
            <a:endParaRPr lang="en-US" b="1" dirty="0"/>
          </a:p>
          <a:p>
            <a:r>
              <a:rPr lang="en-US" b="1" dirty="0"/>
              <a:t>4 </a:t>
            </a:r>
            <a:r>
              <a:rPr lang="en-US" dirty="0" smtClean="0"/>
              <a:t>Say </a:t>
            </a:r>
            <a:r>
              <a:rPr lang="en-US" dirty="0"/>
              <a:t>to those </a:t>
            </a:r>
            <a:r>
              <a:rPr lang="en-US" i="1" dirty="0"/>
              <a:t>who are</a:t>
            </a:r>
            <a:r>
              <a:rPr lang="en-US" dirty="0"/>
              <a:t> fearful-hearted, “Be strong, do not fear! Behold, your God will come </a:t>
            </a:r>
            <a:r>
              <a:rPr lang="en-US" i="1" dirty="0"/>
              <a:t>with</a:t>
            </a:r>
            <a:r>
              <a:rPr lang="en-US" dirty="0"/>
              <a:t> vengeance, </a:t>
            </a:r>
            <a:r>
              <a:rPr lang="en-US" i="1" dirty="0"/>
              <a:t>With</a:t>
            </a:r>
            <a:r>
              <a:rPr lang="en-US" dirty="0"/>
              <a:t> the recompense of God; He will come and save you.”</a:t>
            </a:r>
            <a:r>
              <a:rPr lang="en-US" b="1" dirty="0" smtClean="0"/>
              <a:t>   </a:t>
            </a:r>
          </a:p>
          <a:p>
            <a:r>
              <a:rPr lang="en-US" dirty="0" smtClean="0"/>
              <a:t> </a:t>
            </a:r>
            <a:endParaRPr lang="en-US" dirty="0"/>
          </a:p>
        </p:txBody>
      </p:sp>
    </p:spTree>
    <p:extLst>
      <p:ext uri="{BB962C8B-B14F-4D97-AF65-F5344CB8AC3E}">
        <p14:creationId xmlns:p14="http://schemas.microsoft.com/office/powerpoint/2010/main" val="51738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7</a:t>
            </a:fld>
            <a:endParaRPr lang="en-US"/>
          </a:p>
        </p:txBody>
      </p:sp>
      <p:sp>
        <p:nvSpPr>
          <p:cNvPr id="3" name="Rectangle 2"/>
          <p:cNvSpPr/>
          <p:nvPr/>
        </p:nvSpPr>
        <p:spPr>
          <a:xfrm>
            <a:off x="533400" y="304800"/>
            <a:ext cx="8077200" cy="6863417"/>
          </a:xfrm>
          <a:prstGeom prst="rect">
            <a:avLst/>
          </a:prstGeom>
          <a:solidFill>
            <a:schemeClr val="accent3">
              <a:lumMod val="75000"/>
            </a:schemeClr>
          </a:solidFill>
        </p:spPr>
        <p:txBody>
          <a:bodyPr wrap="square">
            <a:spAutoFit/>
          </a:bodyPr>
          <a:lstStyle/>
          <a:p>
            <a:r>
              <a:rPr lang="en-US" sz="2400" b="1" dirty="0" smtClean="0"/>
              <a:t>Exhortation</a:t>
            </a:r>
          </a:p>
          <a:p>
            <a:endParaRPr lang="en-US" sz="1600" dirty="0"/>
          </a:p>
          <a:p>
            <a:r>
              <a:rPr lang="en-US" sz="2000" dirty="0" smtClean="0"/>
              <a:t>“Lift up the hands which hang down and the feeble knees.”   v12</a:t>
            </a:r>
          </a:p>
          <a:p>
            <a:endParaRPr lang="en-US" sz="2000" dirty="0"/>
          </a:p>
          <a:p>
            <a:r>
              <a:rPr lang="en-US" sz="2000" dirty="0" smtClean="0"/>
              <a:t>What is the writer telling the readers to do?</a:t>
            </a:r>
          </a:p>
          <a:p>
            <a:pPr marL="800100" lvl="1" indent="-342900">
              <a:buFont typeface="Wingdings" charset="2"/>
              <a:buChar char="q"/>
            </a:pPr>
            <a:r>
              <a:rPr lang="en-US" sz="2000" dirty="0" smtClean="0"/>
              <a:t>Strengthen ourselves</a:t>
            </a:r>
          </a:p>
          <a:p>
            <a:pPr marL="800100" lvl="1" indent="-342900">
              <a:buFont typeface="Wingdings" charset="2"/>
              <a:buChar char="q"/>
            </a:pPr>
            <a:r>
              <a:rPr lang="en-US" sz="2000" dirty="0" smtClean="0"/>
              <a:t>Strengthen others around us </a:t>
            </a:r>
            <a:r>
              <a:rPr lang="en-US" sz="2000" b="1" dirty="0" smtClean="0"/>
              <a:t>(</a:t>
            </a:r>
            <a:r>
              <a:rPr lang="en-US" sz="2000" b="1" dirty="0" err="1" smtClean="0"/>
              <a:t>Heb</a:t>
            </a:r>
            <a:r>
              <a:rPr lang="en-US" sz="2000" b="1" dirty="0" smtClean="0"/>
              <a:t> 3:13; 10:24-25; Gal 6:1; 1 </a:t>
            </a:r>
            <a:r>
              <a:rPr lang="en-US" sz="2000" b="1" dirty="0" err="1" smtClean="0"/>
              <a:t>Thes</a:t>
            </a:r>
            <a:r>
              <a:rPr lang="en-US" sz="2000" b="1" dirty="0" smtClean="0"/>
              <a:t> 5:14)</a:t>
            </a:r>
          </a:p>
          <a:p>
            <a:pPr marL="800100" lvl="1" indent="-342900">
              <a:buFont typeface="Wingdings" charset="2"/>
              <a:buChar char="q"/>
            </a:pPr>
            <a:r>
              <a:rPr lang="en-US" sz="2000" dirty="0" smtClean="0"/>
              <a:t>Similar exhortation found in </a:t>
            </a:r>
            <a:r>
              <a:rPr lang="en-US" sz="2000" b="1" dirty="0" smtClean="0"/>
              <a:t>Isa 35:3</a:t>
            </a:r>
          </a:p>
          <a:p>
            <a:endParaRPr lang="en-US" sz="2000" dirty="0" smtClean="0"/>
          </a:p>
          <a:p>
            <a:r>
              <a:rPr lang="en-US" sz="2000" dirty="0" smtClean="0"/>
              <a:t>The readers are told to "</a:t>
            </a:r>
            <a:r>
              <a:rPr lang="en-US" sz="2000" dirty="0"/>
              <a:t>make straight </a:t>
            </a:r>
            <a:r>
              <a:rPr lang="en-US" sz="2000" dirty="0" smtClean="0"/>
              <a:t>paths for your feet”</a:t>
            </a:r>
          </a:p>
          <a:p>
            <a:endParaRPr lang="en-US" sz="2000" dirty="0"/>
          </a:p>
          <a:p>
            <a:r>
              <a:rPr lang="en-US" sz="2000" dirty="0">
                <a:latin typeface="Times New Roman" charset="0"/>
                <a:cs typeface="Times New Roman" charset="0"/>
              </a:rPr>
              <a:t>What is that which is lame in verse 13 and how can it be healed</a:t>
            </a:r>
            <a:r>
              <a:rPr lang="en-US" sz="2000" dirty="0" smtClean="0">
                <a:latin typeface="Times New Roman" charset="0"/>
                <a:cs typeface="Times New Roman" charset="0"/>
              </a:rPr>
              <a:t>?</a:t>
            </a:r>
          </a:p>
          <a:p>
            <a:endParaRPr lang="en-US" sz="2000" dirty="0">
              <a:latin typeface="Times New Roman" charset="0"/>
              <a:cs typeface="Times New Roman" charset="0"/>
            </a:endParaRPr>
          </a:p>
          <a:p>
            <a:pPr marL="800100" lvl="1" indent="-342900">
              <a:buFont typeface="Wingdings" charset="2"/>
              <a:buChar char="q"/>
            </a:pPr>
            <a:r>
              <a:rPr lang="en-US" sz="2000" dirty="0" smtClean="0">
                <a:latin typeface="Times New Roman" charset="0"/>
                <a:cs typeface="Times New Roman" charset="0"/>
              </a:rPr>
              <a:t>Christians that are struggling to remain faithful</a:t>
            </a:r>
          </a:p>
          <a:p>
            <a:endParaRPr lang="en-US" sz="2000" dirty="0">
              <a:latin typeface="Times New Roman" charset="0"/>
              <a:cs typeface="Times New Roman" charset="0"/>
            </a:endParaRPr>
          </a:p>
          <a:p>
            <a:r>
              <a:rPr lang="en-US" sz="2000" dirty="0" smtClean="0">
                <a:latin typeface="Times New Roman" charset="0"/>
                <a:cs typeface="Times New Roman" charset="0"/>
              </a:rPr>
              <a:t>The </a:t>
            </a:r>
            <a:r>
              <a:rPr lang="en-US" sz="2000" dirty="0">
                <a:latin typeface="Times New Roman" charset="0"/>
                <a:cs typeface="Times New Roman" charset="0"/>
              </a:rPr>
              <a:t>writer tells the readers to “make straight paths for your feet”.   What does the “straight path” represent in verse 13 and why is it important</a:t>
            </a:r>
            <a:r>
              <a:rPr lang="en-US" sz="2000" dirty="0" smtClean="0">
                <a:latin typeface="Times New Roman" charset="0"/>
                <a:cs typeface="Times New Roman" charset="0"/>
              </a:rPr>
              <a:t>?</a:t>
            </a:r>
          </a:p>
          <a:p>
            <a:endParaRPr lang="en-US" sz="2000" dirty="0">
              <a:latin typeface="Times New Roman" charset="0"/>
              <a:cs typeface="Times New Roman" charset="0"/>
            </a:endParaRPr>
          </a:p>
          <a:p>
            <a:r>
              <a:rPr lang="en-US" sz="2000" dirty="0" smtClean="0">
                <a:latin typeface="Times New Roman" charset="0"/>
                <a:cs typeface="Times New Roman" charset="0"/>
              </a:rPr>
              <a:t>Avoiding stumbling blocks by allowing God to guide our path.</a:t>
            </a:r>
            <a:endParaRPr lang="en-US" sz="2000" b="1" dirty="0">
              <a:latin typeface="Times New Roman" charset="0"/>
              <a:cs typeface="Times New Roman" charset="0"/>
            </a:endParaRPr>
          </a:p>
          <a:p>
            <a:pPr lvl="2"/>
            <a:r>
              <a:rPr lang="en-US" sz="2000" b="1" dirty="0" smtClean="0"/>
              <a:t>Pro 3:6   </a:t>
            </a:r>
            <a:r>
              <a:rPr lang="en-US" sz="2000" dirty="0" smtClean="0"/>
              <a:t>In </a:t>
            </a:r>
            <a:r>
              <a:rPr lang="en-US" sz="2000" dirty="0"/>
              <a:t>all your ways acknowledge Him</a:t>
            </a:r>
            <a:r>
              <a:rPr lang="en-US" sz="2000" dirty="0" smtClean="0"/>
              <a:t>,</a:t>
            </a:r>
            <a:r>
              <a:rPr lang="en-US" sz="2000" dirty="0"/>
              <a:t> </a:t>
            </a:r>
            <a:r>
              <a:rPr lang="en-US" sz="2000" dirty="0" smtClean="0"/>
              <a:t>and </a:t>
            </a:r>
            <a:r>
              <a:rPr lang="en-US" sz="2000" dirty="0"/>
              <a:t>He shall </a:t>
            </a:r>
            <a:r>
              <a:rPr lang="en-US" sz="2000" dirty="0" smtClean="0"/>
              <a:t>direct</a:t>
            </a:r>
            <a:r>
              <a:rPr lang="en-US" sz="2000" b="1" dirty="0"/>
              <a:t> </a:t>
            </a:r>
            <a:r>
              <a:rPr lang="en-US" sz="2000" dirty="0" smtClean="0"/>
              <a:t>your </a:t>
            </a:r>
            <a:r>
              <a:rPr lang="en-US" sz="2000" dirty="0"/>
              <a:t>paths.</a:t>
            </a:r>
            <a:endParaRPr lang="en-US" sz="2000" dirty="0">
              <a:latin typeface="Times New Roman" charset="0"/>
              <a:cs typeface="Times New Roman" charset="0"/>
            </a:endParaRPr>
          </a:p>
        </p:txBody>
      </p:sp>
    </p:spTree>
    <p:extLst>
      <p:ext uri="{BB962C8B-B14F-4D97-AF65-F5344CB8AC3E}">
        <p14:creationId xmlns:p14="http://schemas.microsoft.com/office/powerpoint/2010/main" val="401535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dissolve">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1" end="11"/>
                                            </p:txEl>
                                          </p:spTgt>
                                        </p:tgtEl>
                                        <p:attrNameLst>
                                          <p:attrName>style.visibility</p:attrName>
                                        </p:attrNameLst>
                                      </p:cBhvr>
                                      <p:to>
                                        <p:strVal val="visible"/>
                                      </p:to>
                                    </p:set>
                                    <p:animEffect transition="in" filter="dissolve">
                                      <p:cBhvr>
                                        <p:cTn id="12" dur="500"/>
                                        <p:tgtEl>
                                          <p:spTgt spid="3">
                                            <p:txEl>
                                              <p:pRg st="11"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3" end="13"/>
                                            </p:txEl>
                                          </p:spTgt>
                                        </p:tgtEl>
                                        <p:attrNameLst>
                                          <p:attrName>style.visibility</p:attrName>
                                        </p:attrNameLst>
                                      </p:cBhvr>
                                      <p:to>
                                        <p:strVal val="visible"/>
                                      </p:to>
                                    </p:set>
                                    <p:animEffect transition="in" filter="dissolve">
                                      <p:cBhvr>
                                        <p:cTn id="17" dur="500"/>
                                        <p:tgtEl>
                                          <p:spTgt spid="3">
                                            <p:txEl>
                                              <p:pRg st="13" end="1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15" end="15"/>
                                            </p:txEl>
                                          </p:spTgt>
                                        </p:tgtEl>
                                        <p:attrNameLst>
                                          <p:attrName>style.visibility</p:attrName>
                                        </p:attrNameLst>
                                      </p:cBhvr>
                                      <p:to>
                                        <p:strVal val="visible"/>
                                      </p:to>
                                    </p:set>
                                    <p:animEffect transition="in" filter="dissolve">
                                      <p:cBhvr>
                                        <p:cTn id="22" dur="500"/>
                                        <p:tgtEl>
                                          <p:spTgt spid="3">
                                            <p:txEl>
                                              <p:pRg st="15" end="1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17" end="17"/>
                                            </p:txEl>
                                          </p:spTgt>
                                        </p:tgtEl>
                                        <p:attrNameLst>
                                          <p:attrName>style.visibility</p:attrName>
                                        </p:attrNameLst>
                                      </p:cBhvr>
                                      <p:to>
                                        <p:strVal val="visible"/>
                                      </p:to>
                                    </p:set>
                                    <p:animEffect transition="in" filter="dissolve">
                                      <p:cBhvr>
                                        <p:cTn id="27" dur="500"/>
                                        <p:tgtEl>
                                          <p:spTgt spid="3">
                                            <p:txEl>
                                              <p:pRg st="17" end="1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18" end="18"/>
                                            </p:txEl>
                                          </p:spTgt>
                                        </p:tgtEl>
                                        <p:attrNameLst>
                                          <p:attrName>style.visibility</p:attrName>
                                        </p:attrNameLst>
                                      </p:cBhvr>
                                      <p:to>
                                        <p:strVal val="visible"/>
                                      </p:to>
                                    </p:set>
                                    <p:animEffect transition="in" filter="dissolve">
                                      <p:cBhvr>
                                        <p:cTn id="3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8</a:t>
            </a:fld>
            <a:endParaRPr lang="en-US"/>
          </a:p>
        </p:txBody>
      </p:sp>
      <p:sp>
        <p:nvSpPr>
          <p:cNvPr id="3" name="Rectangle 2"/>
          <p:cNvSpPr/>
          <p:nvPr/>
        </p:nvSpPr>
        <p:spPr>
          <a:xfrm>
            <a:off x="533400" y="304800"/>
            <a:ext cx="8077200" cy="5940088"/>
          </a:xfrm>
          <a:prstGeom prst="rect">
            <a:avLst/>
          </a:prstGeom>
          <a:solidFill>
            <a:schemeClr val="accent3">
              <a:lumMod val="75000"/>
            </a:schemeClr>
          </a:solidFill>
        </p:spPr>
        <p:txBody>
          <a:bodyPr wrap="square">
            <a:spAutoFit/>
          </a:bodyPr>
          <a:lstStyle/>
          <a:p>
            <a:pPr eaLnBrk="1" hangingPunct="1">
              <a:defRPr/>
            </a:pPr>
            <a:r>
              <a:rPr lang="en-US" sz="2000" dirty="0" smtClean="0">
                <a:latin typeface="Times New Roman" charset="0"/>
                <a:cs typeface="Times New Roman" charset="0"/>
              </a:rPr>
              <a:t>What </a:t>
            </a:r>
            <a:r>
              <a:rPr lang="en-US" sz="2000" dirty="0">
                <a:latin typeface="Times New Roman" charset="0"/>
                <a:cs typeface="Times New Roman" charset="0"/>
              </a:rPr>
              <a:t>are two things mentioned in verse 14 as being required in order to see the Lord</a:t>
            </a:r>
            <a:r>
              <a:rPr lang="en-US" sz="2000" dirty="0" smtClean="0">
                <a:latin typeface="Times New Roman" charset="0"/>
                <a:cs typeface="Times New Roman" charset="0"/>
              </a:rPr>
              <a:t>?</a:t>
            </a:r>
          </a:p>
          <a:p>
            <a:pPr eaLnBrk="1" hangingPunct="1">
              <a:defRPr/>
            </a:pPr>
            <a:endParaRPr lang="en-US" sz="2000" dirty="0">
              <a:latin typeface="Times New Roman" charset="0"/>
              <a:cs typeface="Times New Roman" charset="0"/>
            </a:endParaRPr>
          </a:p>
          <a:p>
            <a:pPr marL="800100" lvl="1" indent="-342900">
              <a:buFont typeface="Wingdings" charset="2"/>
              <a:buChar char="q"/>
              <a:defRPr/>
            </a:pPr>
            <a:r>
              <a:rPr lang="en-US" dirty="0" smtClean="0">
                <a:latin typeface="Times New Roman" charset="0"/>
                <a:cs typeface="Times New Roman" charset="0"/>
              </a:rPr>
              <a:t>Pursue peace with all people</a:t>
            </a:r>
          </a:p>
          <a:p>
            <a:pPr lvl="1">
              <a:defRPr/>
            </a:pPr>
            <a:endParaRPr lang="en-US" dirty="0" smtClean="0">
              <a:latin typeface="Times New Roman" charset="0"/>
              <a:cs typeface="Times New Roman" charset="0"/>
            </a:endParaRPr>
          </a:p>
          <a:p>
            <a:pPr marL="1257300" lvl="2" indent="-342900">
              <a:buFont typeface="Wingdings" charset="2"/>
              <a:buChar char="Ø"/>
              <a:defRPr/>
            </a:pPr>
            <a:r>
              <a:rPr lang="en-US" b="1" dirty="0" smtClean="0">
                <a:latin typeface="Times New Roman" charset="0"/>
                <a:cs typeface="Times New Roman" charset="0"/>
              </a:rPr>
              <a:t>Rom 12:18  </a:t>
            </a:r>
            <a:r>
              <a:rPr lang="en-US" dirty="0"/>
              <a:t>If it is possible, as much as depends on you, live peaceably with all men</a:t>
            </a:r>
            <a:r>
              <a:rPr lang="en-US" dirty="0" smtClean="0"/>
              <a:t>.</a:t>
            </a:r>
          </a:p>
          <a:p>
            <a:pPr marL="1257300" lvl="2" indent="-342900">
              <a:buFont typeface="Wingdings" charset="2"/>
              <a:buChar char="q"/>
              <a:defRPr/>
            </a:pPr>
            <a:endParaRPr lang="en-US" b="1" dirty="0" smtClean="0">
              <a:latin typeface="Times New Roman" charset="0"/>
              <a:cs typeface="Times New Roman" charset="0"/>
            </a:endParaRPr>
          </a:p>
          <a:p>
            <a:pPr marL="800100" lvl="1" indent="-342900">
              <a:buFont typeface="Wingdings" charset="2"/>
              <a:buChar char="q"/>
              <a:defRPr/>
            </a:pPr>
            <a:r>
              <a:rPr lang="en-US" dirty="0" smtClean="0">
                <a:latin typeface="Times New Roman" charset="0"/>
                <a:cs typeface="Times New Roman" charset="0"/>
              </a:rPr>
              <a:t>Holiness</a:t>
            </a:r>
          </a:p>
          <a:p>
            <a:pPr marL="800100" lvl="1" indent="-342900">
              <a:buFont typeface="Wingdings" charset="2"/>
              <a:buChar char="q"/>
              <a:defRPr/>
            </a:pPr>
            <a:endParaRPr lang="en-US" dirty="0">
              <a:latin typeface="Times New Roman" charset="0"/>
              <a:cs typeface="Times New Roman" charset="0"/>
            </a:endParaRPr>
          </a:p>
          <a:p>
            <a:pPr marL="1257300" lvl="2" indent="-342900">
              <a:buFont typeface="Wingdings" charset="2"/>
              <a:buChar char="Ø"/>
              <a:defRPr/>
            </a:pPr>
            <a:r>
              <a:rPr lang="en-US" b="1" dirty="0" smtClean="0">
                <a:latin typeface="Times New Roman" charset="0"/>
                <a:cs typeface="Times New Roman" charset="0"/>
              </a:rPr>
              <a:t>1 Peter 1:13-16   </a:t>
            </a:r>
            <a:r>
              <a:rPr lang="en-US" b="1" dirty="0"/>
              <a:t>13 </a:t>
            </a:r>
            <a:r>
              <a:rPr lang="en-US" dirty="0"/>
              <a:t>Therefore gird up the loins of your mind, be sober, and rest </a:t>
            </a:r>
            <a:r>
              <a:rPr lang="en-US" i="1" dirty="0"/>
              <a:t>your</a:t>
            </a:r>
            <a:r>
              <a:rPr lang="en-US" dirty="0"/>
              <a:t> hope fully upon the grace that is to be brought to you at the revelation of Jesus Christ; </a:t>
            </a:r>
            <a:r>
              <a:rPr lang="en-US" b="1" dirty="0"/>
              <a:t>14 </a:t>
            </a:r>
            <a:r>
              <a:rPr lang="en-US" dirty="0"/>
              <a:t>as obedient children, not conforming yourselves to the former lusts, </a:t>
            </a:r>
            <a:r>
              <a:rPr lang="en-US" i="1" dirty="0"/>
              <a:t>as</a:t>
            </a:r>
            <a:r>
              <a:rPr lang="en-US" dirty="0"/>
              <a:t> in your ignorance; </a:t>
            </a:r>
            <a:r>
              <a:rPr lang="en-US" b="1" dirty="0"/>
              <a:t>15 </a:t>
            </a:r>
            <a:r>
              <a:rPr lang="en-US" dirty="0"/>
              <a:t>but as He who called you </a:t>
            </a:r>
            <a:r>
              <a:rPr lang="en-US" i="1" dirty="0"/>
              <a:t>is</a:t>
            </a:r>
            <a:r>
              <a:rPr lang="en-US" dirty="0"/>
              <a:t> holy, you also be holy in all </a:t>
            </a:r>
            <a:r>
              <a:rPr lang="en-US" i="1" dirty="0"/>
              <a:t>your</a:t>
            </a:r>
            <a:r>
              <a:rPr lang="en-US" dirty="0"/>
              <a:t> conduct, </a:t>
            </a:r>
            <a:r>
              <a:rPr lang="en-US" b="1" dirty="0"/>
              <a:t>16 </a:t>
            </a:r>
            <a:r>
              <a:rPr lang="en-US" dirty="0"/>
              <a:t>because it is written, “Be holy, for I am holy.”</a:t>
            </a:r>
            <a:endParaRPr lang="en-US" b="1" dirty="0">
              <a:latin typeface="Times New Roman" charset="0"/>
              <a:cs typeface="Times New Roman" charset="0"/>
            </a:endParaRPr>
          </a:p>
          <a:p>
            <a:endParaRPr lang="en-US" sz="2400" b="1" dirty="0" smtClean="0">
              <a:latin typeface="Times New Roman" charset="0"/>
              <a:cs typeface="Times New Roman" charset="0"/>
            </a:endParaRPr>
          </a:p>
          <a:p>
            <a:endParaRPr lang="en-US" sz="2400" b="1" dirty="0">
              <a:latin typeface="Times New Roman" charset="0"/>
              <a:cs typeface="Times New Roman" charset="0"/>
            </a:endParaRPr>
          </a:p>
          <a:p>
            <a:endParaRPr lang="en-US" sz="2000" dirty="0">
              <a:latin typeface="Times New Roman" charset="0"/>
              <a:cs typeface="Times New Roman" charset="0"/>
            </a:endParaRPr>
          </a:p>
        </p:txBody>
      </p:sp>
    </p:spTree>
    <p:extLst>
      <p:ext uri="{BB962C8B-B14F-4D97-AF65-F5344CB8AC3E}">
        <p14:creationId xmlns:p14="http://schemas.microsoft.com/office/powerpoint/2010/main" val="913013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dissolv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dissolv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DEA20C1-FAC7-7944-8A06-5453B2C66870}" type="slidenum">
              <a:rPr lang="en-US" smtClean="0"/>
              <a:pPr>
                <a:defRPr/>
              </a:pPr>
              <a:t>9</a:t>
            </a:fld>
            <a:endParaRPr lang="en-US"/>
          </a:p>
        </p:txBody>
      </p:sp>
      <p:sp>
        <p:nvSpPr>
          <p:cNvPr id="3" name="Rectangle 2"/>
          <p:cNvSpPr/>
          <p:nvPr/>
        </p:nvSpPr>
        <p:spPr>
          <a:xfrm>
            <a:off x="533400" y="304800"/>
            <a:ext cx="8077200" cy="5232202"/>
          </a:xfrm>
          <a:prstGeom prst="rect">
            <a:avLst/>
          </a:prstGeom>
          <a:solidFill>
            <a:schemeClr val="accent3">
              <a:lumMod val="75000"/>
            </a:schemeClr>
          </a:solidFill>
        </p:spPr>
        <p:txBody>
          <a:bodyPr wrap="square">
            <a:spAutoFit/>
          </a:bodyPr>
          <a:lstStyle/>
          <a:p>
            <a:pPr eaLnBrk="1" hangingPunct="1">
              <a:defRPr/>
            </a:pPr>
            <a:r>
              <a:rPr lang="en-US" sz="2000" dirty="0" smtClean="0">
                <a:latin typeface="Times New Roman" charset="0"/>
                <a:cs typeface="Times New Roman" charset="0"/>
              </a:rPr>
              <a:t>How can we pursue peace with all people?</a:t>
            </a:r>
          </a:p>
          <a:p>
            <a:endParaRPr lang="en-US" sz="2400" b="1" dirty="0" smtClean="0">
              <a:latin typeface="Times New Roman" charset="0"/>
              <a:cs typeface="Times New Roman" charset="0"/>
            </a:endParaRPr>
          </a:p>
          <a:p>
            <a:pPr marL="742950" lvl="1" indent="-285750">
              <a:buFont typeface="Wingdings" charset="2"/>
              <a:buChar char="q"/>
            </a:pPr>
            <a:r>
              <a:rPr lang="en-US" dirty="0" smtClean="0"/>
              <a:t>By </a:t>
            </a:r>
            <a:r>
              <a:rPr lang="en-US" dirty="0"/>
              <a:t>seeking peace with God </a:t>
            </a:r>
            <a:r>
              <a:rPr lang="en-US" dirty="0" smtClean="0"/>
              <a:t>first</a:t>
            </a:r>
          </a:p>
          <a:p>
            <a:pPr marL="1200150" lvl="2" indent="-285750">
              <a:buFont typeface="Wingdings" charset="2"/>
              <a:buChar char="Ø"/>
            </a:pPr>
            <a:r>
              <a:rPr lang="en-US" b="1" dirty="0" err="1" smtClean="0"/>
              <a:t>Prov</a:t>
            </a:r>
            <a:r>
              <a:rPr lang="en-US" b="1" dirty="0" smtClean="0"/>
              <a:t> 16:7   </a:t>
            </a:r>
            <a:r>
              <a:rPr lang="en-US" dirty="0"/>
              <a:t>When a man’s ways please the Lord</a:t>
            </a:r>
            <a:r>
              <a:rPr lang="en-US" dirty="0" smtClean="0"/>
              <a:t>, He </a:t>
            </a:r>
            <a:r>
              <a:rPr lang="en-US" dirty="0"/>
              <a:t>makes even his enemies to be at peace with him</a:t>
            </a:r>
            <a:r>
              <a:rPr lang="en-US" dirty="0" smtClean="0"/>
              <a:t>.</a:t>
            </a:r>
          </a:p>
          <a:p>
            <a:pPr marL="1200150" lvl="2" indent="-285750">
              <a:buFont typeface="Wingdings" charset="2"/>
              <a:buChar char="Ø"/>
            </a:pPr>
            <a:r>
              <a:rPr lang="en-US" b="1" dirty="0" smtClean="0"/>
              <a:t>Rom 5:1   </a:t>
            </a:r>
            <a:r>
              <a:rPr lang="en-US" dirty="0"/>
              <a:t>Therefore, having been justified by faith, we </a:t>
            </a:r>
            <a:r>
              <a:rPr lang="en-US" dirty="0" smtClean="0"/>
              <a:t>have</a:t>
            </a:r>
            <a:r>
              <a:rPr lang="en-US" b="1" dirty="0"/>
              <a:t> </a:t>
            </a:r>
            <a:r>
              <a:rPr lang="en-US" dirty="0" smtClean="0"/>
              <a:t>peace </a:t>
            </a:r>
            <a:r>
              <a:rPr lang="en-US" dirty="0"/>
              <a:t>with God through our Lord Jesus Christ,</a:t>
            </a:r>
            <a:endParaRPr lang="en-US" dirty="0" smtClean="0"/>
          </a:p>
          <a:p>
            <a:endParaRPr lang="en-US" dirty="0"/>
          </a:p>
          <a:p>
            <a:pPr marL="742950" lvl="1" indent="-285750">
              <a:buFont typeface="Wingdings" charset="2"/>
              <a:buChar char="q"/>
            </a:pPr>
            <a:r>
              <a:rPr lang="en-US" dirty="0" smtClean="0"/>
              <a:t>Letting </a:t>
            </a:r>
            <a:r>
              <a:rPr lang="en-US" dirty="0"/>
              <a:t>the peace of God rule in our </a:t>
            </a:r>
            <a:r>
              <a:rPr lang="en-US" dirty="0" smtClean="0"/>
              <a:t>hearts</a:t>
            </a:r>
          </a:p>
          <a:p>
            <a:pPr marL="1200150" lvl="2" indent="-285750">
              <a:buFont typeface="Wingdings" charset="2"/>
              <a:buChar char="Ø"/>
            </a:pPr>
            <a:r>
              <a:rPr lang="en-US" b="1" dirty="0" smtClean="0"/>
              <a:t>Col 3:15    </a:t>
            </a:r>
            <a:r>
              <a:rPr lang="en-US" dirty="0"/>
              <a:t>And let the peace of God rule in your hearts, to which also you were called in one body; and be thankful</a:t>
            </a:r>
            <a:r>
              <a:rPr lang="en-US" dirty="0" smtClean="0"/>
              <a:t>.</a:t>
            </a:r>
          </a:p>
          <a:p>
            <a:pPr marL="1200150" lvl="2" indent="-285750">
              <a:buFont typeface="Wingdings" charset="2"/>
              <a:buChar char="Ø"/>
            </a:pPr>
            <a:r>
              <a:rPr lang="en-US" b="1" dirty="0" smtClean="0"/>
              <a:t>2 </a:t>
            </a:r>
            <a:r>
              <a:rPr lang="en-US" b="1" dirty="0" err="1" smtClean="0"/>
              <a:t>Thes</a:t>
            </a:r>
            <a:r>
              <a:rPr lang="en-US" b="1" dirty="0" smtClean="0"/>
              <a:t> 3:16   </a:t>
            </a:r>
            <a:r>
              <a:rPr lang="en-US" dirty="0"/>
              <a:t>Now may the Lord of peace Himself give you peace always in every way. The Lord </a:t>
            </a:r>
            <a:r>
              <a:rPr lang="en-US" i="1" dirty="0"/>
              <a:t>be</a:t>
            </a:r>
            <a:r>
              <a:rPr lang="en-US" dirty="0"/>
              <a:t> with you all.</a:t>
            </a:r>
            <a:endParaRPr lang="en-US" dirty="0" smtClean="0"/>
          </a:p>
          <a:p>
            <a:endParaRPr lang="en-US" dirty="0" smtClean="0"/>
          </a:p>
          <a:p>
            <a:pPr marL="742950" lvl="1" indent="-285750">
              <a:buFont typeface="Wingdings" charset="2"/>
              <a:buChar char="q"/>
            </a:pPr>
            <a:r>
              <a:rPr lang="en-US" dirty="0" smtClean="0"/>
              <a:t>How does the </a:t>
            </a:r>
            <a:r>
              <a:rPr lang="en-US" dirty="0"/>
              <a:t>Lord </a:t>
            </a:r>
            <a:r>
              <a:rPr lang="en-US" dirty="0" smtClean="0"/>
              <a:t>impart peace?</a:t>
            </a:r>
            <a:endParaRPr lang="en-US" dirty="0"/>
          </a:p>
          <a:p>
            <a:pPr marL="1200150" lvl="2" indent="-285750">
              <a:buFont typeface="Wingdings" charset="2"/>
              <a:buChar char="Ø"/>
            </a:pPr>
            <a:r>
              <a:rPr lang="en-US" dirty="0" smtClean="0"/>
              <a:t>Through </a:t>
            </a:r>
            <a:r>
              <a:rPr lang="en-US" dirty="0"/>
              <a:t>His </a:t>
            </a:r>
            <a:r>
              <a:rPr lang="en-US" dirty="0" smtClean="0"/>
              <a:t>Word - </a:t>
            </a:r>
            <a:r>
              <a:rPr lang="en-US" b="1" dirty="0" smtClean="0"/>
              <a:t>Ps 119:165 </a:t>
            </a:r>
          </a:p>
          <a:p>
            <a:pPr marL="1200150" lvl="2" indent="-285750">
              <a:buFont typeface="Wingdings" charset="2"/>
              <a:buChar char="Ø"/>
            </a:pPr>
            <a:r>
              <a:rPr lang="en-US" dirty="0" smtClean="0"/>
              <a:t>Through </a:t>
            </a:r>
            <a:r>
              <a:rPr lang="en-US" dirty="0"/>
              <a:t>prayer </a:t>
            </a:r>
            <a:r>
              <a:rPr lang="en-US" dirty="0" smtClean="0"/>
              <a:t>– </a:t>
            </a:r>
            <a:r>
              <a:rPr lang="en-US" b="1" dirty="0" smtClean="0"/>
              <a:t>Phil 4:6-7</a:t>
            </a:r>
          </a:p>
          <a:p>
            <a:endParaRPr lang="en-US" sz="2000" dirty="0">
              <a:latin typeface="Times New Roman" charset="0"/>
              <a:cs typeface="Times New Roman" charset="0"/>
            </a:endParaRPr>
          </a:p>
        </p:txBody>
      </p:sp>
    </p:spTree>
    <p:extLst>
      <p:ext uri="{BB962C8B-B14F-4D97-AF65-F5344CB8AC3E}">
        <p14:creationId xmlns:p14="http://schemas.microsoft.com/office/powerpoint/2010/main" val="23433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dissolve">
                                      <p:cBhvr>
                                        <p:cTn id="37" dur="50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dissolve">
                                      <p:cBhvr>
                                        <p:cTn id="42" dur="500"/>
                                        <p:tgtEl>
                                          <p:spTgt spid="3">
                                            <p:txEl>
                                              <p:pRg st="11" end="1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dissolve">
                                      <p:cBhvr>
                                        <p:cTn id="4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17063</TotalTime>
  <Words>906</Words>
  <Application>Microsoft Office PowerPoint</Application>
  <PresentationFormat>On-screen Show (4:3)</PresentationFormat>
  <Paragraphs>161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RCI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Home, As God Designed IT (October – December 2010)</dc:title>
  <dc:creator>ctrq401</dc:creator>
  <cp:lastModifiedBy>AUDIOROOM</cp:lastModifiedBy>
  <cp:revision>247</cp:revision>
  <cp:lastPrinted>2012-12-23T13:12:17Z</cp:lastPrinted>
  <dcterms:created xsi:type="dcterms:W3CDTF">2010-08-28T14:48:10Z</dcterms:created>
  <dcterms:modified xsi:type="dcterms:W3CDTF">2012-12-23T14:50:11Z</dcterms:modified>
</cp:coreProperties>
</file>