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8"/>
  </p:handoutMasterIdLst>
  <p:sldIdLst>
    <p:sldId id="256" r:id="rId2"/>
    <p:sldId id="271" r:id="rId3"/>
    <p:sldId id="259" r:id="rId4"/>
    <p:sldId id="257" r:id="rId5"/>
    <p:sldId id="279" r:id="rId6"/>
    <p:sldId id="268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70" r:id="rId17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Baskerville Old Face" pitchFamily="18" charset="0"/>
      <p:regular r:id="rId23"/>
    </p:embeddedFont>
    <p:embeddedFont>
      <p:font typeface="Monotype Corsiva" pitchFamily="66" charset="0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970905"/>
    <a:srgbClr val="463622"/>
    <a:srgbClr val="433421"/>
    <a:srgbClr val="765638"/>
    <a:srgbClr val="EBA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461C5-4EB5-465A-97FF-892E90B23ABF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72817-5191-4F63-B2A1-0D79E8E9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8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E18B-5589-4B07-8206-5897D0B6BF5A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4777-0D46-4504-8C96-BCA5BE1F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0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3146048"/>
            <a:ext cx="9144000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5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did Paul and Jesus both command in verses 10-11?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depart (separate, divorce, Matt 19:6; Mk 10:9). Paul was appealing to the well known teaching of Jesus.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“But even if she does depart . . .”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 say: “in spite of the commandment, some would nevertheless choose not to live together.”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is, Paul permits divorce for any reason so long as one remains unmarried or is reconciled.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85" y="985897"/>
            <a:ext cx="9067800" cy="206210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did not give a command and then rescind it!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not permission to divorce (separate) any more than 1 Jn 2:1 is permission to sin!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telling them if this is done (separation) do not compound the sin—instead be reconciled (if possible)—if not remain unmarried!</a:t>
            </a:r>
          </a:p>
        </p:txBody>
      </p:sp>
    </p:spTree>
    <p:extLst>
      <p:ext uri="{BB962C8B-B14F-4D97-AF65-F5344CB8AC3E}">
        <p14:creationId xmlns:p14="http://schemas.microsoft.com/office/powerpoint/2010/main" val="39879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  <p:bldP spid="3" grpId="0" uiExpand="1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6200" y="3146048"/>
            <a:ext cx="8991600" cy="8925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6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does Paul say to husbands with unbelieving wives and wives of unbelieving husbands (12-14)?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4114800"/>
            <a:ext cx="89916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divorce (12-13).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“I, not the Lord”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not lessen the strength of Paul’s words (1 Cor 14:37). He is commanding where the Lord did not personally address.</a:t>
            </a:r>
          </a:p>
        </p:txBody>
      </p:sp>
    </p:spTree>
    <p:extLst>
      <p:ext uri="{BB962C8B-B14F-4D97-AF65-F5344CB8AC3E}">
        <p14:creationId xmlns:p14="http://schemas.microsoft.com/office/powerpoint/2010/main" val="37616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24161" y="3124200"/>
            <a:ext cx="9144000" cy="12926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7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 illustrate that neither being married nor remaining celibate makes one more or less spiritual Paul encourages Christians to do what according to verses 17-24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84" y="4495800"/>
            <a:ext cx="8829907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a Jew (circumcised) one need not become a gentile (one’s racial composition is unimportant).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a slave, salvation does not free you from a master.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Remain in the condition you were in when converted; (a slave, a gentile, a man, a woman married, unmarried).</a:t>
            </a:r>
          </a:p>
        </p:txBody>
      </p:sp>
    </p:spTree>
    <p:extLst>
      <p:ext uri="{BB962C8B-B14F-4D97-AF65-F5344CB8AC3E}">
        <p14:creationId xmlns:p14="http://schemas.microsoft.com/office/powerpoint/2010/main" val="6288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3146048"/>
            <a:ext cx="9144000" cy="16927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8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Beginning in verse 25 Paul discusses arranged marriages and a </a:t>
            </a:r>
            <a:r>
              <a:rPr lang="en-US" sz="2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present distress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Thus, in view of the </a:t>
            </a:r>
            <a:r>
              <a:rPr lang="en-US" sz="2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present distress 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conclusions did Paul reach concerning marriage (25-33)?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838819"/>
            <a:ext cx="89154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to remain as you are—if unmarried remain so! (27)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marry you have not sinned! But not to marry may spare you some trouble (distress). (28)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married must live choosing Christ above all things. (29-30)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married must have concerns for his wife! (33)</a:t>
            </a:r>
          </a:p>
        </p:txBody>
      </p:sp>
    </p:spTree>
    <p:extLst>
      <p:ext uri="{BB962C8B-B14F-4D97-AF65-F5344CB8AC3E}">
        <p14:creationId xmlns:p14="http://schemas.microsoft.com/office/powerpoint/2010/main" val="39031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010" y="3050838"/>
            <a:ext cx="9130990" cy="24929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9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Verse 36 is discussing the custom of arranged marriages. That is, a man arranges the marriage of his virgin daughter. What does Paul say about a man, during that present distress, who arranges for the marriage of his virgin daughter compared with a man who does not give his virgin in marriage (36-38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)?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683" y="5638800"/>
            <a:ext cx="8829907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there is a marriage no sin is committed!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there is NO marriage, this too is permissible.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giving in marriage during this present distress is better.</a:t>
            </a:r>
          </a:p>
        </p:txBody>
      </p:sp>
    </p:spTree>
    <p:extLst>
      <p:ext uri="{BB962C8B-B14F-4D97-AF65-F5344CB8AC3E}">
        <p14:creationId xmlns:p14="http://schemas.microsoft.com/office/powerpoint/2010/main" val="22347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010" y="3050838"/>
            <a:ext cx="9130990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10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does Paul say about a wife in verse 39?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844" y="3657600"/>
            <a:ext cx="8829907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wife is bound by law as long as her husband lives; but if her husband dies, she is at liberty to be married to whom she wishes, only in the Lord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Death severs the marriage bond (Rom 7:2)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may remarry one whom she chooses (so long as he has a scriptural right, Matt 19:9).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“Only in the Lord” (a) only in compliance with the Lord’s teaching, or (b) In Christ—mitigated by the present distress.</a:t>
            </a:r>
          </a:p>
        </p:txBody>
      </p:sp>
    </p:spTree>
    <p:extLst>
      <p:ext uri="{BB962C8B-B14F-4D97-AF65-F5344CB8AC3E}">
        <p14:creationId xmlns:p14="http://schemas.microsoft.com/office/powerpoint/2010/main" val="30888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8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358104">
            <a:off x="685800" y="193015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970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</a:t>
            </a:r>
            <a:endParaRPr lang="en-US" sz="4400" b="1" dirty="0">
              <a:solidFill>
                <a:srgbClr val="970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438825">
            <a:off x="452830" y="2830266"/>
            <a:ext cx="6183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70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7:1-40</a:t>
            </a:r>
          </a:p>
          <a:p>
            <a:pPr algn="ctr"/>
            <a:r>
              <a:rPr lang="en-US" sz="3900" b="1" dirty="0" smtClean="0">
                <a:solidFill>
                  <a:srgbClr val="970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“A Question about Marriage”</a:t>
            </a:r>
            <a:endParaRPr lang="en-US" sz="3900" b="1" dirty="0">
              <a:solidFill>
                <a:srgbClr val="970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25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Paul evidently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responding to a letter sent to him by the church at Corinth;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“Now concerning the things of which you wrote to me”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(Vs 1).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40481"/>
            <a:ext cx="3429000" cy="3693319"/>
          </a:xfrm>
          <a:prstGeom prst="rect">
            <a:avLst/>
          </a:prstGeom>
          <a:solidFill>
            <a:srgbClr val="000000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Believed Celibacy was a holier state than marriage.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married do not involve the marriage bed.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Corinthians thought that it would be preferable NOT to marry.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“It is good for a man not to touch a woman”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not Paul’s conclusion but it was the conclusion of the Corinthians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uiExpand="1" build="p" bldLvl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3004" y="152400"/>
            <a:ext cx="85779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Monotype Corsiva" pitchFamily="66" charset="0"/>
              </a:rPr>
              <a:t>What do these verses say about Marriage?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219200"/>
            <a:ext cx="3124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Genesis 2:18, 21-24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Hebrews 13:3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Timothy 4:1-3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Ephesians 5:22-33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572000" y="1066800"/>
            <a:ext cx="3505200" cy="914400"/>
          </a:xfrm>
          <a:prstGeom prst="lef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9155" y="1066800"/>
            <a:ext cx="3962400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good for man to be alone.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UcPeriod"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made them male &amp; female.</a:t>
            </a:r>
          </a:p>
          <a:p>
            <a:pPr marL="342900" indent="-342900">
              <a:buFont typeface="+mj-lt"/>
              <a:buAutoNum type="alphaUcPeriod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Marriage answers the need for companionship and is the accepted norm.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4572000" y="1981200"/>
            <a:ext cx="3505200" cy="914400"/>
          </a:xfrm>
          <a:prstGeom prst="lef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9155" y="2035314"/>
            <a:ext cx="3962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Marriage is an honorable estate for all people and cultures.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4572000" y="2881193"/>
            <a:ext cx="3505200" cy="914400"/>
          </a:xfrm>
          <a:prstGeom prst="lef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9155" y="2819400"/>
            <a:ext cx="39624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doctrine to abstain from marriage is the doctrine of demons.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4572000" y="3784903"/>
            <a:ext cx="3505200" cy="914400"/>
          </a:xfrm>
          <a:prstGeom prst="lef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89155" y="3559082"/>
            <a:ext cx="39624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holy estate of marriage is comparable to the holy relationship between Jesus and His church.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bldLvl="5"/>
      <p:bldP spid="10" grpId="0" animBg="1"/>
      <p:bldP spid="10" grpId="1" animBg="1"/>
      <p:bldP spid="11" grpId="0" uiExpand="1" build="p" bldLvl="5" animBg="1"/>
      <p:bldP spid="11" grpId="1" uiExpand="1" build="allAtOnce" animBg="1"/>
      <p:bldP spid="18" grpId="0" animBg="1"/>
      <p:bldP spid="18" grpId="1" animBg="1"/>
      <p:bldP spid="19" grpId="0" uiExpand="1" build="p" bldLvl="5" animBg="1"/>
      <p:bldP spid="19" grpId="1" uiExpand="1" build="allAtOnce" animBg="1"/>
      <p:bldP spid="26" grpId="0" animBg="1"/>
      <p:bldP spid="26" grpId="1" animBg="1"/>
      <p:bldP spid="27" grpId="0" build="p" bldLvl="5" animBg="1"/>
      <p:bldP spid="27" grpId="1" build="allAtOnce" animBg="1"/>
      <p:bldP spid="28" grpId="0" animBg="1"/>
      <p:bldP spid="29" grpId="0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9036" y="152400"/>
            <a:ext cx="81259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Monotype Corsiva" pitchFamily="66" charset="0"/>
              </a:rPr>
              <a:t>Incorrect Positions taken from this Text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1066800"/>
            <a:ext cx="4572000" cy="3139321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person has a right to marry regardless of any previous marriages (1-4)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Divorce for reasons other than sexual immorality is permitted (10-11)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Divorce for “desertion” permits remarriage (15)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does not want anyone to get out of his marriage no matter what (17-24)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9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3146048"/>
            <a:ext cx="9144000" cy="12926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Within the context of verses 1-5 why does Paul say a man should have his own wife and a woman should have her own husband</a:t>
            </a:r>
            <a:r>
              <a:rPr lang="en-US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sz="2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966" y="5029200"/>
            <a:ext cx="885406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“To avoid sexual immorality”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(fornication). Perhaps the Corinthians wished to “be on the safe side.” That is, if sexual purity was demanded then sexual activity even in marriage should be avoided (also vss 8-9, 26).</a:t>
            </a:r>
          </a:p>
        </p:txBody>
      </p:sp>
    </p:spTree>
    <p:extLst>
      <p:ext uri="{BB962C8B-B14F-4D97-AF65-F5344CB8AC3E}">
        <p14:creationId xmlns:p14="http://schemas.microsoft.com/office/powerpoint/2010/main" val="29237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3146048"/>
            <a:ext cx="9144000" cy="8925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2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How does Paul describe the sexual affection inherent within the marriage arrangement (3-5)?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debt to be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rendered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(paid, Matt 22:21).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Spouse has authority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over the other’s body (mutual satisfaction).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withhold oneself from the marriage bed is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fraud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(stealing) SIN (Mk 10:19; 1 Cor 6:7-8).</a:t>
            </a:r>
          </a:p>
        </p:txBody>
      </p:sp>
    </p:spTree>
    <p:extLst>
      <p:ext uri="{BB962C8B-B14F-4D97-AF65-F5344CB8AC3E}">
        <p14:creationId xmlns:p14="http://schemas.microsoft.com/office/powerpoint/2010/main" val="40022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3146048"/>
            <a:ext cx="9144000" cy="8925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3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three exceptions are given in verse 5 to what Paul commanded in verses 3-4?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4343400"/>
            <a:ext cx="8763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Any abstinence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must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be:</a:t>
            </a:r>
          </a:p>
          <a:p>
            <a:pPr marL="457200" indent="-457200">
              <a:buAutoNum type="alphaLcParenBoth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mutual consent,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temporary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fasting &amp; prayer.</a:t>
            </a:r>
          </a:p>
        </p:txBody>
      </p:sp>
    </p:spTree>
    <p:extLst>
      <p:ext uri="{BB962C8B-B14F-4D97-AF65-F5344CB8AC3E}">
        <p14:creationId xmlns:p14="http://schemas.microsoft.com/office/powerpoint/2010/main" val="3115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3146048"/>
            <a:ext cx="9144000" cy="8925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rabicPeriod" startAt="4"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advice did Paul give to the unmarried and widows (6-9)?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" y="4190999"/>
            <a:ext cx="89154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Vs 6, you are permitted not commanded to remain unmarried.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Vs 7, Paul wishes all had his “gift” of continence (self-restraint).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Vs 8, It is good (commendable) to remain unmarried.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Vs 9, But if you cannot contain your passion, marry!</a:t>
            </a:r>
          </a:p>
        </p:txBody>
      </p:sp>
    </p:spTree>
    <p:extLst>
      <p:ext uri="{BB962C8B-B14F-4D97-AF65-F5344CB8AC3E}">
        <p14:creationId xmlns:p14="http://schemas.microsoft.com/office/powerpoint/2010/main" val="32741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1043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Wingdings</vt:lpstr>
      <vt:lpstr>Baskerville Old Face</vt:lpstr>
      <vt:lpstr>Times New Roman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110</cp:revision>
  <cp:lastPrinted>2013-01-30T23:49:51Z</cp:lastPrinted>
  <dcterms:created xsi:type="dcterms:W3CDTF">2013-01-01T15:10:59Z</dcterms:created>
  <dcterms:modified xsi:type="dcterms:W3CDTF">2013-01-31T01:16:51Z</dcterms:modified>
</cp:coreProperties>
</file>