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57" r:id="rId3"/>
    <p:sldId id="284" r:id="rId4"/>
    <p:sldId id="297" r:id="rId5"/>
    <p:sldId id="296" r:id="rId6"/>
    <p:sldId id="285" r:id="rId7"/>
    <p:sldId id="286" r:id="rId8"/>
    <p:sldId id="287" r:id="rId9"/>
    <p:sldId id="288" r:id="rId10"/>
    <p:sldId id="289" r:id="rId11"/>
    <p:sldId id="290" r:id="rId12"/>
    <p:sldId id="291" r:id="rId13"/>
    <p:sldId id="292" r:id="rId14"/>
    <p:sldId id="293" r:id="rId15"/>
    <p:sldId id="294" r:id="rId16"/>
    <p:sldId id="295" r:id="rId17"/>
    <p:sldId id="278" r:id="rId18"/>
  </p:sldIdLst>
  <p:sldSz cx="9144000" cy="6858000" type="screen4x3"/>
  <p:notesSz cx="6858000" cy="9144000"/>
  <p:embeddedFontLst>
    <p:embeddedFont>
      <p:font typeface="Bookman Old Style" pitchFamily="18" charset="0"/>
      <p:regular r:id="rId19"/>
      <p:bold r:id="rId20"/>
      <p:italic r:id="rId21"/>
      <p:boldItalic r:id="rId22"/>
    </p:embeddedFont>
    <p:embeddedFont>
      <p:font typeface="Calibri"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EECA85"/>
    <a:srgbClr val="DFAE68"/>
    <a:srgbClr val="803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9" d="100"/>
          <a:sy n="69" d="100"/>
        </p:scale>
        <p:origin x="-538" y="-19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EF2760-5471-493F-8D6E-6B97C6F4311A}"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177129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F2760-5471-493F-8D6E-6B97C6F4311A}"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245998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F2760-5471-493F-8D6E-6B97C6F4311A}"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202577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F2760-5471-493F-8D6E-6B97C6F4311A}"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343307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EF2760-5471-493F-8D6E-6B97C6F4311A}"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158223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EF2760-5471-493F-8D6E-6B97C6F4311A}"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267687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EF2760-5471-493F-8D6E-6B97C6F4311A}" type="datetimeFigureOut">
              <a:rPr lang="en-US" smtClean="0"/>
              <a:t>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756657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EF2760-5471-493F-8D6E-6B97C6F4311A}" type="datetimeFigureOut">
              <a:rPr lang="en-US" smtClean="0"/>
              <a:t>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280756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F2760-5471-493F-8D6E-6B97C6F4311A}" type="datetimeFigureOut">
              <a:rPr lang="en-US" smtClean="0"/>
              <a:t>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18888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F2760-5471-493F-8D6E-6B97C6F4311A}"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331848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F2760-5471-493F-8D6E-6B97C6F4311A}"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286343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alpha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F2760-5471-493F-8D6E-6B97C6F4311A}" type="datetimeFigureOut">
              <a:rPr lang="en-US" smtClean="0"/>
              <a:t>1/27/2013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40218-7CFD-4AF4-AC61-D4C22D89E297}" type="slidenum">
              <a:rPr lang="en-US" smtClean="0"/>
              <a:t>‹#›</a:t>
            </a:fld>
            <a:endParaRPr lang="en-US"/>
          </a:p>
        </p:txBody>
      </p:sp>
    </p:spTree>
    <p:extLst>
      <p:ext uri="{BB962C8B-B14F-4D97-AF65-F5344CB8AC3E}">
        <p14:creationId xmlns:p14="http://schemas.microsoft.com/office/powerpoint/2010/main" val="52201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495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4" y="-3246"/>
            <a:ext cx="9144000" cy="6858000"/>
          </a:xfrm>
          <a:prstGeom prst="rect">
            <a:avLst/>
          </a:prstGeom>
        </p:spPr>
      </p:pic>
      <p:sp>
        <p:nvSpPr>
          <p:cNvPr id="6" name="TextBox 5"/>
          <p:cNvSpPr txBox="1"/>
          <p:nvPr/>
        </p:nvSpPr>
        <p:spPr>
          <a:xfrm>
            <a:off x="304800" y="457200"/>
            <a:ext cx="8534400" cy="1077218"/>
          </a:xfrm>
          <a:prstGeom prst="rect">
            <a:avLst/>
          </a:prstGeom>
          <a:solidFill>
            <a:srgbClr val="803200">
              <a:alpha val="93000"/>
            </a:srgbClr>
          </a:solidFill>
        </p:spPr>
        <p:txBody>
          <a:bodyPr wrap="square" rtlCol="0">
            <a:spAutoFit/>
          </a:bodyPr>
          <a:lstStyle/>
          <a:p>
            <a:r>
              <a:rPr lang="en-US" sz="3200" dirty="0" smtClean="0">
                <a:solidFill>
                  <a:srgbClr val="FFFFFF"/>
                </a:solidFill>
              </a:rPr>
              <a:t>6.  Why </a:t>
            </a:r>
            <a:r>
              <a:rPr lang="en-US" sz="3200" dirty="0">
                <a:solidFill>
                  <a:srgbClr val="FFFFFF"/>
                </a:solidFill>
              </a:rPr>
              <a:t>does Paul proceed to point out that the unrighteous will not inherit the kingdom of God?</a:t>
            </a:r>
          </a:p>
        </p:txBody>
      </p:sp>
      <p:sp>
        <p:nvSpPr>
          <p:cNvPr id="5" name="TextBox 4"/>
          <p:cNvSpPr txBox="1"/>
          <p:nvPr/>
        </p:nvSpPr>
        <p:spPr>
          <a:xfrm>
            <a:off x="304800" y="1905000"/>
            <a:ext cx="8534400" cy="584776"/>
          </a:xfrm>
          <a:prstGeom prst="rect">
            <a:avLst/>
          </a:prstGeom>
          <a:solidFill>
            <a:srgbClr val="EECA85">
              <a:alpha val="96000"/>
            </a:srgbClr>
          </a:solidFill>
        </p:spPr>
        <p:txBody>
          <a:bodyPr wrap="square" rtlCol="0">
            <a:spAutoFit/>
          </a:bodyPr>
          <a:lstStyle/>
          <a:p>
            <a:pPr marL="285750" indent="-285750">
              <a:buFont typeface="Wingdings" charset="2"/>
              <a:buChar char="q"/>
            </a:pPr>
            <a:r>
              <a:rPr lang="en-US" sz="3200" dirty="0" smtClean="0"/>
              <a:t>   Some were defrauding their brother – </a:t>
            </a:r>
            <a:r>
              <a:rPr lang="en-US" sz="3200" dirty="0" err="1" smtClean="0"/>
              <a:t>vs</a:t>
            </a:r>
            <a:r>
              <a:rPr lang="en-US" sz="3200" dirty="0" smtClean="0"/>
              <a:t> 8</a:t>
            </a:r>
          </a:p>
        </p:txBody>
      </p:sp>
      <p:sp>
        <p:nvSpPr>
          <p:cNvPr id="9" name="Rectangle 8"/>
          <p:cNvSpPr/>
          <p:nvPr/>
        </p:nvSpPr>
        <p:spPr>
          <a:xfrm>
            <a:off x="304800" y="2743200"/>
            <a:ext cx="8610600" cy="3539431"/>
          </a:xfrm>
          <a:prstGeom prst="rect">
            <a:avLst/>
          </a:prstGeom>
          <a:solidFill>
            <a:schemeClr val="accent1"/>
          </a:solidFill>
        </p:spPr>
        <p:txBody>
          <a:bodyPr wrap="square">
            <a:spAutoFit/>
          </a:bodyPr>
          <a:lstStyle/>
          <a:p>
            <a:r>
              <a:rPr lang="en-US" sz="2800" b="1" dirty="0" smtClean="0">
                <a:solidFill>
                  <a:srgbClr val="FFFFFF"/>
                </a:solidFill>
                <a:cs typeface="Bookman Old Style"/>
              </a:rPr>
              <a:t>1 </a:t>
            </a:r>
            <a:r>
              <a:rPr lang="en-US" sz="2800" b="1" dirty="0" err="1" smtClean="0">
                <a:solidFill>
                  <a:srgbClr val="FFFFFF"/>
                </a:solidFill>
                <a:cs typeface="Bookman Old Style"/>
              </a:rPr>
              <a:t>Cor</a:t>
            </a:r>
            <a:r>
              <a:rPr lang="en-US" sz="2800" b="1" dirty="0" smtClean="0">
                <a:solidFill>
                  <a:srgbClr val="FFFFFF"/>
                </a:solidFill>
                <a:cs typeface="Bookman Old Style"/>
              </a:rPr>
              <a:t> 6:8-10    </a:t>
            </a:r>
            <a:r>
              <a:rPr lang="en-US" sz="2800" b="1" dirty="0">
                <a:solidFill>
                  <a:srgbClr val="FFFFFF"/>
                </a:solidFill>
              </a:rPr>
              <a:t>No, you yourselves do wrong and cheat, and </a:t>
            </a:r>
            <a:r>
              <a:rPr lang="en-US" sz="2800" b="1" i="1" dirty="0">
                <a:solidFill>
                  <a:srgbClr val="FFFFFF"/>
                </a:solidFill>
              </a:rPr>
              <a:t>you do</a:t>
            </a:r>
            <a:r>
              <a:rPr lang="en-US" sz="2800" b="1" dirty="0">
                <a:solidFill>
                  <a:srgbClr val="FFFFFF"/>
                </a:solidFill>
              </a:rPr>
              <a:t> these things </a:t>
            </a:r>
            <a:r>
              <a:rPr lang="en-US" sz="2800" b="1" i="1" dirty="0">
                <a:solidFill>
                  <a:srgbClr val="FFFFFF"/>
                </a:solidFill>
              </a:rPr>
              <a:t>to your</a:t>
            </a:r>
            <a:r>
              <a:rPr lang="en-US" sz="2800" b="1" dirty="0">
                <a:solidFill>
                  <a:srgbClr val="FFFFFF"/>
                </a:solidFill>
              </a:rPr>
              <a:t> brethren! </a:t>
            </a:r>
            <a:r>
              <a:rPr lang="en-US" sz="2800" b="1" dirty="0" smtClean="0">
                <a:solidFill>
                  <a:srgbClr val="FFFFFF"/>
                </a:solidFill>
              </a:rPr>
              <a:t> </a:t>
            </a:r>
            <a:r>
              <a:rPr lang="en-US" sz="2800" b="1" dirty="0">
                <a:solidFill>
                  <a:srgbClr val="FFFFFF"/>
                </a:solidFill>
              </a:rPr>
              <a:t> Do you not know that the unrighteous will not inherit the kingdom of God? Do not be deceived. Neither fornicators, nor idolaters, nor adulterers, nor homosexuals</a:t>
            </a:r>
            <a:r>
              <a:rPr lang="en-US" sz="2800" b="1" dirty="0" smtClean="0">
                <a:solidFill>
                  <a:srgbClr val="FFFFFF"/>
                </a:solidFill>
              </a:rPr>
              <a:t>, </a:t>
            </a:r>
            <a:r>
              <a:rPr lang="en-US" sz="2800" b="1" dirty="0">
                <a:solidFill>
                  <a:srgbClr val="FFFFFF"/>
                </a:solidFill>
              </a:rPr>
              <a:t>nor sodomites</a:t>
            </a:r>
            <a:r>
              <a:rPr lang="en-US" sz="2800" b="1" dirty="0" smtClean="0">
                <a:solidFill>
                  <a:srgbClr val="FFFFFF"/>
                </a:solidFill>
              </a:rPr>
              <a:t>,</a:t>
            </a:r>
            <a:r>
              <a:rPr lang="en-US" sz="2800" b="1" dirty="0">
                <a:solidFill>
                  <a:srgbClr val="FFFFFF"/>
                </a:solidFill>
              </a:rPr>
              <a:t> nor thieves, nor covetous, nor drunkards, nor revilers, nor </a:t>
            </a:r>
            <a:r>
              <a:rPr lang="en-US" sz="2800" b="1" dirty="0" err="1">
                <a:solidFill>
                  <a:srgbClr val="FFFFFF"/>
                </a:solidFill>
              </a:rPr>
              <a:t>extortioners</a:t>
            </a:r>
            <a:r>
              <a:rPr lang="en-US" sz="2800" b="1" dirty="0">
                <a:solidFill>
                  <a:srgbClr val="FFFFFF"/>
                </a:solidFill>
              </a:rPr>
              <a:t> will inherit the kingdom of God.</a:t>
            </a:r>
            <a:endParaRPr lang="en-US" sz="2800" b="1" dirty="0">
              <a:solidFill>
                <a:srgbClr val="FFFFFF"/>
              </a:solidFill>
              <a:cs typeface="Bookman Old Style"/>
            </a:endParaRPr>
          </a:p>
        </p:txBody>
      </p:sp>
    </p:spTree>
    <p:extLst>
      <p:ext uri="{BB962C8B-B14F-4D97-AF65-F5344CB8AC3E}">
        <p14:creationId xmlns:p14="http://schemas.microsoft.com/office/powerpoint/2010/main" val="239795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4" y="-3246"/>
            <a:ext cx="9144000" cy="6858000"/>
          </a:xfrm>
          <a:prstGeom prst="rect">
            <a:avLst/>
          </a:prstGeom>
        </p:spPr>
      </p:pic>
      <p:sp>
        <p:nvSpPr>
          <p:cNvPr id="6" name="TextBox 5"/>
          <p:cNvSpPr txBox="1"/>
          <p:nvPr/>
        </p:nvSpPr>
        <p:spPr>
          <a:xfrm>
            <a:off x="304800" y="228600"/>
            <a:ext cx="8534400" cy="1569660"/>
          </a:xfrm>
          <a:prstGeom prst="rect">
            <a:avLst/>
          </a:prstGeom>
          <a:solidFill>
            <a:srgbClr val="803200">
              <a:alpha val="93000"/>
            </a:srgbClr>
          </a:solidFill>
        </p:spPr>
        <p:txBody>
          <a:bodyPr wrap="square" rtlCol="0">
            <a:spAutoFit/>
          </a:bodyPr>
          <a:lstStyle/>
          <a:p>
            <a:r>
              <a:rPr lang="en-US" sz="3200" dirty="0" smtClean="0">
                <a:solidFill>
                  <a:srgbClr val="FFFFFF"/>
                </a:solidFill>
              </a:rPr>
              <a:t>7.   Despite </a:t>
            </a:r>
            <a:r>
              <a:rPr lang="en-US" sz="3200" dirty="0">
                <a:solidFill>
                  <a:srgbClr val="FFFFFF"/>
                </a:solidFill>
              </a:rPr>
              <a:t>being former partakers in these sins, what had the Corinthians been able to accomplish through Christ?</a:t>
            </a:r>
          </a:p>
        </p:txBody>
      </p:sp>
      <p:sp>
        <p:nvSpPr>
          <p:cNvPr id="5" name="TextBox 4"/>
          <p:cNvSpPr txBox="1"/>
          <p:nvPr/>
        </p:nvSpPr>
        <p:spPr>
          <a:xfrm>
            <a:off x="304800" y="2133600"/>
            <a:ext cx="8534400" cy="584776"/>
          </a:xfrm>
          <a:prstGeom prst="rect">
            <a:avLst/>
          </a:prstGeom>
          <a:solidFill>
            <a:srgbClr val="EECA85">
              <a:alpha val="96000"/>
            </a:srgbClr>
          </a:solidFill>
        </p:spPr>
        <p:txBody>
          <a:bodyPr wrap="square" rtlCol="0">
            <a:spAutoFit/>
          </a:bodyPr>
          <a:lstStyle/>
          <a:p>
            <a:pPr marL="285750" indent="-285750">
              <a:buFont typeface="Wingdings" charset="2"/>
              <a:buChar char="q"/>
            </a:pPr>
            <a:r>
              <a:rPr lang="en-US" sz="3200" dirty="0" smtClean="0"/>
              <a:t>   Washed - Baptized</a:t>
            </a:r>
          </a:p>
        </p:txBody>
      </p:sp>
      <p:sp>
        <p:nvSpPr>
          <p:cNvPr id="8" name="TextBox 7"/>
          <p:cNvSpPr txBox="1"/>
          <p:nvPr/>
        </p:nvSpPr>
        <p:spPr>
          <a:xfrm>
            <a:off x="304800" y="3048000"/>
            <a:ext cx="8534400" cy="1077218"/>
          </a:xfrm>
          <a:prstGeom prst="rect">
            <a:avLst/>
          </a:prstGeom>
          <a:solidFill>
            <a:srgbClr val="EECA85">
              <a:alpha val="96000"/>
            </a:srgbClr>
          </a:solidFill>
        </p:spPr>
        <p:txBody>
          <a:bodyPr wrap="square" rtlCol="0">
            <a:spAutoFit/>
          </a:bodyPr>
          <a:lstStyle/>
          <a:p>
            <a:pPr marL="285750" indent="-285750">
              <a:buFont typeface="Wingdings" charset="2"/>
              <a:buChar char="q"/>
            </a:pPr>
            <a:r>
              <a:rPr lang="en-US" sz="3200" dirty="0" smtClean="0"/>
              <a:t>   Sanctified – Set apart to God at the time of baptism</a:t>
            </a:r>
          </a:p>
        </p:txBody>
      </p:sp>
      <p:sp>
        <p:nvSpPr>
          <p:cNvPr id="9" name="TextBox 8"/>
          <p:cNvSpPr txBox="1"/>
          <p:nvPr/>
        </p:nvSpPr>
        <p:spPr>
          <a:xfrm>
            <a:off x="304800" y="4495800"/>
            <a:ext cx="8534400" cy="1077218"/>
          </a:xfrm>
          <a:prstGeom prst="rect">
            <a:avLst/>
          </a:prstGeom>
          <a:solidFill>
            <a:srgbClr val="EECA85">
              <a:alpha val="96000"/>
            </a:srgbClr>
          </a:solidFill>
        </p:spPr>
        <p:txBody>
          <a:bodyPr wrap="square" rtlCol="0">
            <a:spAutoFit/>
          </a:bodyPr>
          <a:lstStyle/>
          <a:p>
            <a:pPr marL="285750" indent="-285750">
              <a:buFont typeface="Wingdings" charset="2"/>
              <a:buChar char="q"/>
            </a:pPr>
            <a:r>
              <a:rPr lang="en-US" sz="3200" dirty="0" smtClean="0"/>
              <a:t>   Justified in the name of the Lord Jesus and by the Spirit of God</a:t>
            </a:r>
          </a:p>
        </p:txBody>
      </p:sp>
      <p:sp>
        <p:nvSpPr>
          <p:cNvPr id="10" name="Rectangle 9"/>
          <p:cNvSpPr/>
          <p:nvPr/>
        </p:nvSpPr>
        <p:spPr>
          <a:xfrm>
            <a:off x="304800" y="3048000"/>
            <a:ext cx="8610600" cy="1384995"/>
          </a:xfrm>
          <a:prstGeom prst="rect">
            <a:avLst/>
          </a:prstGeom>
          <a:solidFill>
            <a:schemeClr val="accent1"/>
          </a:solidFill>
        </p:spPr>
        <p:txBody>
          <a:bodyPr wrap="square">
            <a:spAutoFit/>
          </a:bodyPr>
          <a:lstStyle/>
          <a:p>
            <a:r>
              <a:rPr lang="en-US" sz="2800" b="1" dirty="0" smtClean="0">
                <a:solidFill>
                  <a:srgbClr val="FFFFFF"/>
                </a:solidFill>
                <a:cs typeface="Bookman Old Style"/>
              </a:rPr>
              <a:t>Acts 22:16  </a:t>
            </a:r>
            <a:r>
              <a:rPr lang="en-US" sz="2800" b="1" dirty="0">
                <a:solidFill>
                  <a:srgbClr val="FFFFFF"/>
                </a:solidFill>
              </a:rPr>
              <a:t>And now why are you waiting? Arise and be baptized, and wash away your sins, calling on the name of the Lord.’</a:t>
            </a:r>
            <a:endParaRPr lang="en-US" sz="2800" b="1" dirty="0">
              <a:solidFill>
                <a:srgbClr val="FFFFFF"/>
              </a:solidFill>
              <a:cs typeface="Bookman Old Style"/>
            </a:endParaRPr>
          </a:p>
        </p:txBody>
      </p:sp>
      <p:sp>
        <p:nvSpPr>
          <p:cNvPr id="11" name="Rectangle 10"/>
          <p:cNvSpPr/>
          <p:nvPr/>
        </p:nvSpPr>
        <p:spPr>
          <a:xfrm>
            <a:off x="304800" y="4419600"/>
            <a:ext cx="8610600" cy="1815882"/>
          </a:xfrm>
          <a:prstGeom prst="rect">
            <a:avLst/>
          </a:prstGeom>
          <a:solidFill>
            <a:schemeClr val="accent1"/>
          </a:solidFill>
        </p:spPr>
        <p:txBody>
          <a:bodyPr wrap="square">
            <a:spAutoFit/>
          </a:bodyPr>
          <a:lstStyle/>
          <a:p>
            <a:r>
              <a:rPr lang="en-US" sz="2800" b="1" dirty="0" err="1" smtClean="0">
                <a:solidFill>
                  <a:srgbClr val="FFFFFF"/>
                </a:solidFill>
                <a:cs typeface="Bookman Old Style"/>
              </a:rPr>
              <a:t>Eph</a:t>
            </a:r>
            <a:r>
              <a:rPr lang="en-US" sz="2800" b="1" dirty="0" smtClean="0">
                <a:solidFill>
                  <a:srgbClr val="FFFFFF"/>
                </a:solidFill>
                <a:cs typeface="Bookman Old Style"/>
              </a:rPr>
              <a:t> 5:25-26  </a:t>
            </a:r>
            <a:r>
              <a:rPr lang="en-US" sz="2800" b="1" dirty="0">
                <a:solidFill>
                  <a:srgbClr val="FFFFFF"/>
                </a:solidFill>
              </a:rPr>
              <a:t>Husbands, love your wives, just as Christ also loved the church and gave Himself for her</a:t>
            </a:r>
            <a:r>
              <a:rPr lang="en-US" sz="2800" b="1" dirty="0" smtClean="0">
                <a:solidFill>
                  <a:srgbClr val="FFFFFF"/>
                </a:solidFill>
              </a:rPr>
              <a:t>,</a:t>
            </a:r>
            <a:r>
              <a:rPr lang="en-US" sz="2800" b="1" dirty="0">
                <a:solidFill>
                  <a:srgbClr val="FFFFFF"/>
                </a:solidFill>
              </a:rPr>
              <a:t> that He might sanctify and cleanse her with the washing of water by the word,</a:t>
            </a:r>
            <a:endParaRPr lang="en-US" sz="2800" b="1" dirty="0">
              <a:solidFill>
                <a:srgbClr val="FFFFFF"/>
              </a:solidFill>
              <a:cs typeface="Bookman Old Style"/>
            </a:endParaRPr>
          </a:p>
        </p:txBody>
      </p:sp>
      <p:sp>
        <p:nvSpPr>
          <p:cNvPr id="12" name="Rectangle 11"/>
          <p:cNvSpPr/>
          <p:nvPr/>
        </p:nvSpPr>
        <p:spPr>
          <a:xfrm>
            <a:off x="304800" y="152400"/>
            <a:ext cx="8610600" cy="3970318"/>
          </a:xfrm>
          <a:prstGeom prst="rect">
            <a:avLst/>
          </a:prstGeom>
          <a:solidFill>
            <a:schemeClr val="accent1"/>
          </a:solidFill>
        </p:spPr>
        <p:txBody>
          <a:bodyPr wrap="square">
            <a:spAutoFit/>
          </a:bodyPr>
          <a:lstStyle/>
          <a:p>
            <a:r>
              <a:rPr lang="en-US" sz="2800" b="1" dirty="0" smtClean="0">
                <a:solidFill>
                  <a:srgbClr val="FFFFFF"/>
                </a:solidFill>
                <a:cs typeface="Bookman Old Style"/>
              </a:rPr>
              <a:t>Rom 3:23-26  </a:t>
            </a:r>
            <a:r>
              <a:rPr lang="en-US" sz="2800" b="1" dirty="0">
                <a:solidFill>
                  <a:srgbClr val="FFFFFF"/>
                </a:solidFill>
              </a:rPr>
              <a:t>for all have sinned and fall short of the glory of God</a:t>
            </a:r>
            <a:r>
              <a:rPr lang="en-US" sz="2800" b="1" dirty="0" smtClean="0">
                <a:solidFill>
                  <a:srgbClr val="FFFFFF"/>
                </a:solidFill>
              </a:rPr>
              <a:t>,</a:t>
            </a:r>
            <a:r>
              <a:rPr lang="en-US" sz="2800" b="1" dirty="0">
                <a:solidFill>
                  <a:srgbClr val="FFFFFF"/>
                </a:solidFill>
              </a:rPr>
              <a:t> being justified freely by His grace through the redemption that is in Christ Jesus</a:t>
            </a:r>
            <a:r>
              <a:rPr lang="en-US" sz="2800" b="1" dirty="0" smtClean="0">
                <a:solidFill>
                  <a:srgbClr val="FFFFFF"/>
                </a:solidFill>
              </a:rPr>
              <a:t>,</a:t>
            </a:r>
            <a:r>
              <a:rPr lang="en-US" sz="2800" b="1" dirty="0">
                <a:solidFill>
                  <a:srgbClr val="FFFFFF"/>
                </a:solidFill>
              </a:rPr>
              <a:t> whom God set forth </a:t>
            </a:r>
            <a:r>
              <a:rPr lang="en-US" sz="2800" b="1" i="1" dirty="0">
                <a:solidFill>
                  <a:srgbClr val="FFFFFF"/>
                </a:solidFill>
              </a:rPr>
              <a:t>as</a:t>
            </a:r>
            <a:r>
              <a:rPr lang="en-US" sz="2800" b="1" dirty="0">
                <a:solidFill>
                  <a:srgbClr val="FFFFFF"/>
                </a:solidFill>
              </a:rPr>
              <a:t> a propitiation by His blood, through faith, to demonstrate His righteousness, because in His forbearance God had passed over the sins that were previously committed</a:t>
            </a:r>
            <a:r>
              <a:rPr lang="en-US" sz="2800" b="1" dirty="0" smtClean="0">
                <a:solidFill>
                  <a:srgbClr val="FFFFFF"/>
                </a:solidFill>
              </a:rPr>
              <a:t>,</a:t>
            </a:r>
            <a:r>
              <a:rPr lang="en-US" sz="2800" b="1" dirty="0">
                <a:solidFill>
                  <a:srgbClr val="FFFFFF"/>
                </a:solidFill>
              </a:rPr>
              <a:t> to demonstrate at the present time His righteousness, that He might be just and the justifier of the one who has faith in Jesus.</a:t>
            </a:r>
            <a:endParaRPr lang="en-US" sz="2800" b="1" dirty="0">
              <a:solidFill>
                <a:srgbClr val="FFFFFF"/>
              </a:solidFill>
              <a:cs typeface="Bookman Old Style"/>
            </a:endParaRPr>
          </a:p>
        </p:txBody>
      </p:sp>
    </p:spTree>
    <p:extLst>
      <p:ext uri="{BB962C8B-B14F-4D97-AF65-F5344CB8AC3E}">
        <p14:creationId xmlns:p14="http://schemas.microsoft.com/office/powerpoint/2010/main" val="346929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10"/>
                                        </p:tgtEl>
                                        <p:attrNameLst>
                                          <p:attrName>ppt_x</p:attrName>
                                        </p:attrNameLst>
                                      </p:cBhvr>
                                      <p:tavLst>
                                        <p:tav tm="0">
                                          <p:val>
                                            <p:strVal val="ppt_x"/>
                                          </p:val>
                                        </p:tav>
                                        <p:tav tm="100000">
                                          <p:val>
                                            <p:strVal val="ppt_x"/>
                                          </p:val>
                                        </p:tav>
                                      </p:tavLst>
                                    </p:anim>
                                    <p:anim calcmode="lin" valueType="num">
                                      <p:cBhvr additive="base">
                                        <p:cTn id="18" dur="500"/>
                                        <p:tgtEl>
                                          <p:spTgt spid="10"/>
                                        </p:tgtEl>
                                        <p:attrNameLst>
                                          <p:attrName>ppt_y</p:attrName>
                                        </p:attrNameLst>
                                      </p:cBhvr>
                                      <p:tavLst>
                                        <p:tav tm="0">
                                          <p:val>
                                            <p:strVal val="ppt_y"/>
                                          </p:val>
                                        </p:tav>
                                        <p:tav tm="100000">
                                          <p:val>
                                            <p:strVal val="1+ppt_h/2"/>
                                          </p:val>
                                        </p:tav>
                                      </p:tavLst>
                                    </p:anim>
                                    <p:set>
                                      <p:cBhvr>
                                        <p:cTn id="19" dur="1" fill="hold">
                                          <p:stCondLst>
                                            <p:cond delay="499"/>
                                          </p:stCondLst>
                                        </p:cTn>
                                        <p:tgtEl>
                                          <p:spTgt spid="10"/>
                                        </p:tgtEl>
                                        <p:attrNameLst>
                                          <p:attrName>style.visibility</p:attrName>
                                        </p:attrNameLst>
                                      </p:cBhvr>
                                      <p:to>
                                        <p:strVal val="hidden"/>
                                      </p:to>
                                    </p:se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9"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0" grpId="1" animBg="1"/>
      <p:bldP spid="11" grpId="0" animBg="1"/>
      <p:bldP spid="11" grpId="1"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4" y="-3246"/>
            <a:ext cx="9144000" cy="6858000"/>
          </a:xfrm>
          <a:prstGeom prst="rect">
            <a:avLst/>
          </a:prstGeom>
        </p:spPr>
      </p:pic>
      <p:sp>
        <p:nvSpPr>
          <p:cNvPr id="6" name="TextBox 5"/>
          <p:cNvSpPr txBox="1"/>
          <p:nvPr/>
        </p:nvSpPr>
        <p:spPr>
          <a:xfrm>
            <a:off x="304800" y="457200"/>
            <a:ext cx="8534400" cy="1077218"/>
          </a:xfrm>
          <a:prstGeom prst="rect">
            <a:avLst/>
          </a:prstGeom>
          <a:solidFill>
            <a:srgbClr val="803200">
              <a:alpha val="93000"/>
            </a:srgbClr>
          </a:solidFill>
        </p:spPr>
        <p:txBody>
          <a:bodyPr wrap="square" rtlCol="0">
            <a:spAutoFit/>
          </a:bodyPr>
          <a:lstStyle/>
          <a:p>
            <a:r>
              <a:rPr lang="en-US" sz="3200" dirty="0" smtClean="0">
                <a:solidFill>
                  <a:srgbClr val="FFFFFF"/>
                </a:solidFill>
              </a:rPr>
              <a:t>8.   What </a:t>
            </a:r>
            <a:r>
              <a:rPr lang="en-US" sz="3200" dirty="0">
                <a:solidFill>
                  <a:srgbClr val="FFFFFF"/>
                </a:solidFill>
              </a:rPr>
              <a:t>does Paul mean by, “All things are lawful for me, but not all things are profitable?” </a:t>
            </a:r>
          </a:p>
        </p:txBody>
      </p:sp>
      <p:sp>
        <p:nvSpPr>
          <p:cNvPr id="5" name="TextBox 4"/>
          <p:cNvSpPr txBox="1"/>
          <p:nvPr/>
        </p:nvSpPr>
        <p:spPr>
          <a:xfrm>
            <a:off x="304800" y="1752600"/>
            <a:ext cx="8534400" cy="1077218"/>
          </a:xfrm>
          <a:prstGeom prst="rect">
            <a:avLst/>
          </a:prstGeom>
          <a:solidFill>
            <a:srgbClr val="EECA85">
              <a:alpha val="96000"/>
            </a:srgbClr>
          </a:solidFill>
        </p:spPr>
        <p:txBody>
          <a:bodyPr wrap="square" rtlCol="0">
            <a:spAutoFit/>
          </a:bodyPr>
          <a:lstStyle/>
          <a:p>
            <a:pPr marL="285750" indent="-285750">
              <a:buFont typeface="Wingdings" charset="2"/>
              <a:buChar char="q"/>
            </a:pPr>
            <a:r>
              <a:rPr lang="en-US" sz="3200" dirty="0" smtClean="0"/>
              <a:t>   Even in matters of liberty, restraint is sometimes needed.</a:t>
            </a:r>
          </a:p>
        </p:txBody>
      </p:sp>
      <p:sp>
        <p:nvSpPr>
          <p:cNvPr id="8" name="Rectangle 7"/>
          <p:cNvSpPr/>
          <p:nvPr/>
        </p:nvSpPr>
        <p:spPr>
          <a:xfrm>
            <a:off x="304800" y="457200"/>
            <a:ext cx="8610600" cy="5693867"/>
          </a:xfrm>
          <a:prstGeom prst="rect">
            <a:avLst/>
          </a:prstGeom>
          <a:solidFill>
            <a:schemeClr val="accent1"/>
          </a:solidFill>
        </p:spPr>
        <p:txBody>
          <a:bodyPr wrap="square">
            <a:spAutoFit/>
          </a:bodyPr>
          <a:lstStyle/>
          <a:p>
            <a:r>
              <a:rPr lang="en-US" sz="2800" b="1" dirty="0" smtClean="0">
                <a:solidFill>
                  <a:srgbClr val="FFFFFF"/>
                </a:solidFill>
                <a:cs typeface="Bookman Old Style"/>
              </a:rPr>
              <a:t>1 </a:t>
            </a:r>
            <a:r>
              <a:rPr lang="en-US" sz="2800" b="1" dirty="0" err="1" smtClean="0">
                <a:solidFill>
                  <a:srgbClr val="FFFFFF"/>
                </a:solidFill>
                <a:cs typeface="Bookman Old Style"/>
              </a:rPr>
              <a:t>Cor</a:t>
            </a:r>
            <a:r>
              <a:rPr lang="en-US" sz="2800" b="1" dirty="0" smtClean="0">
                <a:solidFill>
                  <a:srgbClr val="FFFFFF"/>
                </a:solidFill>
                <a:cs typeface="Bookman Old Style"/>
              </a:rPr>
              <a:t> 8:8-13  </a:t>
            </a:r>
            <a:r>
              <a:rPr lang="en-US" sz="2800" b="1" dirty="0">
                <a:solidFill>
                  <a:srgbClr val="FFFFFF"/>
                </a:solidFill>
              </a:rPr>
              <a:t> </a:t>
            </a:r>
            <a:r>
              <a:rPr lang="en-US" sz="2800" b="1" dirty="0" smtClean="0">
                <a:solidFill>
                  <a:srgbClr val="FFFFFF"/>
                </a:solidFill>
              </a:rPr>
              <a:t>But </a:t>
            </a:r>
            <a:r>
              <a:rPr lang="en-US" sz="2800" b="1" dirty="0">
                <a:solidFill>
                  <a:srgbClr val="FFFFFF"/>
                </a:solidFill>
              </a:rPr>
              <a:t>food does not commend us to God; for neither if we eat are we the better, nor if we do not eat are we the </a:t>
            </a:r>
            <a:r>
              <a:rPr lang="en-US" sz="2800" b="1" dirty="0" smtClean="0">
                <a:solidFill>
                  <a:srgbClr val="FFFFFF"/>
                </a:solidFill>
              </a:rPr>
              <a:t>worse.  But </a:t>
            </a:r>
            <a:r>
              <a:rPr lang="en-US" sz="2800" b="1" dirty="0">
                <a:solidFill>
                  <a:srgbClr val="FFFFFF"/>
                </a:solidFill>
              </a:rPr>
              <a:t>beware lest somehow this liberty of yours become a stumbling block to those who are weak.  For if anyone sees you who have knowledge eating in an idol’s temple, will not the conscience of him who is weak be emboldened to eat those things offered to idols?  And because of your knowledge shall the weak brother perish, for whom Christ died?   But when you thus sin against the brethren, and wound their weak conscience, you sin against Christ.   Therefore, if food makes my brother stumble, I will never again eat meat, lest I make my brother stumble.</a:t>
            </a:r>
            <a:endParaRPr lang="en-US" sz="2800" b="1" dirty="0">
              <a:solidFill>
                <a:srgbClr val="FFFFFF"/>
              </a:solidFill>
              <a:cs typeface="Bookman Old Style"/>
            </a:endParaRPr>
          </a:p>
        </p:txBody>
      </p:sp>
    </p:spTree>
    <p:extLst>
      <p:ext uri="{BB962C8B-B14F-4D97-AF65-F5344CB8AC3E}">
        <p14:creationId xmlns:p14="http://schemas.microsoft.com/office/powerpoint/2010/main" val="39120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04800" y="457200"/>
            <a:ext cx="8534400" cy="1077218"/>
          </a:xfrm>
          <a:prstGeom prst="rect">
            <a:avLst/>
          </a:prstGeom>
          <a:solidFill>
            <a:srgbClr val="803200">
              <a:alpha val="93000"/>
            </a:srgbClr>
          </a:solidFill>
        </p:spPr>
        <p:txBody>
          <a:bodyPr wrap="square" rtlCol="0">
            <a:spAutoFit/>
          </a:bodyPr>
          <a:lstStyle/>
          <a:p>
            <a:r>
              <a:rPr lang="en-US" sz="3200" dirty="0" smtClean="0">
                <a:solidFill>
                  <a:srgbClr val="FFFFFF"/>
                </a:solidFill>
              </a:rPr>
              <a:t>9.   What </a:t>
            </a:r>
            <a:r>
              <a:rPr lang="en-US" sz="3200" dirty="0">
                <a:solidFill>
                  <a:srgbClr val="FFFFFF"/>
                </a:solidFill>
              </a:rPr>
              <a:t>does Paul say the purpose of the body is?</a:t>
            </a:r>
          </a:p>
        </p:txBody>
      </p:sp>
      <p:sp>
        <p:nvSpPr>
          <p:cNvPr id="5" name="TextBox 4"/>
          <p:cNvSpPr txBox="1"/>
          <p:nvPr/>
        </p:nvSpPr>
        <p:spPr>
          <a:xfrm>
            <a:off x="304800" y="2514600"/>
            <a:ext cx="4724400" cy="584776"/>
          </a:xfrm>
          <a:prstGeom prst="rect">
            <a:avLst/>
          </a:prstGeom>
          <a:solidFill>
            <a:srgbClr val="EECA85">
              <a:alpha val="96000"/>
            </a:srgbClr>
          </a:solidFill>
        </p:spPr>
        <p:txBody>
          <a:bodyPr wrap="square" rtlCol="0">
            <a:spAutoFit/>
          </a:bodyPr>
          <a:lstStyle/>
          <a:p>
            <a:pPr marL="285750" indent="-285750">
              <a:buFont typeface="Wingdings" charset="2"/>
              <a:buChar char="q"/>
            </a:pPr>
            <a:r>
              <a:rPr lang="en-US" sz="3200" dirty="0" smtClean="0"/>
              <a:t>   </a:t>
            </a:r>
            <a:r>
              <a:rPr lang="en-US" sz="3200" dirty="0" err="1" smtClean="0"/>
              <a:t>vs</a:t>
            </a:r>
            <a:r>
              <a:rPr lang="en-US" sz="3200" dirty="0" smtClean="0"/>
              <a:t> 19-20   Glorify God</a:t>
            </a:r>
          </a:p>
        </p:txBody>
      </p:sp>
    </p:spTree>
    <p:extLst>
      <p:ext uri="{BB962C8B-B14F-4D97-AF65-F5344CB8AC3E}">
        <p14:creationId xmlns:p14="http://schemas.microsoft.com/office/powerpoint/2010/main" val="182503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4" y="-3246"/>
            <a:ext cx="9144000" cy="6858000"/>
          </a:xfrm>
          <a:prstGeom prst="rect">
            <a:avLst/>
          </a:prstGeom>
        </p:spPr>
      </p:pic>
      <p:sp>
        <p:nvSpPr>
          <p:cNvPr id="6" name="TextBox 5"/>
          <p:cNvSpPr txBox="1"/>
          <p:nvPr/>
        </p:nvSpPr>
        <p:spPr>
          <a:xfrm>
            <a:off x="304800" y="228600"/>
            <a:ext cx="8534400" cy="1569660"/>
          </a:xfrm>
          <a:prstGeom prst="rect">
            <a:avLst/>
          </a:prstGeom>
          <a:solidFill>
            <a:srgbClr val="803200">
              <a:alpha val="93000"/>
            </a:srgbClr>
          </a:solidFill>
        </p:spPr>
        <p:txBody>
          <a:bodyPr wrap="square" rtlCol="0">
            <a:spAutoFit/>
          </a:bodyPr>
          <a:lstStyle/>
          <a:p>
            <a:r>
              <a:rPr lang="en-US" sz="3200" dirty="0" smtClean="0">
                <a:solidFill>
                  <a:srgbClr val="FFFFFF"/>
                </a:solidFill>
              </a:rPr>
              <a:t>10.  How </a:t>
            </a:r>
            <a:r>
              <a:rPr lang="en-US" sz="3200" dirty="0">
                <a:solidFill>
                  <a:srgbClr val="FFFFFF"/>
                </a:solidFill>
              </a:rPr>
              <a:t>should understanding that our bodies are members of Christ effect the way that we behave?</a:t>
            </a:r>
          </a:p>
        </p:txBody>
      </p:sp>
      <p:sp>
        <p:nvSpPr>
          <p:cNvPr id="5" name="TextBox 4"/>
          <p:cNvSpPr txBox="1"/>
          <p:nvPr/>
        </p:nvSpPr>
        <p:spPr>
          <a:xfrm>
            <a:off x="304800" y="2133600"/>
            <a:ext cx="8534400" cy="584776"/>
          </a:xfrm>
          <a:prstGeom prst="rect">
            <a:avLst/>
          </a:prstGeom>
          <a:solidFill>
            <a:srgbClr val="EECA85">
              <a:alpha val="96000"/>
            </a:srgbClr>
          </a:solidFill>
        </p:spPr>
        <p:txBody>
          <a:bodyPr wrap="square" rtlCol="0">
            <a:spAutoFit/>
          </a:bodyPr>
          <a:lstStyle/>
          <a:p>
            <a:pPr marL="285750" indent="-285750">
              <a:buFont typeface="Wingdings" charset="2"/>
              <a:buChar char="q"/>
            </a:pPr>
            <a:r>
              <a:rPr lang="en-US" sz="3200" dirty="0" smtClean="0"/>
              <a:t>   Should not be joined  to a harlot in the flesh</a:t>
            </a:r>
          </a:p>
        </p:txBody>
      </p:sp>
      <p:sp>
        <p:nvSpPr>
          <p:cNvPr id="8" name="TextBox 7"/>
          <p:cNvSpPr txBox="1"/>
          <p:nvPr/>
        </p:nvSpPr>
        <p:spPr>
          <a:xfrm>
            <a:off x="304800" y="2895600"/>
            <a:ext cx="8534400" cy="584776"/>
          </a:xfrm>
          <a:prstGeom prst="rect">
            <a:avLst/>
          </a:prstGeom>
          <a:solidFill>
            <a:srgbClr val="EECA85">
              <a:alpha val="96000"/>
            </a:srgbClr>
          </a:solidFill>
        </p:spPr>
        <p:txBody>
          <a:bodyPr wrap="square" rtlCol="0">
            <a:spAutoFit/>
          </a:bodyPr>
          <a:lstStyle/>
          <a:p>
            <a:pPr marL="285750" indent="-285750">
              <a:buFont typeface="Wingdings" charset="2"/>
              <a:buChar char="q"/>
            </a:pPr>
            <a:r>
              <a:rPr lang="en-US" sz="3200" dirty="0" smtClean="0"/>
              <a:t>   We are one spirit with Jesus</a:t>
            </a:r>
          </a:p>
        </p:txBody>
      </p:sp>
      <p:sp>
        <p:nvSpPr>
          <p:cNvPr id="9" name="Rectangle 8"/>
          <p:cNvSpPr/>
          <p:nvPr/>
        </p:nvSpPr>
        <p:spPr>
          <a:xfrm>
            <a:off x="304800" y="609600"/>
            <a:ext cx="8610600" cy="6093977"/>
          </a:xfrm>
          <a:prstGeom prst="rect">
            <a:avLst/>
          </a:prstGeom>
          <a:solidFill>
            <a:schemeClr val="accent1"/>
          </a:solidFill>
        </p:spPr>
        <p:txBody>
          <a:bodyPr wrap="square">
            <a:spAutoFit/>
          </a:bodyPr>
          <a:lstStyle/>
          <a:p>
            <a:r>
              <a:rPr lang="en-US" sz="2600" b="1" dirty="0" smtClean="0">
                <a:solidFill>
                  <a:srgbClr val="FFFFFF"/>
                </a:solidFill>
                <a:cs typeface="Bookman Old Style"/>
              </a:rPr>
              <a:t>John 15:1-8  </a:t>
            </a:r>
            <a:r>
              <a:rPr lang="en-US" sz="2600" b="1" dirty="0" smtClean="0">
                <a:solidFill>
                  <a:srgbClr val="FFFFFF"/>
                </a:solidFill>
              </a:rPr>
              <a:t> </a:t>
            </a:r>
            <a:r>
              <a:rPr lang="en-US" sz="2600" b="1" dirty="0">
                <a:solidFill>
                  <a:srgbClr val="FFFFFF"/>
                </a:solidFill>
              </a:rPr>
              <a:t>“I am the true vine, and My Father is the vinedresser.  Every branch in Me that does not bear fruit He takes away</a:t>
            </a:r>
            <a:r>
              <a:rPr lang="en-US" sz="2600" b="1" dirty="0" smtClean="0">
                <a:solidFill>
                  <a:srgbClr val="FFFFFF"/>
                </a:solidFill>
              </a:rPr>
              <a:t>; </a:t>
            </a:r>
            <a:r>
              <a:rPr lang="en-US" sz="2600" b="1" dirty="0">
                <a:solidFill>
                  <a:srgbClr val="FFFFFF"/>
                </a:solidFill>
              </a:rPr>
              <a:t>and every </a:t>
            </a:r>
            <a:r>
              <a:rPr lang="en-US" sz="2600" b="1" i="1" dirty="0">
                <a:solidFill>
                  <a:srgbClr val="FFFFFF"/>
                </a:solidFill>
              </a:rPr>
              <a:t>branch</a:t>
            </a:r>
            <a:r>
              <a:rPr lang="en-US" sz="2600" b="1" dirty="0">
                <a:solidFill>
                  <a:srgbClr val="FFFFFF"/>
                </a:solidFill>
              </a:rPr>
              <a:t> that bears fruit He prunes, that it may bear more fruit.  You are already clean because of the word which I have spoken to you.  Abide in Me, and I in you. As the branch cannot bear fruit of itself, unless it abides in the vine, neither can you, unless you abide in Me.</a:t>
            </a:r>
          </a:p>
          <a:p>
            <a:r>
              <a:rPr lang="en-US" sz="2600" b="1" dirty="0">
                <a:solidFill>
                  <a:srgbClr val="FFFFFF"/>
                </a:solidFill>
              </a:rPr>
              <a:t> “I am the vine, you </a:t>
            </a:r>
            <a:r>
              <a:rPr lang="en-US" sz="2600" b="1" i="1" dirty="0">
                <a:solidFill>
                  <a:srgbClr val="FFFFFF"/>
                </a:solidFill>
              </a:rPr>
              <a:t>are</a:t>
            </a:r>
            <a:r>
              <a:rPr lang="en-US" sz="2600" b="1" dirty="0">
                <a:solidFill>
                  <a:srgbClr val="FFFFFF"/>
                </a:solidFill>
              </a:rPr>
              <a:t> the branches. He who abides in Me, and I in him, bears much fruit; for without Me you can do nothing.  If anyone does not abide in Me, he is cast out as a branch and is withered; and they gather them and throw </a:t>
            </a:r>
            <a:r>
              <a:rPr lang="en-US" sz="2600" b="1" i="1" dirty="0">
                <a:solidFill>
                  <a:srgbClr val="FFFFFF"/>
                </a:solidFill>
              </a:rPr>
              <a:t>them</a:t>
            </a:r>
            <a:r>
              <a:rPr lang="en-US" sz="2600" b="1" dirty="0">
                <a:solidFill>
                  <a:srgbClr val="FFFFFF"/>
                </a:solidFill>
              </a:rPr>
              <a:t> into the fire, and they are burned.  If you abide in Me, and My words abide in you, you </a:t>
            </a:r>
            <a:r>
              <a:rPr lang="en-US" sz="2600" b="1" dirty="0" smtClean="0">
                <a:solidFill>
                  <a:srgbClr val="FFFFFF"/>
                </a:solidFill>
              </a:rPr>
              <a:t>will </a:t>
            </a:r>
            <a:r>
              <a:rPr lang="en-US" sz="2600" b="1" dirty="0">
                <a:solidFill>
                  <a:srgbClr val="FFFFFF"/>
                </a:solidFill>
              </a:rPr>
              <a:t>ask what you desire, and it shall be done for you.  By this My Father is glorified, that you bear much fruit; so you will be My disciples.</a:t>
            </a:r>
            <a:endParaRPr lang="en-US" sz="2600" b="1" dirty="0">
              <a:solidFill>
                <a:srgbClr val="FFFFFF"/>
              </a:solidFill>
              <a:cs typeface="Bookman Old Style"/>
            </a:endParaRPr>
          </a:p>
        </p:txBody>
      </p:sp>
    </p:spTree>
    <p:extLst>
      <p:ext uri="{BB962C8B-B14F-4D97-AF65-F5344CB8AC3E}">
        <p14:creationId xmlns:p14="http://schemas.microsoft.com/office/powerpoint/2010/main" val="383486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4" y="-3246"/>
            <a:ext cx="9144000" cy="6858000"/>
          </a:xfrm>
          <a:prstGeom prst="rect">
            <a:avLst/>
          </a:prstGeom>
        </p:spPr>
      </p:pic>
      <p:sp>
        <p:nvSpPr>
          <p:cNvPr id="6" name="TextBox 5"/>
          <p:cNvSpPr txBox="1"/>
          <p:nvPr/>
        </p:nvSpPr>
        <p:spPr>
          <a:xfrm>
            <a:off x="304800" y="457200"/>
            <a:ext cx="8534400" cy="1569660"/>
          </a:xfrm>
          <a:prstGeom prst="rect">
            <a:avLst/>
          </a:prstGeom>
          <a:solidFill>
            <a:srgbClr val="803200">
              <a:alpha val="93000"/>
            </a:srgbClr>
          </a:solidFill>
        </p:spPr>
        <p:txBody>
          <a:bodyPr wrap="square" rtlCol="0">
            <a:spAutoFit/>
          </a:bodyPr>
          <a:lstStyle/>
          <a:p>
            <a:r>
              <a:rPr lang="en-US" sz="3200" dirty="0" smtClean="0">
                <a:solidFill>
                  <a:srgbClr val="FFFFFF"/>
                </a:solidFill>
              </a:rPr>
              <a:t>11.  We </a:t>
            </a:r>
            <a:r>
              <a:rPr lang="en-US" sz="3200" dirty="0">
                <a:solidFill>
                  <a:srgbClr val="FFFFFF"/>
                </a:solidFill>
              </a:rPr>
              <a:t>often view sin as a transgression towards God, but who does the immoral man also sin against?</a:t>
            </a:r>
          </a:p>
        </p:txBody>
      </p:sp>
      <p:sp>
        <p:nvSpPr>
          <p:cNvPr id="5" name="TextBox 4"/>
          <p:cNvSpPr txBox="1"/>
          <p:nvPr/>
        </p:nvSpPr>
        <p:spPr>
          <a:xfrm>
            <a:off x="304800" y="2514600"/>
            <a:ext cx="8534400" cy="1077218"/>
          </a:xfrm>
          <a:prstGeom prst="rect">
            <a:avLst/>
          </a:prstGeom>
          <a:solidFill>
            <a:srgbClr val="EECA85">
              <a:alpha val="96000"/>
            </a:srgbClr>
          </a:solidFill>
        </p:spPr>
        <p:txBody>
          <a:bodyPr wrap="square" rtlCol="0">
            <a:spAutoFit/>
          </a:bodyPr>
          <a:lstStyle/>
          <a:p>
            <a:pPr marL="285750" indent="-285750">
              <a:buFont typeface="Wingdings" charset="2"/>
              <a:buChar char="q"/>
            </a:pPr>
            <a:r>
              <a:rPr lang="en-US" sz="3200" dirty="0" smtClean="0"/>
              <a:t>   </a:t>
            </a:r>
            <a:r>
              <a:rPr lang="en-US" sz="3200" dirty="0" err="1" smtClean="0"/>
              <a:t>vs</a:t>
            </a:r>
            <a:r>
              <a:rPr lang="en-US" sz="3200" dirty="0" smtClean="0"/>
              <a:t> 18 – Someone who commits sexual immorality sins </a:t>
            </a:r>
            <a:r>
              <a:rPr lang="en-US" sz="3200" dirty="0" err="1" smtClean="0"/>
              <a:t>agains</a:t>
            </a:r>
            <a:r>
              <a:rPr lang="en-US" sz="3200" dirty="0" smtClean="0"/>
              <a:t> their own body</a:t>
            </a:r>
          </a:p>
        </p:txBody>
      </p:sp>
      <p:sp>
        <p:nvSpPr>
          <p:cNvPr id="8" name="TextBox 7"/>
          <p:cNvSpPr txBox="1"/>
          <p:nvPr/>
        </p:nvSpPr>
        <p:spPr>
          <a:xfrm>
            <a:off x="304800" y="4038600"/>
            <a:ext cx="8534400" cy="1077218"/>
          </a:xfrm>
          <a:prstGeom prst="rect">
            <a:avLst/>
          </a:prstGeom>
          <a:solidFill>
            <a:srgbClr val="803200">
              <a:alpha val="93000"/>
            </a:srgbClr>
          </a:solidFill>
        </p:spPr>
        <p:txBody>
          <a:bodyPr wrap="square" rtlCol="0">
            <a:spAutoFit/>
          </a:bodyPr>
          <a:lstStyle/>
          <a:p>
            <a:r>
              <a:rPr lang="en-US" sz="3200" dirty="0" smtClean="0">
                <a:solidFill>
                  <a:srgbClr val="FFFFFF"/>
                </a:solidFill>
              </a:rPr>
              <a:t>What does Paul state in verse 18 regarding the control </a:t>
            </a:r>
            <a:r>
              <a:rPr lang="en-US" sz="3200" dirty="0">
                <a:solidFill>
                  <a:srgbClr val="FFFFFF"/>
                </a:solidFill>
              </a:rPr>
              <a:t>S</a:t>
            </a:r>
            <a:r>
              <a:rPr lang="en-US" sz="3200" dirty="0" smtClean="0">
                <a:solidFill>
                  <a:srgbClr val="FFFFFF"/>
                </a:solidFill>
              </a:rPr>
              <a:t>atan has over us? </a:t>
            </a:r>
            <a:endParaRPr lang="en-US" sz="3200" dirty="0">
              <a:solidFill>
                <a:srgbClr val="FFFFFF"/>
              </a:solidFill>
            </a:endParaRPr>
          </a:p>
        </p:txBody>
      </p:sp>
      <p:sp>
        <p:nvSpPr>
          <p:cNvPr id="9" name="TextBox 8"/>
          <p:cNvSpPr txBox="1"/>
          <p:nvPr/>
        </p:nvSpPr>
        <p:spPr>
          <a:xfrm>
            <a:off x="304800" y="5638800"/>
            <a:ext cx="8534400" cy="1077218"/>
          </a:xfrm>
          <a:prstGeom prst="rect">
            <a:avLst/>
          </a:prstGeom>
          <a:solidFill>
            <a:srgbClr val="EECA85">
              <a:alpha val="96000"/>
            </a:srgbClr>
          </a:solidFill>
        </p:spPr>
        <p:txBody>
          <a:bodyPr wrap="square" rtlCol="0">
            <a:spAutoFit/>
          </a:bodyPr>
          <a:lstStyle/>
          <a:p>
            <a:pPr marL="285750" indent="-285750">
              <a:buFont typeface="Wingdings" charset="2"/>
              <a:buChar char="q"/>
            </a:pPr>
            <a:r>
              <a:rPr lang="en-US" sz="3200" dirty="0" smtClean="0"/>
              <a:t>   “Flee” – We can choose not to sin – Jesus (Matt 4:1-11); Joseph (Gen 39)</a:t>
            </a:r>
          </a:p>
        </p:txBody>
      </p:sp>
    </p:spTree>
    <p:extLst>
      <p:ext uri="{BB962C8B-B14F-4D97-AF65-F5344CB8AC3E}">
        <p14:creationId xmlns:p14="http://schemas.microsoft.com/office/powerpoint/2010/main" val="189776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4" y="-3246"/>
            <a:ext cx="9144000" cy="6858000"/>
          </a:xfrm>
          <a:prstGeom prst="rect">
            <a:avLst/>
          </a:prstGeom>
        </p:spPr>
      </p:pic>
      <p:sp>
        <p:nvSpPr>
          <p:cNvPr id="6" name="TextBox 5"/>
          <p:cNvSpPr txBox="1"/>
          <p:nvPr/>
        </p:nvSpPr>
        <p:spPr>
          <a:xfrm>
            <a:off x="304800" y="457200"/>
            <a:ext cx="8534400" cy="584776"/>
          </a:xfrm>
          <a:prstGeom prst="rect">
            <a:avLst/>
          </a:prstGeom>
          <a:solidFill>
            <a:srgbClr val="803200">
              <a:alpha val="93000"/>
            </a:srgbClr>
          </a:solidFill>
        </p:spPr>
        <p:txBody>
          <a:bodyPr wrap="square" rtlCol="0">
            <a:spAutoFit/>
          </a:bodyPr>
          <a:lstStyle/>
          <a:p>
            <a:r>
              <a:rPr lang="en-US" sz="3200" dirty="0" smtClean="0">
                <a:solidFill>
                  <a:srgbClr val="FFFFFF"/>
                </a:solidFill>
              </a:rPr>
              <a:t>12.  Why </a:t>
            </a:r>
            <a:r>
              <a:rPr lang="en-US" sz="3200" dirty="0">
                <a:solidFill>
                  <a:srgbClr val="FFFFFF"/>
                </a:solidFill>
              </a:rPr>
              <a:t>do we owe our service to God?</a:t>
            </a:r>
          </a:p>
        </p:txBody>
      </p:sp>
      <p:sp>
        <p:nvSpPr>
          <p:cNvPr id="5" name="TextBox 4"/>
          <p:cNvSpPr txBox="1"/>
          <p:nvPr/>
        </p:nvSpPr>
        <p:spPr>
          <a:xfrm>
            <a:off x="304800" y="1447800"/>
            <a:ext cx="8534400" cy="584776"/>
          </a:xfrm>
          <a:prstGeom prst="rect">
            <a:avLst/>
          </a:prstGeom>
          <a:solidFill>
            <a:srgbClr val="EECA85">
              <a:alpha val="96000"/>
            </a:srgbClr>
          </a:solidFill>
        </p:spPr>
        <p:txBody>
          <a:bodyPr wrap="square" rtlCol="0">
            <a:spAutoFit/>
          </a:bodyPr>
          <a:lstStyle/>
          <a:p>
            <a:pPr marL="285750" indent="-285750">
              <a:buFont typeface="Wingdings" charset="2"/>
              <a:buChar char="q"/>
            </a:pPr>
            <a:r>
              <a:rPr lang="en-US" sz="3200" dirty="0" smtClean="0"/>
              <a:t>   Jesus paid the price to redeem us from sin</a:t>
            </a:r>
          </a:p>
        </p:txBody>
      </p:sp>
      <p:sp>
        <p:nvSpPr>
          <p:cNvPr id="8" name="Rectangle 7"/>
          <p:cNvSpPr/>
          <p:nvPr/>
        </p:nvSpPr>
        <p:spPr>
          <a:xfrm>
            <a:off x="228600" y="2895600"/>
            <a:ext cx="8610600" cy="2062103"/>
          </a:xfrm>
          <a:prstGeom prst="rect">
            <a:avLst/>
          </a:prstGeom>
          <a:solidFill>
            <a:schemeClr val="accent1"/>
          </a:solidFill>
        </p:spPr>
        <p:txBody>
          <a:bodyPr wrap="square">
            <a:spAutoFit/>
          </a:bodyPr>
          <a:lstStyle/>
          <a:p>
            <a:r>
              <a:rPr lang="en-US" sz="3200" b="1" dirty="0" err="1" smtClean="0">
                <a:solidFill>
                  <a:srgbClr val="FFFFFF"/>
                </a:solidFill>
                <a:cs typeface="Bookman Old Style"/>
              </a:rPr>
              <a:t>Eph</a:t>
            </a:r>
            <a:r>
              <a:rPr lang="en-US" sz="3200" b="1" dirty="0" smtClean="0">
                <a:solidFill>
                  <a:srgbClr val="FFFFFF"/>
                </a:solidFill>
                <a:cs typeface="Bookman Old Style"/>
              </a:rPr>
              <a:t> 1:7-8   </a:t>
            </a:r>
            <a:r>
              <a:rPr lang="en-US" sz="3200" b="1" dirty="0" smtClean="0">
                <a:solidFill>
                  <a:srgbClr val="FFFFFF"/>
                </a:solidFill>
              </a:rPr>
              <a:t>In </a:t>
            </a:r>
            <a:r>
              <a:rPr lang="en-US" sz="3200" b="1" dirty="0">
                <a:solidFill>
                  <a:srgbClr val="FFFFFF"/>
                </a:solidFill>
              </a:rPr>
              <a:t>Him we have redemption through His blood, the forgiveness of sins, according to the riches of His </a:t>
            </a:r>
            <a:r>
              <a:rPr lang="en-US" sz="3200" b="1" dirty="0" smtClean="0">
                <a:solidFill>
                  <a:srgbClr val="FFFFFF"/>
                </a:solidFill>
              </a:rPr>
              <a:t>grace</a:t>
            </a:r>
            <a:r>
              <a:rPr lang="en-US" sz="3200" b="1" dirty="0">
                <a:solidFill>
                  <a:srgbClr val="FFFFFF"/>
                </a:solidFill>
              </a:rPr>
              <a:t> which He made to abound toward us in all wisdom and prudence,</a:t>
            </a:r>
            <a:endParaRPr lang="en-US" sz="3200" b="1" dirty="0">
              <a:solidFill>
                <a:srgbClr val="FFFFFF"/>
              </a:solidFill>
              <a:cs typeface="Bookman Old Style"/>
            </a:endParaRPr>
          </a:p>
        </p:txBody>
      </p:sp>
    </p:spTree>
    <p:extLst>
      <p:ext uri="{BB962C8B-B14F-4D97-AF65-F5344CB8AC3E}">
        <p14:creationId xmlns:p14="http://schemas.microsoft.com/office/powerpoint/2010/main" val="250901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810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1904"/>
          </a:xfrm>
          <a:prstGeom prst="rect">
            <a:avLst/>
          </a:prstGeom>
        </p:spPr>
      </p:pic>
    </p:spTree>
    <p:extLst>
      <p:ext uri="{BB962C8B-B14F-4D97-AF65-F5344CB8AC3E}">
        <p14:creationId xmlns:p14="http://schemas.microsoft.com/office/powerpoint/2010/main" val="3999569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8" y="0"/>
            <a:ext cx="9144000" cy="6858000"/>
          </a:xfrm>
          <a:prstGeom prst="rect">
            <a:avLst/>
          </a:prstGeom>
        </p:spPr>
      </p:pic>
      <p:sp>
        <p:nvSpPr>
          <p:cNvPr id="7" name="TextBox 6"/>
          <p:cNvSpPr txBox="1"/>
          <p:nvPr/>
        </p:nvSpPr>
        <p:spPr>
          <a:xfrm>
            <a:off x="304800" y="228600"/>
            <a:ext cx="8534400" cy="1754327"/>
          </a:xfrm>
          <a:prstGeom prst="rect">
            <a:avLst/>
          </a:prstGeom>
          <a:solidFill>
            <a:srgbClr val="803200">
              <a:alpha val="93000"/>
            </a:srgbClr>
          </a:solidFill>
        </p:spPr>
        <p:txBody>
          <a:bodyPr wrap="square" rtlCol="0">
            <a:spAutoFit/>
          </a:bodyPr>
          <a:lstStyle/>
          <a:p>
            <a:pPr algn="ctr"/>
            <a:r>
              <a:rPr lang="en-US" sz="5400" b="1" dirty="0">
                <a:solidFill>
                  <a:schemeClr val="bg1"/>
                </a:solidFill>
                <a:latin typeface="Apple Chancery"/>
                <a:cs typeface="Apple Chancery"/>
              </a:rPr>
              <a:t>The Unrighteous Cannot go to Heaven </a:t>
            </a:r>
          </a:p>
        </p:txBody>
      </p:sp>
      <p:sp>
        <p:nvSpPr>
          <p:cNvPr id="9" name="TextBox 8"/>
          <p:cNvSpPr txBox="1"/>
          <p:nvPr/>
        </p:nvSpPr>
        <p:spPr>
          <a:xfrm>
            <a:off x="2743200" y="2438400"/>
            <a:ext cx="3429000" cy="1077218"/>
          </a:xfrm>
          <a:prstGeom prst="rect">
            <a:avLst/>
          </a:prstGeom>
          <a:solidFill>
            <a:srgbClr val="803200">
              <a:alpha val="93000"/>
            </a:srgbClr>
          </a:solidFill>
        </p:spPr>
        <p:txBody>
          <a:bodyPr wrap="square" rtlCol="0">
            <a:spAutoFit/>
          </a:bodyPr>
          <a:lstStyle/>
          <a:p>
            <a:pPr algn="ctr"/>
            <a:r>
              <a:rPr lang="en-US" sz="3200" b="1" dirty="0" smtClean="0">
                <a:solidFill>
                  <a:schemeClr val="bg1"/>
                </a:solidFill>
                <a:latin typeface="Apple Chancery"/>
                <a:cs typeface="Apple Chancery"/>
              </a:rPr>
              <a:t>1 Corinthians 6:1-20</a:t>
            </a:r>
            <a:endParaRPr lang="en-US" sz="3200" b="1" dirty="0">
              <a:solidFill>
                <a:schemeClr val="bg1"/>
              </a:solidFill>
              <a:latin typeface="Apple Chancery"/>
              <a:cs typeface="Apple Chancery"/>
            </a:endParaRPr>
          </a:p>
        </p:txBody>
      </p:sp>
    </p:spTree>
    <p:extLst>
      <p:ext uri="{BB962C8B-B14F-4D97-AF65-F5344CB8AC3E}">
        <p14:creationId xmlns:p14="http://schemas.microsoft.com/office/powerpoint/2010/main" val="4270517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8" y="0"/>
            <a:ext cx="9144000" cy="6858000"/>
          </a:xfrm>
          <a:prstGeom prst="rect">
            <a:avLst/>
          </a:prstGeom>
        </p:spPr>
      </p:pic>
      <p:sp>
        <p:nvSpPr>
          <p:cNvPr id="7" name="TextBox 6"/>
          <p:cNvSpPr txBox="1"/>
          <p:nvPr/>
        </p:nvSpPr>
        <p:spPr>
          <a:xfrm>
            <a:off x="304800" y="228600"/>
            <a:ext cx="8534400" cy="584776"/>
          </a:xfrm>
          <a:prstGeom prst="rect">
            <a:avLst/>
          </a:prstGeom>
          <a:solidFill>
            <a:srgbClr val="803200">
              <a:alpha val="93000"/>
            </a:srgbClr>
          </a:solidFill>
        </p:spPr>
        <p:txBody>
          <a:bodyPr wrap="square" rtlCol="0">
            <a:spAutoFit/>
          </a:bodyPr>
          <a:lstStyle/>
          <a:p>
            <a:r>
              <a:rPr lang="en-US" sz="3200" dirty="0" smtClean="0">
                <a:solidFill>
                  <a:srgbClr val="FFFFFF"/>
                </a:solidFill>
                <a:latin typeface="Bookman Old Style"/>
                <a:cs typeface="Bookman Old Style"/>
              </a:rPr>
              <a:t>Why do conflicts arise among Christians?</a:t>
            </a:r>
          </a:p>
        </p:txBody>
      </p:sp>
      <p:sp>
        <p:nvSpPr>
          <p:cNvPr id="3" name="Rectangle 2"/>
          <p:cNvSpPr/>
          <p:nvPr/>
        </p:nvSpPr>
        <p:spPr>
          <a:xfrm>
            <a:off x="3429000" y="1295400"/>
            <a:ext cx="1828800" cy="923330"/>
          </a:xfrm>
          <a:prstGeom prst="rect">
            <a:avLst/>
          </a:prstGeom>
          <a:solidFill>
            <a:srgbClr val="EECA85">
              <a:alpha val="88000"/>
            </a:srgbClr>
          </a:solidFill>
        </p:spPr>
        <p:txBody>
          <a:bodyPr wrap="square">
            <a:spAutoFit/>
          </a:bodyPr>
          <a:lstStyle/>
          <a:p>
            <a:pPr algn="ctr"/>
            <a:r>
              <a:rPr lang="en-US" sz="5400" b="1" dirty="0" smtClean="0">
                <a:latin typeface="Bookman Old Style"/>
                <a:cs typeface="Bookman Old Style"/>
              </a:rPr>
              <a:t>SIN</a:t>
            </a:r>
          </a:p>
        </p:txBody>
      </p:sp>
      <p:sp>
        <p:nvSpPr>
          <p:cNvPr id="6" name="TextBox 5"/>
          <p:cNvSpPr txBox="1"/>
          <p:nvPr/>
        </p:nvSpPr>
        <p:spPr>
          <a:xfrm>
            <a:off x="304800" y="2590800"/>
            <a:ext cx="8686800" cy="1077218"/>
          </a:xfrm>
          <a:prstGeom prst="rect">
            <a:avLst/>
          </a:prstGeom>
          <a:solidFill>
            <a:srgbClr val="803200">
              <a:alpha val="93000"/>
            </a:srgbClr>
          </a:solidFill>
        </p:spPr>
        <p:txBody>
          <a:bodyPr wrap="square" rtlCol="0">
            <a:spAutoFit/>
          </a:bodyPr>
          <a:lstStyle/>
          <a:p>
            <a:r>
              <a:rPr lang="en-US" sz="3200" dirty="0" smtClean="0">
                <a:solidFill>
                  <a:srgbClr val="FFFFFF"/>
                </a:solidFill>
                <a:latin typeface="Bookman Old Style"/>
                <a:cs typeface="Bookman Old Style"/>
              </a:rPr>
              <a:t>What biblical principles will prevent conflicts among Christians?</a:t>
            </a:r>
          </a:p>
        </p:txBody>
      </p:sp>
      <p:sp>
        <p:nvSpPr>
          <p:cNvPr id="9" name="Rectangle 8"/>
          <p:cNvSpPr/>
          <p:nvPr/>
        </p:nvSpPr>
        <p:spPr>
          <a:xfrm>
            <a:off x="304800" y="4114800"/>
            <a:ext cx="8534400" cy="2462212"/>
          </a:xfrm>
          <a:prstGeom prst="rect">
            <a:avLst/>
          </a:prstGeom>
          <a:solidFill>
            <a:srgbClr val="EECA85">
              <a:alpha val="88000"/>
            </a:srgbClr>
          </a:solidFill>
        </p:spPr>
        <p:txBody>
          <a:bodyPr wrap="square">
            <a:spAutoFit/>
          </a:bodyPr>
          <a:lstStyle/>
          <a:p>
            <a:pPr marL="914400" lvl="1" indent="-457200">
              <a:buFont typeface="Wingdings" charset="2"/>
              <a:buChar char="q"/>
            </a:pPr>
            <a:r>
              <a:rPr lang="en-US" sz="3000" b="1" dirty="0" smtClean="0">
                <a:latin typeface="Bookman Old Style"/>
                <a:cs typeface="Bookman Old Style"/>
              </a:rPr>
              <a:t>Godly Love  1 </a:t>
            </a:r>
            <a:r>
              <a:rPr lang="en-US" sz="3000" b="1" dirty="0" err="1" smtClean="0">
                <a:latin typeface="Bookman Old Style"/>
                <a:cs typeface="Bookman Old Style"/>
              </a:rPr>
              <a:t>Cor</a:t>
            </a:r>
            <a:r>
              <a:rPr lang="en-US" sz="3000" b="1" dirty="0" smtClean="0">
                <a:latin typeface="Bookman Old Style"/>
                <a:cs typeface="Bookman Old Style"/>
              </a:rPr>
              <a:t> 13:4-8</a:t>
            </a:r>
          </a:p>
          <a:p>
            <a:pPr marL="914400" lvl="1" indent="-457200">
              <a:buFont typeface="Wingdings" charset="2"/>
              <a:buChar char="q"/>
            </a:pPr>
            <a:r>
              <a:rPr lang="en-US" sz="3000" b="1" dirty="0" smtClean="0">
                <a:latin typeface="Bookman Old Style"/>
                <a:cs typeface="Bookman Old Style"/>
              </a:rPr>
              <a:t>Better to be wronged  1 </a:t>
            </a:r>
            <a:r>
              <a:rPr lang="en-US" sz="3000" b="1" dirty="0" err="1" smtClean="0">
                <a:latin typeface="Bookman Old Style"/>
                <a:cs typeface="Bookman Old Style"/>
              </a:rPr>
              <a:t>Cor</a:t>
            </a:r>
            <a:r>
              <a:rPr lang="en-US" sz="3000" b="1" dirty="0" smtClean="0">
                <a:latin typeface="Bookman Old Style"/>
                <a:cs typeface="Bookman Old Style"/>
              </a:rPr>
              <a:t> 6:7; Matt 5:38-42 </a:t>
            </a:r>
          </a:p>
          <a:p>
            <a:pPr marL="914400" lvl="1" indent="-457200">
              <a:buFont typeface="Wingdings" charset="2"/>
              <a:buChar char="q"/>
            </a:pPr>
            <a:r>
              <a:rPr lang="en-US" sz="3200" b="1" dirty="0" smtClean="0">
                <a:latin typeface="Bookman Old Style"/>
                <a:cs typeface="Bookman Old Style"/>
              </a:rPr>
              <a:t>Deny yourself    Luke 9:23-24</a:t>
            </a:r>
          </a:p>
          <a:p>
            <a:pPr marL="914400" lvl="1" indent="-457200">
              <a:buFont typeface="Wingdings" charset="2"/>
              <a:buChar char="q"/>
            </a:pPr>
            <a:r>
              <a:rPr lang="en-US" sz="3200" b="1" dirty="0" smtClean="0">
                <a:latin typeface="Bookman Old Style"/>
                <a:cs typeface="Bookman Old Style"/>
              </a:rPr>
              <a:t>Remember Jesus   Hebrews 12:1-4</a:t>
            </a:r>
          </a:p>
        </p:txBody>
      </p:sp>
      <p:sp>
        <p:nvSpPr>
          <p:cNvPr id="10" name="Rectangle 9"/>
          <p:cNvSpPr/>
          <p:nvPr/>
        </p:nvSpPr>
        <p:spPr>
          <a:xfrm>
            <a:off x="228600" y="914400"/>
            <a:ext cx="8610600" cy="2554545"/>
          </a:xfrm>
          <a:prstGeom prst="rect">
            <a:avLst/>
          </a:prstGeom>
          <a:solidFill>
            <a:schemeClr val="accent1"/>
          </a:solidFill>
        </p:spPr>
        <p:txBody>
          <a:bodyPr wrap="square">
            <a:spAutoFit/>
          </a:bodyPr>
          <a:lstStyle/>
          <a:p>
            <a:r>
              <a:rPr lang="en-US" sz="3200" b="1" dirty="0" smtClean="0">
                <a:solidFill>
                  <a:srgbClr val="FFFFFF"/>
                </a:solidFill>
                <a:latin typeface="Bookman Old Style"/>
                <a:cs typeface="Bookman Old Style"/>
              </a:rPr>
              <a:t>1 </a:t>
            </a:r>
            <a:r>
              <a:rPr lang="en-US" sz="3200" b="1" dirty="0" err="1" smtClean="0">
                <a:solidFill>
                  <a:srgbClr val="FFFFFF"/>
                </a:solidFill>
                <a:latin typeface="Bookman Old Style"/>
                <a:cs typeface="Bookman Old Style"/>
              </a:rPr>
              <a:t>Cor</a:t>
            </a:r>
            <a:r>
              <a:rPr lang="en-US" sz="3200" b="1" dirty="0" smtClean="0">
                <a:solidFill>
                  <a:srgbClr val="FFFFFF"/>
                </a:solidFill>
                <a:latin typeface="Bookman Old Style"/>
                <a:cs typeface="Bookman Old Style"/>
              </a:rPr>
              <a:t> 6:7   </a:t>
            </a:r>
            <a:r>
              <a:rPr lang="en-US" sz="3200" b="1" dirty="0">
                <a:solidFill>
                  <a:srgbClr val="FFFFFF"/>
                </a:solidFill>
              </a:rPr>
              <a:t>Now therefore, it is already an utter failure for you that you go to law against one another. Why do you not rather accept wrong? Why do you not rather </a:t>
            </a:r>
            <a:r>
              <a:rPr lang="en-US" sz="3200" b="1" i="1" dirty="0">
                <a:solidFill>
                  <a:srgbClr val="FFFFFF"/>
                </a:solidFill>
              </a:rPr>
              <a:t>let yourselves</a:t>
            </a:r>
            <a:r>
              <a:rPr lang="en-US" sz="3200" b="1" dirty="0">
                <a:solidFill>
                  <a:srgbClr val="FFFFFF"/>
                </a:solidFill>
              </a:rPr>
              <a:t> be cheated?</a:t>
            </a:r>
            <a:endParaRPr lang="en-US" sz="3200" b="1" dirty="0">
              <a:solidFill>
                <a:srgbClr val="FFFFFF"/>
              </a:solidFill>
              <a:latin typeface="Bookman Old Style"/>
              <a:cs typeface="Bookman Old Style"/>
            </a:endParaRPr>
          </a:p>
        </p:txBody>
      </p:sp>
      <p:sp>
        <p:nvSpPr>
          <p:cNvPr id="11" name="Rectangle 10"/>
          <p:cNvSpPr/>
          <p:nvPr/>
        </p:nvSpPr>
        <p:spPr>
          <a:xfrm>
            <a:off x="228600" y="990600"/>
            <a:ext cx="8610600" cy="5016757"/>
          </a:xfrm>
          <a:prstGeom prst="rect">
            <a:avLst/>
          </a:prstGeom>
          <a:solidFill>
            <a:schemeClr val="accent1"/>
          </a:solidFill>
        </p:spPr>
        <p:txBody>
          <a:bodyPr wrap="square">
            <a:spAutoFit/>
          </a:bodyPr>
          <a:lstStyle/>
          <a:p>
            <a:r>
              <a:rPr lang="en-US" sz="3200" b="1" dirty="0" smtClean="0">
                <a:solidFill>
                  <a:srgbClr val="FFFFFF"/>
                </a:solidFill>
                <a:latin typeface="Bookman Old Style"/>
                <a:cs typeface="Bookman Old Style"/>
              </a:rPr>
              <a:t>Matt 5:38-42   </a:t>
            </a:r>
            <a:r>
              <a:rPr lang="en-US" sz="3200" b="1" dirty="0" smtClean="0">
                <a:solidFill>
                  <a:srgbClr val="FFFFFF"/>
                </a:solidFill>
              </a:rPr>
              <a:t>“</a:t>
            </a:r>
            <a:r>
              <a:rPr lang="en-US" sz="3200" b="1" dirty="0">
                <a:solidFill>
                  <a:srgbClr val="FFFFFF"/>
                </a:solidFill>
              </a:rPr>
              <a:t>You have heard that it was said, ‘An eye for an eye and a tooth for a tooth.</a:t>
            </a:r>
            <a:r>
              <a:rPr lang="en-US" sz="3200" b="1" dirty="0" smtClean="0">
                <a:solidFill>
                  <a:srgbClr val="FFFFFF"/>
                </a:solidFill>
              </a:rPr>
              <a:t>’ </a:t>
            </a:r>
            <a:r>
              <a:rPr lang="en-US" sz="3200" b="1" dirty="0">
                <a:solidFill>
                  <a:srgbClr val="FFFFFF"/>
                </a:solidFill>
              </a:rPr>
              <a:t> But I tell you not to resist an evil person. But whoever slaps you on your right cheek, turn the other to him also.  If anyone wants to sue you and take away your tunic, let him have </a:t>
            </a:r>
            <a:r>
              <a:rPr lang="en-US" sz="3200" b="1" i="1" dirty="0">
                <a:solidFill>
                  <a:srgbClr val="FFFFFF"/>
                </a:solidFill>
              </a:rPr>
              <a:t>your</a:t>
            </a:r>
            <a:r>
              <a:rPr lang="en-US" sz="3200" b="1" dirty="0">
                <a:solidFill>
                  <a:srgbClr val="FFFFFF"/>
                </a:solidFill>
              </a:rPr>
              <a:t> cloak also.  And whoever compels you to go one mile, go with him two.  Give to him who asks you, and from him who wants to borrow from you do not turn away.</a:t>
            </a:r>
            <a:endParaRPr lang="en-US" sz="3200" b="1" dirty="0">
              <a:solidFill>
                <a:srgbClr val="FFFFFF"/>
              </a:solidFill>
              <a:latin typeface="Bookman Old Style"/>
              <a:cs typeface="Bookman Old Style"/>
            </a:endParaRPr>
          </a:p>
        </p:txBody>
      </p:sp>
      <p:sp>
        <p:nvSpPr>
          <p:cNvPr id="12" name="Rectangle 11"/>
          <p:cNvSpPr/>
          <p:nvPr/>
        </p:nvSpPr>
        <p:spPr>
          <a:xfrm>
            <a:off x="304800" y="1219200"/>
            <a:ext cx="8610600" cy="3046988"/>
          </a:xfrm>
          <a:prstGeom prst="rect">
            <a:avLst/>
          </a:prstGeom>
          <a:solidFill>
            <a:schemeClr val="accent1"/>
          </a:solidFill>
        </p:spPr>
        <p:txBody>
          <a:bodyPr wrap="square">
            <a:spAutoFit/>
          </a:bodyPr>
          <a:lstStyle/>
          <a:p>
            <a:r>
              <a:rPr lang="en-US" sz="3200" b="1" dirty="0" smtClean="0">
                <a:solidFill>
                  <a:srgbClr val="FFFFFF"/>
                </a:solidFill>
                <a:latin typeface="Bookman Old Style"/>
                <a:cs typeface="Bookman Old Style"/>
              </a:rPr>
              <a:t>Luke 9:23-24   </a:t>
            </a:r>
            <a:r>
              <a:rPr lang="en-US" sz="3200" b="1" dirty="0">
                <a:solidFill>
                  <a:srgbClr val="FFFFFF"/>
                </a:solidFill>
              </a:rPr>
              <a:t>Then He said to </a:t>
            </a:r>
            <a:r>
              <a:rPr lang="en-US" sz="3200" b="1" i="1" dirty="0">
                <a:solidFill>
                  <a:srgbClr val="FFFFFF"/>
                </a:solidFill>
              </a:rPr>
              <a:t>them</a:t>
            </a:r>
            <a:r>
              <a:rPr lang="en-US" sz="3200" b="1" dirty="0">
                <a:solidFill>
                  <a:srgbClr val="FFFFFF"/>
                </a:solidFill>
              </a:rPr>
              <a:t> all, “If anyone desires to come after Me, let him deny himself, and take up his cross daily</a:t>
            </a:r>
            <a:r>
              <a:rPr lang="en-US" sz="3200" b="1" dirty="0" smtClean="0">
                <a:solidFill>
                  <a:srgbClr val="FFFFFF"/>
                </a:solidFill>
              </a:rPr>
              <a:t>, </a:t>
            </a:r>
            <a:r>
              <a:rPr lang="en-US" sz="3200" b="1" dirty="0">
                <a:solidFill>
                  <a:srgbClr val="FFFFFF"/>
                </a:solidFill>
              </a:rPr>
              <a:t>and follow Me.   For whoever desires to save his life will lose it, but whoever loses his life for My sake will save it.</a:t>
            </a:r>
            <a:endParaRPr lang="en-US" sz="3200" b="1" dirty="0">
              <a:solidFill>
                <a:srgbClr val="FFFFFF"/>
              </a:solidFill>
              <a:latin typeface="Bookman Old Style"/>
              <a:cs typeface="Bookman Old Style"/>
            </a:endParaRPr>
          </a:p>
        </p:txBody>
      </p:sp>
      <p:sp>
        <p:nvSpPr>
          <p:cNvPr id="13" name="Rectangle 12"/>
          <p:cNvSpPr/>
          <p:nvPr/>
        </p:nvSpPr>
        <p:spPr>
          <a:xfrm>
            <a:off x="304800" y="228600"/>
            <a:ext cx="8610600" cy="6494085"/>
          </a:xfrm>
          <a:prstGeom prst="rect">
            <a:avLst/>
          </a:prstGeom>
          <a:solidFill>
            <a:schemeClr val="accent1"/>
          </a:solidFill>
        </p:spPr>
        <p:txBody>
          <a:bodyPr wrap="square">
            <a:spAutoFit/>
          </a:bodyPr>
          <a:lstStyle/>
          <a:p>
            <a:r>
              <a:rPr lang="en-US" sz="3200" b="1" dirty="0" smtClean="0">
                <a:solidFill>
                  <a:srgbClr val="FFFFFF"/>
                </a:solidFill>
                <a:latin typeface="Bookman Old Style"/>
                <a:cs typeface="Bookman Old Style"/>
              </a:rPr>
              <a:t>Hebrews 12:1-4   </a:t>
            </a:r>
            <a:r>
              <a:rPr lang="en-US" sz="3200" b="1" dirty="0">
                <a:solidFill>
                  <a:srgbClr val="FFFFFF"/>
                </a:solidFill>
              </a:rPr>
              <a:t>Therefore we also, since we are surrounded by so great a cloud of witnesses, let us lay aside every weight, and the sin which so easily ensnares </a:t>
            </a:r>
            <a:r>
              <a:rPr lang="en-US" sz="3200" b="1" i="1" dirty="0">
                <a:solidFill>
                  <a:srgbClr val="FFFFFF"/>
                </a:solidFill>
              </a:rPr>
              <a:t>us,</a:t>
            </a:r>
            <a:r>
              <a:rPr lang="en-US" sz="3200" b="1" dirty="0">
                <a:solidFill>
                  <a:srgbClr val="FFFFFF"/>
                </a:solidFill>
              </a:rPr>
              <a:t> and let us run with endurance the race that is set before us</a:t>
            </a:r>
            <a:r>
              <a:rPr lang="en-US" sz="3200" b="1" dirty="0" smtClean="0">
                <a:solidFill>
                  <a:srgbClr val="FFFFFF"/>
                </a:solidFill>
              </a:rPr>
              <a:t>,</a:t>
            </a:r>
            <a:r>
              <a:rPr lang="en-US" sz="3200" b="1" dirty="0">
                <a:solidFill>
                  <a:srgbClr val="FFFFFF"/>
                </a:solidFill>
              </a:rPr>
              <a:t> looking unto Jesus, the author and finisher of </a:t>
            </a:r>
            <a:r>
              <a:rPr lang="en-US" sz="3200" b="1" i="1" dirty="0">
                <a:solidFill>
                  <a:srgbClr val="FFFFFF"/>
                </a:solidFill>
              </a:rPr>
              <a:t>our</a:t>
            </a:r>
            <a:r>
              <a:rPr lang="en-US" sz="3200" b="1" dirty="0">
                <a:solidFill>
                  <a:srgbClr val="FFFFFF"/>
                </a:solidFill>
              </a:rPr>
              <a:t> faith, who for the joy that was set before Him endured the cross, despising the shame, and has sat down at the right hand of the throne of </a:t>
            </a:r>
            <a:r>
              <a:rPr lang="en-US" sz="3200" b="1" dirty="0" smtClean="0">
                <a:solidFill>
                  <a:srgbClr val="FFFFFF"/>
                </a:solidFill>
              </a:rPr>
              <a:t>God.  For </a:t>
            </a:r>
            <a:r>
              <a:rPr lang="en-US" sz="3200" b="1" dirty="0">
                <a:solidFill>
                  <a:srgbClr val="FFFFFF"/>
                </a:solidFill>
              </a:rPr>
              <a:t>consider Him who endured such hostility from sinners against Himself, lest you become weary and discouraged in your souls.   You have not yet resisted to bloodshed, striving against sin.</a:t>
            </a:r>
            <a:endParaRPr lang="en-US" sz="3200" b="1" dirty="0">
              <a:solidFill>
                <a:srgbClr val="FFFFFF"/>
              </a:solidFill>
              <a:latin typeface="Bookman Old Style"/>
              <a:cs typeface="Bookman Old Style"/>
            </a:endParaRPr>
          </a:p>
        </p:txBody>
      </p:sp>
      <p:sp>
        <p:nvSpPr>
          <p:cNvPr id="14" name="Rectangle 13"/>
          <p:cNvSpPr/>
          <p:nvPr/>
        </p:nvSpPr>
        <p:spPr>
          <a:xfrm>
            <a:off x="381000" y="762000"/>
            <a:ext cx="8610600" cy="5509200"/>
          </a:xfrm>
          <a:prstGeom prst="rect">
            <a:avLst/>
          </a:prstGeom>
          <a:solidFill>
            <a:schemeClr val="accent1"/>
          </a:solidFill>
        </p:spPr>
        <p:txBody>
          <a:bodyPr wrap="square">
            <a:spAutoFit/>
          </a:bodyPr>
          <a:lstStyle/>
          <a:p>
            <a:r>
              <a:rPr lang="en-US" sz="3200" b="1" dirty="0" smtClean="0">
                <a:solidFill>
                  <a:srgbClr val="FFFFFF"/>
                </a:solidFill>
                <a:latin typeface="Bookman Old Style"/>
                <a:cs typeface="Bookman Old Style"/>
              </a:rPr>
              <a:t>1 Corinthians 13:4-8   </a:t>
            </a:r>
            <a:r>
              <a:rPr lang="en-US" sz="3200" b="1" dirty="0" smtClean="0">
                <a:solidFill>
                  <a:srgbClr val="FFFFFF"/>
                </a:solidFill>
              </a:rPr>
              <a:t>Love </a:t>
            </a:r>
            <a:r>
              <a:rPr lang="en-US" sz="3200" b="1" dirty="0">
                <a:solidFill>
                  <a:srgbClr val="FFFFFF"/>
                </a:solidFill>
              </a:rPr>
              <a:t>suffers long </a:t>
            </a:r>
            <a:r>
              <a:rPr lang="en-US" sz="3200" b="1" i="1" dirty="0">
                <a:solidFill>
                  <a:srgbClr val="FFFFFF"/>
                </a:solidFill>
              </a:rPr>
              <a:t>and</a:t>
            </a:r>
            <a:r>
              <a:rPr lang="en-US" sz="3200" b="1" dirty="0">
                <a:solidFill>
                  <a:srgbClr val="FFFFFF"/>
                </a:solidFill>
              </a:rPr>
              <a:t> is kind; love does not envy; love does not parade itself, is not puffed up;  does not behave rudely, does not seek its own, is not provoked, thinks no evil;  does not rejoice in iniquity, but rejoices in the truth;  bears all things, believes all things, hopes all things, endures all things.</a:t>
            </a:r>
          </a:p>
          <a:p>
            <a:r>
              <a:rPr lang="en-US" sz="3200" b="1" dirty="0">
                <a:solidFill>
                  <a:srgbClr val="FFFFFF"/>
                </a:solidFill>
              </a:rPr>
              <a:t> Love never fails. But whether </a:t>
            </a:r>
            <a:r>
              <a:rPr lang="en-US" sz="3200" b="1" i="1" dirty="0">
                <a:solidFill>
                  <a:srgbClr val="FFFFFF"/>
                </a:solidFill>
              </a:rPr>
              <a:t>there are</a:t>
            </a:r>
            <a:r>
              <a:rPr lang="en-US" sz="3200" b="1" dirty="0">
                <a:solidFill>
                  <a:srgbClr val="FFFFFF"/>
                </a:solidFill>
              </a:rPr>
              <a:t> prophecies, they will fail; whether </a:t>
            </a:r>
            <a:r>
              <a:rPr lang="en-US" sz="3200" b="1" i="1" dirty="0">
                <a:solidFill>
                  <a:srgbClr val="FFFFFF"/>
                </a:solidFill>
              </a:rPr>
              <a:t>there are</a:t>
            </a:r>
            <a:r>
              <a:rPr lang="en-US" sz="3200" b="1" dirty="0">
                <a:solidFill>
                  <a:srgbClr val="FFFFFF"/>
                </a:solidFill>
              </a:rPr>
              <a:t> tongues, they will cease; whether </a:t>
            </a:r>
            <a:r>
              <a:rPr lang="en-US" sz="3200" b="1" i="1" dirty="0">
                <a:solidFill>
                  <a:srgbClr val="FFFFFF"/>
                </a:solidFill>
              </a:rPr>
              <a:t>there is</a:t>
            </a:r>
            <a:r>
              <a:rPr lang="en-US" sz="3200" b="1" dirty="0">
                <a:solidFill>
                  <a:srgbClr val="FFFFFF"/>
                </a:solidFill>
              </a:rPr>
              <a:t> knowledge, it will vanish away.</a:t>
            </a:r>
            <a:endParaRPr lang="en-US" sz="3200" b="1" dirty="0">
              <a:solidFill>
                <a:srgbClr val="FFFFFF"/>
              </a:solidFill>
              <a:latin typeface="Bookman Old Style"/>
              <a:cs typeface="Bookman Old Style"/>
            </a:endParaRPr>
          </a:p>
        </p:txBody>
      </p:sp>
    </p:spTree>
    <p:extLst>
      <p:ext uri="{BB962C8B-B14F-4D97-AF65-F5344CB8AC3E}">
        <p14:creationId xmlns:p14="http://schemas.microsoft.com/office/powerpoint/2010/main" val="56631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2" presetClass="entr" presetSubtype="4"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4"/>
                                        </p:tgtEl>
                                        <p:attrNameLst>
                                          <p:attrName>ppt_x</p:attrName>
                                        </p:attrNameLst>
                                      </p:cBhvr>
                                      <p:tavLst>
                                        <p:tav tm="0">
                                          <p:val>
                                            <p:strVal val="ppt_x"/>
                                          </p:val>
                                        </p:tav>
                                        <p:tav tm="100000">
                                          <p:val>
                                            <p:strVal val="ppt_x"/>
                                          </p:val>
                                        </p:tav>
                                      </p:tavLst>
                                    </p:anim>
                                    <p:anim calcmode="lin" valueType="num">
                                      <p:cBhvr additive="base">
                                        <p:cTn id="33" dur="500"/>
                                        <p:tgtEl>
                                          <p:spTgt spid="14"/>
                                        </p:tgtEl>
                                        <p:attrNameLst>
                                          <p:attrName>ppt_y</p:attrName>
                                        </p:attrNameLst>
                                      </p:cBhvr>
                                      <p:tavLst>
                                        <p:tav tm="0">
                                          <p:val>
                                            <p:strVal val="ppt_y"/>
                                          </p:val>
                                        </p:tav>
                                        <p:tav tm="100000">
                                          <p:val>
                                            <p:strVal val="1+ppt_h/2"/>
                                          </p:val>
                                        </p:tav>
                                      </p:tavLst>
                                    </p:anim>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 calcmode="lin" valueType="num">
                                      <p:cBhvr additive="base">
                                        <p:cTn id="3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2" presetClass="entr" presetSubtype="4"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11"/>
                                        </p:tgtEl>
                                        <p:attrNameLst>
                                          <p:attrName>ppt_x</p:attrName>
                                        </p:attrNameLst>
                                      </p:cBhvr>
                                      <p:tavLst>
                                        <p:tav tm="0">
                                          <p:val>
                                            <p:strVal val="ppt_x"/>
                                          </p:val>
                                        </p:tav>
                                        <p:tav tm="100000">
                                          <p:val>
                                            <p:strVal val="ppt_x"/>
                                          </p:val>
                                        </p:tav>
                                      </p:tavLst>
                                    </p:anim>
                                    <p:anim calcmode="lin" valueType="num">
                                      <p:cBhvr additive="base">
                                        <p:cTn id="59" dur="500"/>
                                        <p:tgtEl>
                                          <p:spTgt spid="11"/>
                                        </p:tgtEl>
                                        <p:attrNameLst>
                                          <p:attrName>ppt_y</p:attrName>
                                        </p:attrNameLst>
                                      </p:cBhvr>
                                      <p:tavLst>
                                        <p:tav tm="0">
                                          <p:val>
                                            <p:strVal val="ppt_y"/>
                                          </p:val>
                                        </p:tav>
                                        <p:tav tm="100000">
                                          <p:val>
                                            <p:strVal val="1+ppt_h/2"/>
                                          </p:val>
                                        </p:tav>
                                      </p:tavLst>
                                    </p:anim>
                                    <p:set>
                                      <p:cBhvr>
                                        <p:cTn id="60" dur="1" fill="hold">
                                          <p:stCondLst>
                                            <p:cond delay="499"/>
                                          </p:stCondLst>
                                        </p:cTn>
                                        <p:tgtEl>
                                          <p:spTgt spid="1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xEl>
                                              <p:pRg st="2" end="2"/>
                                            </p:txEl>
                                          </p:spTgt>
                                        </p:tgtEl>
                                        <p:attrNameLst>
                                          <p:attrName>style.visibility</p:attrName>
                                        </p:attrNameLst>
                                      </p:cBhvr>
                                      <p:to>
                                        <p:strVal val="visible"/>
                                      </p:to>
                                    </p:set>
                                    <p:anim calcmode="lin" valueType="num">
                                      <p:cBhvr additive="base">
                                        <p:cTn id="6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additive="base">
                                        <p:cTn id="76" dur="500"/>
                                        <p:tgtEl>
                                          <p:spTgt spid="12"/>
                                        </p:tgtEl>
                                        <p:attrNameLst>
                                          <p:attrName>ppt_x</p:attrName>
                                        </p:attrNameLst>
                                      </p:cBhvr>
                                      <p:tavLst>
                                        <p:tav tm="0">
                                          <p:val>
                                            <p:strVal val="ppt_x"/>
                                          </p:val>
                                        </p:tav>
                                        <p:tav tm="100000">
                                          <p:val>
                                            <p:strVal val="ppt_x"/>
                                          </p:val>
                                        </p:tav>
                                      </p:tavLst>
                                    </p:anim>
                                    <p:anim calcmode="lin" valueType="num">
                                      <p:cBhvr additive="base">
                                        <p:cTn id="77" dur="500"/>
                                        <p:tgtEl>
                                          <p:spTgt spid="12"/>
                                        </p:tgtEl>
                                        <p:attrNameLst>
                                          <p:attrName>ppt_y</p:attrName>
                                        </p:attrNameLst>
                                      </p:cBhvr>
                                      <p:tavLst>
                                        <p:tav tm="0">
                                          <p:val>
                                            <p:strVal val="ppt_y"/>
                                          </p:val>
                                        </p:tav>
                                        <p:tav tm="100000">
                                          <p:val>
                                            <p:strVal val="1+ppt_h/2"/>
                                          </p:val>
                                        </p:tav>
                                      </p:tavLst>
                                    </p:anim>
                                    <p:set>
                                      <p:cBhvr>
                                        <p:cTn id="78" dur="1" fill="hold">
                                          <p:stCondLst>
                                            <p:cond delay="499"/>
                                          </p:stCondLst>
                                        </p:cTn>
                                        <p:tgtEl>
                                          <p:spTgt spid="1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9">
                                            <p:txEl>
                                              <p:pRg st="3" end="3"/>
                                            </p:txEl>
                                          </p:spTgt>
                                        </p:tgtEl>
                                        <p:attrNameLst>
                                          <p:attrName>style.visibility</p:attrName>
                                        </p:attrNameLst>
                                      </p:cBhvr>
                                      <p:to>
                                        <p:strVal val="visible"/>
                                      </p:to>
                                    </p:set>
                                    <p:anim calcmode="lin" valueType="num">
                                      <p:cBhvr additive="base">
                                        <p:cTn id="8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fill="hold"/>
                                        <p:tgtEl>
                                          <p:spTgt spid="13"/>
                                        </p:tgtEl>
                                        <p:attrNameLst>
                                          <p:attrName>ppt_x</p:attrName>
                                        </p:attrNameLst>
                                      </p:cBhvr>
                                      <p:tavLst>
                                        <p:tav tm="0">
                                          <p:val>
                                            <p:strVal val="#ppt_x"/>
                                          </p:val>
                                        </p:tav>
                                        <p:tav tm="100000">
                                          <p:val>
                                            <p:strVal val="#ppt_x"/>
                                          </p:val>
                                        </p:tav>
                                      </p:tavLst>
                                    </p:anim>
                                    <p:anim calcmode="lin" valueType="num">
                                      <p:cBhvr additive="base">
                                        <p:cTn id="9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animBg="1"/>
      <p:bldP spid="6" grpId="0" animBg="1"/>
      <p:bldP spid="9" grpId="0" animBg="1"/>
      <p:bldP spid="10" grpId="0" animBg="1"/>
      <p:bldP spid="10" grpId="1" animBg="1"/>
      <p:bldP spid="11" grpId="0" animBg="1"/>
      <p:bldP spid="11" grpId="1" animBg="1"/>
      <p:bldP spid="12" grpId="0" animBg="1"/>
      <p:bldP spid="12" grpId="1" animBg="1"/>
      <p:bldP spid="13" grpId="0" animBg="1"/>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4" y="-3246"/>
            <a:ext cx="9144000" cy="6858000"/>
          </a:xfrm>
          <a:prstGeom prst="rect">
            <a:avLst/>
          </a:prstGeom>
        </p:spPr>
      </p:pic>
      <p:sp>
        <p:nvSpPr>
          <p:cNvPr id="6" name="TextBox 5"/>
          <p:cNvSpPr txBox="1"/>
          <p:nvPr/>
        </p:nvSpPr>
        <p:spPr>
          <a:xfrm>
            <a:off x="304800" y="228600"/>
            <a:ext cx="8534400" cy="1077218"/>
          </a:xfrm>
          <a:prstGeom prst="rect">
            <a:avLst/>
          </a:prstGeom>
          <a:solidFill>
            <a:srgbClr val="803200">
              <a:alpha val="93000"/>
            </a:srgbClr>
          </a:solidFill>
        </p:spPr>
        <p:txBody>
          <a:bodyPr wrap="square" rtlCol="0">
            <a:spAutoFit/>
          </a:bodyPr>
          <a:lstStyle/>
          <a:p>
            <a:r>
              <a:rPr lang="en-US" sz="3200" b="1" dirty="0" smtClean="0">
                <a:solidFill>
                  <a:srgbClr val="FFFFFF"/>
                </a:solidFill>
              </a:rPr>
              <a:t>1.  What </a:t>
            </a:r>
            <a:r>
              <a:rPr lang="en-US" sz="3200" b="1" dirty="0">
                <a:solidFill>
                  <a:srgbClr val="FFFFFF"/>
                </a:solidFill>
              </a:rPr>
              <a:t>is Paul faulting the Corinthians for doing? </a:t>
            </a:r>
          </a:p>
        </p:txBody>
      </p:sp>
      <p:sp>
        <p:nvSpPr>
          <p:cNvPr id="3" name="TextBox 2"/>
          <p:cNvSpPr txBox="1"/>
          <p:nvPr/>
        </p:nvSpPr>
        <p:spPr>
          <a:xfrm>
            <a:off x="304800" y="1981200"/>
            <a:ext cx="8534400" cy="1077218"/>
          </a:xfrm>
          <a:prstGeom prst="rect">
            <a:avLst/>
          </a:prstGeom>
          <a:solidFill>
            <a:srgbClr val="EECA85">
              <a:alpha val="96000"/>
            </a:srgbClr>
          </a:solidFill>
        </p:spPr>
        <p:txBody>
          <a:bodyPr wrap="square" rtlCol="0">
            <a:spAutoFit/>
          </a:bodyPr>
          <a:lstStyle/>
          <a:p>
            <a:pPr marL="285750" indent="-285750">
              <a:buFont typeface="Wingdings" charset="2"/>
              <a:buChar char="q"/>
            </a:pPr>
            <a:r>
              <a:rPr lang="en-US" sz="3200" dirty="0" smtClean="0"/>
              <a:t>   Taking a brother to court instead of keeping the issue within the church</a:t>
            </a:r>
          </a:p>
        </p:txBody>
      </p:sp>
      <p:sp>
        <p:nvSpPr>
          <p:cNvPr id="8" name="Rectangle 7"/>
          <p:cNvSpPr/>
          <p:nvPr/>
        </p:nvSpPr>
        <p:spPr>
          <a:xfrm>
            <a:off x="228600" y="1600200"/>
            <a:ext cx="8610600" cy="5016757"/>
          </a:xfrm>
          <a:prstGeom prst="rect">
            <a:avLst/>
          </a:prstGeom>
          <a:solidFill>
            <a:schemeClr val="accent1"/>
          </a:solidFill>
        </p:spPr>
        <p:txBody>
          <a:bodyPr wrap="square">
            <a:spAutoFit/>
          </a:bodyPr>
          <a:lstStyle/>
          <a:p>
            <a:r>
              <a:rPr lang="en-US" sz="3200" b="1" dirty="0" smtClean="0">
                <a:solidFill>
                  <a:srgbClr val="FFFFFF"/>
                </a:solidFill>
                <a:latin typeface="Bookman Old Style"/>
                <a:cs typeface="Bookman Old Style"/>
              </a:rPr>
              <a:t>Matthew 18:15-17   </a:t>
            </a:r>
            <a:r>
              <a:rPr lang="en-US" sz="3200" b="1" dirty="0" smtClean="0">
                <a:solidFill>
                  <a:srgbClr val="FFFFFF"/>
                </a:solidFill>
              </a:rPr>
              <a:t>“</a:t>
            </a:r>
            <a:r>
              <a:rPr lang="en-US" sz="3200" b="1" dirty="0">
                <a:solidFill>
                  <a:srgbClr val="FFFFFF"/>
                </a:solidFill>
              </a:rPr>
              <a:t>Moreover if your brother sins against you, go and tell him his fault between you and him alone. If he hears you, you have gained your brother.   But if he will not hear, take with you one or two more, that ‘by the mouth of two or three witnesses every word may be established.</a:t>
            </a:r>
            <a:r>
              <a:rPr lang="en-US" sz="3200" b="1" dirty="0" smtClean="0">
                <a:solidFill>
                  <a:srgbClr val="FFFFFF"/>
                </a:solidFill>
              </a:rPr>
              <a:t>’</a:t>
            </a:r>
            <a:r>
              <a:rPr lang="en-US" sz="3200" b="1" dirty="0">
                <a:solidFill>
                  <a:srgbClr val="FFFFFF"/>
                </a:solidFill>
              </a:rPr>
              <a:t>  And if he refuses to hear them, tell </a:t>
            </a:r>
            <a:r>
              <a:rPr lang="en-US" sz="3200" b="1" i="1" dirty="0">
                <a:solidFill>
                  <a:srgbClr val="FFFFFF"/>
                </a:solidFill>
              </a:rPr>
              <a:t>it</a:t>
            </a:r>
            <a:r>
              <a:rPr lang="en-US" sz="3200" b="1" dirty="0">
                <a:solidFill>
                  <a:srgbClr val="FFFFFF"/>
                </a:solidFill>
              </a:rPr>
              <a:t> to the church. But if he refuses even to hear the church, let him be to you like a heathen and a tax collector.</a:t>
            </a:r>
            <a:endParaRPr lang="en-US" sz="3200" b="1" dirty="0">
              <a:solidFill>
                <a:srgbClr val="FFFFFF"/>
              </a:solidFill>
              <a:latin typeface="Bookman Old Style"/>
              <a:cs typeface="Bookman Old Style"/>
            </a:endParaRPr>
          </a:p>
        </p:txBody>
      </p:sp>
    </p:spTree>
    <p:extLst>
      <p:ext uri="{BB962C8B-B14F-4D97-AF65-F5344CB8AC3E}">
        <p14:creationId xmlns:p14="http://schemas.microsoft.com/office/powerpoint/2010/main" val="159642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4" y="-3246"/>
            <a:ext cx="9144000" cy="6858000"/>
          </a:xfrm>
          <a:prstGeom prst="rect">
            <a:avLst/>
          </a:prstGeom>
        </p:spPr>
      </p:pic>
      <p:sp>
        <p:nvSpPr>
          <p:cNvPr id="6" name="TextBox 5"/>
          <p:cNvSpPr txBox="1"/>
          <p:nvPr/>
        </p:nvSpPr>
        <p:spPr>
          <a:xfrm>
            <a:off x="304800" y="457200"/>
            <a:ext cx="8534400" cy="1077218"/>
          </a:xfrm>
          <a:prstGeom prst="rect">
            <a:avLst/>
          </a:prstGeom>
          <a:solidFill>
            <a:srgbClr val="803200">
              <a:alpha val="93000"/>
            </a:srgbClr>
          </a:solidFill>
        </p:spPr>
        <p:txBody>
          <a:bodyPr wrap="square" rtlCol="0">
            <a:spAutoFit/>
          </a:bodyPr>
          <a:lstStyle/>
          <a:p>
            <a:r>
              <a:rPr lang="en-US" sz="3200" b="1" dirty="0" smtClean="0">
                <a:solidFill>
                  <a:schemeClr val="bg1"/>
                </a:solidFill>
              </a:rPr>
              <a:t>2.  How </a:t>
            </a:r>
            <a:r>
              <a:rPr lang="en-US" sz="3200" b="1" dirty="0">
                <a:solidFill>
                  <a:schemeClr val="bg1"/>
                </a:solidFill>
              </a:rPr>
              <a:t>can v.2 be reconciled with what Paul said previously in 5:12-13?</a:t>
            </a:r>
          </a:p>
        </p:txBody>
      </p:sp>
      <p:sp>
        <p:nvSpPr>
          <p:cNvPr id="5" name="TextBox 4"/>
          <p:cNvSpPr txBox="1"/>
          <p:nvPr/>
        </p:nvSpPr>
        <p:spPr>
          <a:xfrm>
            <a:off x="304800" y="1981200"/>
            <a:ext cx="8534400" cy="1077218"/>
          </a:xfrm>
          <a:prstGeom prst="rect">
            <a:avLst/>
          </a:prstGeom>
          <a:solidFill>
            <a:srgbClr val="EECA85">
              <a:alpha val="96000"/>
            </a:srgbClr>
          </a:solidFill>
        </p:spPr>
        <p:txBody>
          <a:bodyPr wrap="square" rtlCol="0">
            <a:spAutoFit/>
          </a:bodyPr>
          <a:lstStyle/>
          <a:p>
            <a:pPr marL="285750" indent="-285750">
              <a:buFont typeface="Wingdings" charset="2"/>
              <a:buChar char="q"/>
            </a:pPr>
            <a:r>
              <a:rPr lang="en-US" sz="3200" dirty="0" smtClean="0"/>
              <a:t>   On Judgment Day, the world will be judged by the same standard Christians faithfully live by.</a:t>
            </a:r>
          </a:p>
        </p:txBody>
      </p:sp>
      <p:sp>
        <p:nvSpPr>
          <p:cNvPr id="10" name="Rectangle 9"/>
          <p:cNvSpPr/>
          <p:nvPr/>
        </p:nvSpPr>
        <p:spPr>
          <a:xfrm>
            <a:off x="304800" y="3352800"/>
            <a:ext cx="8610600" cy="2554545"/>
          </a:xfrm>
          <a:prstGeom prst="rect">
            <a:avLst/>
          </a:prstGeom>
          <a:solidFill>
            <a:schemeClr val="accent1"/>
          </a:solidFill>
        </p:spPr>
        <p:txBody>
          <a:bodyPr wrap="square">
            <a:spAutoFit/>
          </a:bodyPr>
          <a:lstStyle/>
          <a:p>
            <a:r>
              <a:rPr lang="en-US" sz="3200" b="1" dirty="0" smtClean="0">
                <a:solidFill>
                  <a:srgbClr val="FFFFFF"/>
                </a:solidFill>
                <a:cs typeface="Bookman Old Style"/>
              </a:rPr>
              <a:t>1 Corinthians 5:12-13  </a:t>
            </a:r>
            <a:r>
              <a:rPr lang="en-US" sz="3200" b="1" dirty="0" smtClean="0">
                <a:solidFill>
                  <a:srgbClr val="FFFFFF"/>
                </a:solidFill>
              </a:rPr>
              <a:t>For </a:t>
            </a:r>
            <a:r>
              <a:rPr lang="en-US" sz="3200" b="1" dirty="0">
                <a:solidFill>
                  <a:srgbClr val="FFFFFF"/>
                </a:solidFill>
              </a:rPr>
              <a:t>what </a:t>
            </a:r>
            <a:r>
              <a:rPr lang="en-US" sz="3200" b="1" i="1" dirty="0">
                <a:solidFill>
                  <a:srgbClr val="FFFFFF"/>
                </a:solidFill>
              </a:rPr>
              <a:t>have</a:t>
            </a:r>
            <a:r>
              <a:rPr lang="en-US" sz="3200" b="1" dirty="0">
                <a:solidFill>
                  <a:srgbClr val="FFFFFF"/>
                </a:solidFill>
              </a:rPr>
              <a:t> I </a:t>
            </a:r>
            <a:r>
              <a:rPr lang="en-US" sz="3200" b="1" i="1" dirty="0">
                <a:solidFill>
                  <a:srgbClr val="FFFFFF"/>
                </a:solidFill>
              </a:rPr>
              <a:t>to do</a:t>
            </a:r>
            <a:r>
              <a:rPr lang="en-US" sz="3200" b="1" dirty="0">
                <a:solidFill>
                  <a:srgbClr val="FFFFFF"/>
                </a:solidFill>
              </a:rPr>
              <a:t> with judging those also who are outside? Do you not judge those who are inside?  But those who are outside God judges. Therefore “put away from yourselves the evil person.”</a:t>
            </a:r>
            <a:endParaRPr lang="en-US" sz="3200" b="1" dirty="0">
              <a:solidFill>
                <a:srgbClr val="FFFFFF"/>
              </a:solidFill>
              <a:cs typeface="Bookman Old Style"/>
            </a:endParaRPr>
          </a:p>
        </p:txBody>
      </p:sp>
      <p:sp>
        <p:nvSpPr>
          <p:cNvPr id="11" name="Rectangle 10"/>
          <p:cNvSpPr/>
          <p:nvPr/>
        </p:nvSpPr>
        <p:spPr>
          <a:xfrm>
            <a:off x="304800" y="3352800"/>
            <a:ext cx="8610600" cy="2062103"/>
          </a:xfrm>
          <a:prstGeom prst="rect">
            <a:avLst/>
          </a:prstGeom>
          <a:solidFill>
            <a:schemeClr val="accent1"/>
          </a:solidFill>
        </p:spPr>
        <p:txBody>
          <a:bodyPr wrap="square">
            <a:spAutoFit/>
          </a:bodyPr>
          <a:lstStyle/>
          <a:p>
            <a:r>
              <a:rPr lang="en-US" sz="3200" b="1" dirty="0" smtClean="0">
                <a:solidFill>
                  <a:srgbClr val="FFFFFF"/>
                </a:solidFill>
                <a:latin typeface="Bookman Old Style"/>
                <a:cs typeface="Bookman Old Style"/>
              </a:rPr>
              <a:t>Romans 2:27  </a:t>
            </a:r>
            <a:r>
              <a:rPr lang="en-US" sz="3200" b="1" dirty="0">
                <a:solidFill>
                  <a:srgbClr val="FFFFFF"/>
                </a:solidFill>
              </a:rPr>
              <a:t>And will not the physically uncircumcised, if he fulfills the law, judge you who, </a:t>
            </a:r>
            <a:r>
              <a:rPr lang="en-US" sz="3200" b="1" i="1" dirty="0">
                <a:solidFill>
                  <a:srgbClr val="FFFFFF"/>
                </a:solidFill>
              </a:rPr>
              <a:t>even</a:t>
            </a:r>
            <a:r>
              <a:rPr lang="en-US" sz="3200" b="1" dirty="0">
                <a:solidFill>
                  <a:srgbClr val="FFFFFF"/>
                </a:solidFill>
              </a:rPr>
              <a:t> with </a:t>
            </a:r>
            <a:r>
              <a:rPr lang="en-US" sz="3200" b="1" i="1" dirty="0">
                <a:solidFill>
                  <a:srgbClr val="FFFFFF"/>
                </a:solidFill>
              </a:rPr>
              <a:t>your</a:t>
            </a:r>
            <a:r>
              <a:rPr lang="en-US" sz="3200" b="1" dirty="0">
                <a:solidFill>
                  <a:srgbClr val="FFFFFF"/>
                </a:solidFill>
              </a:rPr>
              <a:t> written </a:t>
            </a:r>
            <a:r>
              <a:rPr lang="en-US" sz="3200" b="1" i="1" dirty="0">
                <a:solidFill>
                  <a:srgbClr val="FFFFFF"/>
                </a:solidFill>
              </a:rPr>
              <a:t>code</a:t>
            </a:r>
            <a:r>
              <a:rPr lang="en-US" sz="3200" b="1" dirty="0">
                <a:solidFill>
                  <a:srgbClr val="FFFFFF"/>
                </a:solidFill>
              </a:rPr>
              <a:t> and circumcision, </a:t>
            </a:r>
            <a:r>
              <a:rPr lang="en-US" sz="3200" b="1" i="1" dirty="0">
                <a:solidFill>
                  <a:srgbClr val="FFFFFF"/>
                </a:solidFill>
              </a:rPr>
              <a:t>are</a:t>
            </a:r>
            <a:r>
              <a:rPr lang="en-US" sz="3200" b="1" dirty="0">
                <a:solidFill>
                  <a:srgbClr val="FFFFFF"/>
                </a:solidFill>
              </a:rPr>
              <a:t> a transgressor of the law?</a:t>
            </a:r>
            <a:endParaRPr lang="en-US" sz="3200" b="1" dirty="0">
              <a:solidFill>
                <a:srgbClr val="FFFFFF"/>
              </a:solidFill>
              <a:latin typeface="Bookman Old Style"/>
              <a:cs typeface="Bookman Old Style"/>
            </a:endParaRPr>
          </a:p>
        </p:txBody>
      </p:sp>
      <p:sp>
        <p:nvSpPr>
          <p:cNvPr id="12" name="Rectangle 11"/>
          <p:cNvSpPr/>
          <p:nvPr/>
        </p:nvSpPr>
        <p:spPr>
          <a:xfrm>
            <a:off x="304800" y="3429000"/>
            <a:ext cx="8610600" cy="3046988"/>
          </a:xfrm>
          <a:prstGeom prst="rect">
            <a:avLst/>
          </a:prstGeom>
          <a:solidFill>
            <a:schemeClr val="accent1"/>
          </a:solidFill>
        </p:spPr>
        <p:txBody>
          <a:bodyPr wrap="square">
            <a:spAutoFit/>
          </a:bodyPr>
          <a:lstStyle/>
          <a:p>
            <a:r>
              <a:rPr lang="en-US" sz="3200" b="1" dirty="0" smtClean="0">
                <a:solidFill>
                  <a:srgbClr val="FFFFFF"/>
                </a:solidFill>
                <a:cs typeface="Bookman Old Style"/>
              </a:rPr>
              <a:t>Hebrews 11:7  </a:t>
            </a:r>
            <a:r>
              <a:rPr lang="en-US" sz="3200" b="1" dirty="0">
                <a:solidFill>
                  <a:srgbClr val="FFFFFF"/>
                </a:solidFill>
              </a:rPr>
              <a:t>By faith Noah, being divinely warned of things not yet seen, moved with godly fear, prepared an ark for the saving of his household, by which he condemned the world and became heir of the righteousness which is according to faith.</a:t>
            </a:r>
            <a:endParaRPr lang="en-US" sz="3200" b="1" dirty="0">
              <a:solidFill>
                <a:srgbClr val="FFFFFF"/>
              </a:solidFill>
              <a:cs typeface="Bookman Old Style"/>
            </a:endParaRPr>
          </a:p>
        </p:txBody>
      </p:sp>
    </p:spTree>
    <p:extLst>
      <p:ext uri="{BB962C8B-B14F-4D97-AF65-F5344CB8AC3E}">
        <p14:creationId xmlns:p14="http://schemas.microsoft.com/office/powerpoint/2010/main" val="49750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11"/>
                                        </p:tgtEl>
                                        <p:attrNameLst>
                                          <p:attrName>ppt_x</p:attrName>
                                        </p:attrNameLst>
                                      </p:cBhvr>
                                      <p:tavLst>
                                        <p:tav tm="0">
                                          <p:val>
                                            <p:strVal val="ppt_x"/>
                                          </p:val>
                                        </p:tav>
                                        <p:tav tm="100000">
                                          <p:val>
                                            <p:strVal val="ppt_x"/>
                                          </p:val>
                                        </p:tav>
                                      </p:tavLst>
                                    </p:anim>
                                    <p:anim calcmode="lin" valueType="num">
                                      <p:cBhvr additive="base">
                                        <p:cTn id="29" dur="500"/>
                                        <p:tgtEl>
                                          <p:spTgt spid="11"/>
                                        </p:tgtEl>
                                        <p:attrNameLst>
                                          <p:attrName>ppt_y</p:attrName>
                                        </p:attrNameLst>
                                      </p:cBhvr>
                                      <p:tavLst>
                                        <p:tav tm="0">
                                          <p:val>
                                            <p:strVal val="ppt_y"/>
                                          </p:val>
                                        </p:tav>
                                        <p:tav tm="100000">
                                          <p:val>
                                            <p:strVal val="1+ppt_h/2"/>
                                          </p:val>
                                        </p:tav>
                                      </p:tavLst>
                                    </p:anim>
                                    <p:set>
                                      <p:cBhvr>
                                        <p:cTn id="30" dur="1" fill="hold">
                                          <p:stCondLst>
                                            <p:cond delay="499"/>
                                          </p:stCondLst>
                                        </p:cTn>
                                        <p:tgtEl>
                                          <p:spTgt spid="11"/>
                                        </p:tgtEl>
                                        <p:attrNameLst>
                                          <p:attrName>style.visibility</p:attrName>
                                        </p:attrNameLst>
                                      </p:cBhvr>
                                      <p:to>
                                        <p:strVal val="hidden"/>
                                      </p:to>
                                    </p:set>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0" grpId="1" animBg="1"/>
      <p:bldP spid="11" grpId="0" animBg="1"/>
      <p:bldP spid="11" grpId="1"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4" y="-3246"/>
            <a:ext cx="9144000" cy="6858000"/>
          </a:xfrm>
          <a:prstGeom prst="rect">
            <a:avLst/>
          </a:prstGeom>
        </p:spPr>
      </p:pic>
      <p:sp>
        <p:nvSpPr>
          <p:cNvPr id="6" name="TextBox 5"/>
          <p:cNvSpPr txBox="1"/>
          <p:nvPr/>
        </p:nvSpPr>
        <p:spPr>
          <a:xfrm>
            <a:off x="304800" y="457200"/>
            <a:ext cx="8534400" cy="1077218"/>
          </a:xfrm>
          <a:prstGeom prst="rect">
            <a:avLst/>
          </a:prstGeom>
          <a:solidFill>
            <a:srgbClr val="803200">
              <a:alpha val="93000"/>
            </a:srgbClr>
          </a:solidFill>
        </p:spPr>
        <p:txBody>
          <a:bodyPr wrap="square" rtlCol="0">
            <a:spAutoFit/>
          </a:bodyPr>
          <a:lstStyle/>
          <a:p>
            <a:r>
              <a:rPr lang="en-US" sz="3200" b="1" dirty="0" smtClean="0">
                <a:solidFill>
                  <a:srgbClr val="FFFFFF"/>
                </a:solidFill>
              </a:rPr>
              <a:t>3.   What </a:t>
            </a:r>
            <a:r>
              <a:rPr lang="en-US" sz="3200" b="1" dirty="0">
                <a:solidFill>
                  <a:srgbClr val="FFFFFF"/>
                </a:solidFill>
              </a:rPr>
              <a:t>is the result of Christians taking their cases before the courts? Why?</a:t>
            </a:r>
          </a:p>
        </p:txBody>
      </p:sp>
      <p:sp>
        <p:nvSpPr>
          <p:cNvPr id="7" name="TextBox 6"/>
          <p:cNvSpPr txBox="1"/>
          <p:nvPr/>
        </p:nvSpPr>
        <p:spPr>
          <a:xfrm>
            <a:off x="381000" y="2438400"/>
            <a:ext cx="8153400" cy="1077218"/>
          </a:xfrm>
          <a:prstGeom prst="rect">
            <a:avLst/>
          </a:prstGeom>
          <a:solidFill>
            <a:srgbClr val="EECA85">
              <a:alpha val="93000"/>
            </a:srgbClr>
          </a:solidFill>
        </p:spPr>
        <p:txBody>
          <a:bodyPr wrap="square" rtlCol="0">
            <a:spAutoFit/>
          </a:bodyPr>
          <a:lstStyle/>
          <a:p>
            <a:r>
              <a:rPr lang="en-US" sz="3200" dirty="0" smtClean="0">
                <a:cs typeface="Bookman Old Style"/>
              </a:rPr>
              <a:t>To their shame, they are proclaiming there is not a wise man among them to judge their case.</a:t>
            </a:r>
          </a:p>
        </p:txBody>
      </p:sp>
    </p:spTree>
    <p:extLst>
      <p:ext uri="{BB962C8B-B14F-4D97-AF65-F5344CB8AC3E}">
        <p14:creationId xmlns:p14="http://schemas.microsoft.com/office/powerpoint/2010/main" val="13145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4" y="-3246"/>
            <a:ext cx="9144000" cy="6858000"/>
          </a:xfrm>
          <a:prstGeom prst="rect">
            <a:avLst/>
          </a:prstGeom>
        </p:spPr>
      </p:pic>
      <p:sp>
        <p:nvSpPr>
          <p:cNvPr id="6" name="TextBox 5"/>
          <p:cNvSpPr txBox="1"/>
          <p:nvPr/>
        </p:nvSpPr>
        <p:spPr>
          <a:xfrm>
            <a:off x="304800" y="228600"/>
            <a:ext cx="8534400" cy="584776"/>
          </a:xfrm>
          <a:prstGeom prst="rect">
            <a:avLst/>
          </a:prstGeom>
          <a:solidFill>
            <a:srgbClr val="803200">
              <a:alpha val="93000"/>
            </a:srgbClr>
          </a:solidFill>
        </p:spPr>
        <p:txBody>
          <a:bodyPr wrap="square" rtlCol="0">
            <a:spAutoFit/>
          </a:bodyPr>
          <a:lstStyle/>
          <a:p>
            <a:r>
              <a:rPr lang="en-US" sz="3200" b="1" dirty="0" smtClean="0">
                <a:solidFill>
                  <a:schemeClr val="bg1"/>
                </a:solidFill>
              </a:rPr>
              <a:t>4.  </a:t>
            </a:r>
            <a:r>
              <a:rPr lang="en-US" sz="3200" dirty="0" smtClean="0">
                <a:solidFill>
                  <a:schemeClr val="bg1"/>
                </a:solidFill>
              </a:rPr>
              <a:t>What </a:t>
            </a:r>
            <a:r>
              <a:rPr lang="en-US" sz="3200" dirty="0">
                <a:solidFill>
                  <a:schemeClr val="bg1"/>
                </a:solidFill>
              </a:rPr>
              <a:t>does Paul say they should do instead?</a:t>
            </a:r>
          </a:p>
        </p:txBody>
      </p:sp>
      <p:sp>
        <p:nvSpPr>
          <p:cNvPr id="5" name="TextBox 4"/>
          <p:cNvSpPr txBox="1"/>
          <p:nvPr/>
        </p:nvSpPr>
        <p:spPr>
          <a:xfrm>
            <a:off x="304800" y="1524000"/>
            <a:ext cx="8534400" cy="1077218"/>
          </a:xfrm>
          <a:prstGeom prst="rect">
            <a:avLst/>
          </a:prstGeom>
          <a:solidFill>
            <a:srgbClr val="EECA85">
              <a:alpha val="96000"/>
            </a:srgbClr>
          </a:solidFill>
        </p:spPr>
        <p:txBody>
          <a:bodyPr wrap="square" rtlCol="0">
            <a:spAutoFit/>
          </a:bodyPr>
          <a:lstStyle/>
          <a:p>
            <a:pPr marL="285750" indent="-285750">
              <a:buFont typeface="Wingdings" charset="2"/>
              <a:buChar char="q"/>
            </a:pPr>
            <a:r>
              <a:rPr lang="en-US" sz="3200" dirty="0" smtClean="0"/>
              <a:t>   Be wronged rather than bringing shame upon the church</a:t>
            </a:r>
          </a:p>
        </p:txBody>
      </p:sp>
      <p:sp>
        <p:nvSpPr>
          <p:cNvPr id="8" name="Rectangle 7"/>
          <p:cNvSpPr/>
          <p:nvPr/>
        </p:nvSpPr>
        <p:spPr>
          <a:xfrm>
            <a:off x="304800" y="2819400"/>
            <a:ext cx="8610600" cy="2554545"/>
          </a:xfrm>
          <a:prstGeom prst="rect">
            <a:avLst/>
          </a:prstGeom>
          <a:solidFill>
            <a:schemeClr val="accent1"/>
          </a:solidFill>
        </p:spPr>
        <p:txBody>
          <a:bodyPr wrap="square">
            <a:spAutoFit/>
          </a:bodyPr>
          <a:lstStyle/>
          <a:p>
            <a:r>
              <a:rPr lang="en-US" sz="3200" b="1" dirty="0" smtClean="0">
                <a:solidFill>
                  <a:srgbClr val="FFFFFF"/>
                </a:solidFill>
                <a:latin typeface="Bookman Old Style"/>
                <a:cs typeface="Bookman Old Style"/>
              </a:rPr>
              <a:t>Matthew 5:39-40  </a:t>
            </a:r>
            <a:r>
              <a:rPr lang="en-US" sz="3200" b="1" dirty="0" smtClean="0">
                <a:solidFill>
                  <a:srgbClr val="FFFFFF"/>
                </a:solidFill>
              </a:rPr>
              <a:t>But </a:t>
            </a:r>
            <a:r>
              <a:rPr lang="en-US" sz="3200" b="1" dirty="0">
                <a:solidFill>
                  <a:srgbClr val="FFFFFF"/>
                </a:solidFill>
              </a:rPr>
              <a:t>I tell you not to resist an evil person. But whoever slaps you on your right cheek, turn the other to him also.   If anyone wants to sue you and take away your tunic, let him have </a:t>
            </a:r>
            <a:r>
              <a:rPr lang="en-US" sz="3200" b="1" i="1" dirty="0">
                <a:solidFill>
                  <a:srgbClr val="FFFFFF"/>
                </a:solidFill>
              </a:rPr>
              <a:t>your</a:t>
            </a:r>
            <a:r>
              <a:rPr lang="en-US" sz="3200" b="1" dirty="0">
                <a:solidFill>
                  <a:srgbClr val="FFFFFF"/>
                </a:solidFill>
              </a:rPr>
              <a:t> cloak also.</a:t>
            </a:r>
            <a:endParaRPr lang="en-US" sz="3200" b="1" dirty="0">
              <a:solidFill>
                <a:srgbClr val="FFFFFF"/>
              </a:solidFill>
              <a:latin typeface="Bookman Old Style"/>
              <a:cs typeface="Bookman Old Style"/>
            </a:endParaRPr>
          </a:p>
        </p:txBody>
      </p:sp>
      <p:sp>
        <p:nvSpPr>
          <p:cNvPr id="9" name="Rectangle 8"/>
          <p:cNvSpPr/>
          <p:nvPr/>
        </p:nvSpPr>
        <p:spPr>
          <a:xfrm>
            <a:off x="304800" y="2819400"/>
            <a:ext cx="8610600" cy="3539430"/>
          </a:xfrm>
          <a:prstGeom prst="rect">
            <a:avLst/>
          </a:prstGeom>
          <a:solidFill>
            <a:schemeClr val="accent1"/>
          </a:solidFill>
        </p:spPr>
        <p:txBody>
          <a:bodyPr wrap="square">
            <a:spAutoFit/>
          </a:bodyPr>
          <a:lstStyle/>
          <a:p>
            <a:r>
              <a:rPr lang="en-US" sz="3200" b="1" dirty="0" smtClean="0">
                <a:solidFill>
                  <a:srgbClr val="FFFFFF"/>
                </a:solidFill>
                <a:cs typeface="Bookman Old Style"/>
              </a:rPr>
              <a:t>Rom 12:17-19  </a:t>
            </a:r>
            <a:r>
              <a:rPr lang="en-US" sz="3200" b="1" dirty="0">
                <a:solidFill>
                  <a:srgbClr val="FFFFFF"/>
                </a:solidFill>
              </a:rPr>
              <a:t>Repay no one evil for evil. Have regard for good things in the sight of all men.   If it is possible, as much as depends on you, live peaceably with all men.   Beloved, do not avenge yourselves, but </a:t>
            </a:r>
            <a:r>
              <a:rPr lang="en-US" sz="3200" b="1" i="1" dirty="0">
                <a:solidFill>
                  <a:srgbClr val="FFFFFF"/>
                </a:solidFill>
              </a:rPr>
              <a:t>rather</a:t>
            </a:r>
            <a:r>
              <a:rPr lang="en-US" sz="3200" b="1" dirty="0">
                <a:solidFill>
                  <a:srgbClr val="FFFFFF"/>
                </a:solidFill>
              </a:rPr>
              <a:t> give place to wrath; for it is written, “Vengeance </a:t>
            </a:r>
            <a:r>
              <a:rPr lang="en-US" sz="3200" b="1" i="1" dirty="0">
                <a:solidFill>
                  <a:srgbClr val="FFFFFF"/>
                </a:solidFill>
              </a:rPr>
              <a:t>is</a:t>
            </a:r>
            <a:r>
              <a:rPr lang="en-US" sz="3200" b="1" dirty="0">
                <a:solidFill>
                  <a:srgbClr val="FFFFFF"/>
                </a:solidFill>
              </a:rPr>
              <a:t> Mine, I will repay,</a:t>
            </a:r>
            <a:r>
              <a:rPr lang="en-US" sz="3200" b="1" dirty="0" smtClean="0">
                <a:solidFill>
                  <a:srgbClr val="FFFFFF"/>
                </a:solidFill>
              </a:rPr>
              <a:t>” </a:t>
            </a:r>
            <a:r>
              <a:rPr lang="en-US" sz="3200" b="1" dirty="0">
                <a:solidFill>
                  <a:srgbClr val="FFFFFF"/>
                </a:solidFill>
              </a:rPr>
              <a:t>says the Lord.</a:t>
            </a:r>
            <a:endParaRPr lang="en-US" sz="3200" b="1" dirty="0">
              <a:solidFill>
                <a:srgbClr val="FFFFFF"/>
              </a:solidFill>
              <a:cs typeface="Bookman Old Style"/>
            </a:endParaRPr>
          </a:p>
        </p:txBody>
      </p:sp>
    </p:spTree>
    <p:extLst>
      <p:ext uri="{BB962C8B-B14F-4D97-AF65-F5344CB8AC3E}">
        <p14:creationId xmlns:p14="http://schemas.microsoft.com/office/powerpoint/2010/main" val="220046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8"/>
                                        </p:tgtEl>
                                        <p:attrNameLst>
                                          <p:attrName>ppt_x</p:attrName>
                                        </p:attrNameLst>
                                      </p:cBhvr>
                                      <p:tavLst>
                                        <p:tav tm="0">
                                          <p:val>
                                            <p:strVal val="ppt_x"/>
                                          </p:val>
                                        </p:tav>
                                        <p:tav tm="100000">
                                          <p:val>
                                            <p:strVal val="ppt_x"/>
                                          </p:val>
                                        </p:tav>
                                      </p:tavLst>
                                    </p:anim>
                                    <p:anim calcmode="lin" valueType="num">
                                      <p:cBhvr additive="base">
                                        <p:cTn id="18" dur="500"/>
                                        <p:tgtEl>
                                          <p:spTgt spid="8"/>
                                        </p:tgtEl>
                                        <p:attrNameLst>
                                          <p:attrName>ppt_y</p:attrName>
                                        </p:attrNameLst>
                                      </p:cBhvr>
                                      <p:tavLst>
                                        <p:tav tm="0">
                                          <p:val>
                                            <p:strVal val="ppt_y"/>
                                          </p:val>
                                        </p:tav>
                                        <p:tav tm="100000">
                                          <p:val>
                                            <p:strVal val="1+ppt_h/2"/>
                                          </p:val>
                                        </p:tav>
                                      </p:tavLst>
                                    </p:anim>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9"/>
                                        </p:tgtEl>
                                        <p:attrNameLst>
                                          <p:attrName>ppt_x</p:attrName>
                                        </p:attrNameLst>
                                      </p:cBhvr>
                                      <p:tavLst>
                                        <p:tav tm="0">
                                          <p:val>
                                            <p:strVal val="ppt_x"/>
                                          </p:val>
                                        </p:tav>
                                        <p:tav tm="100000">
                                          <p:val>
                                            <p:strVal val="ppt_x"/>
                                          </p:val>
                                        </p:tav>
                                      </p:tavLst>
                                    </p:anim>
                                    <p:anim calcmode="lin" valueType="num">
                                      <p:cBhvr additive="base">
                                        <p:cTn id="30" dur="500"/>
                                        <p:tgtEl>
                                          <p:spTgt spid="9"/>
                                        </p:tgtEl>
                                        <p:attrNameLst>
                                          <p:attrName>ppt_y</p:attrName>
                                        </p:attrNameLst>
                                      </p:cBhvr>
                                      <p:tavLst>
                                        <p:tav tm="0">
                                          <p:val>
                                            <p:strVal val="ppt_y"/>
                                          </p:val>
                                        </p:tav>
                                        <p:tav tm="100000">
                                          <p:val>
                                            <p:strVal val="1+ppt_h/2"/>
                                          </p:val>
                                        </p:tav>
                                      </p:tavLst>
                                    </p:anim>
                                    <p:set>
                                      <p:cBhvr>
                                        <p:cTn id="3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4" y="-3246"/>
            <a:ext cx="9144000" cy="6858000"/>
          </a:xfrm>
          <a:prstGeom prst="rect">
            <a:avLst/>
          </a:prstGeom>
        </p:spPr>
      </p:pic>
      <p:sp>
        <p:nvSpPr>
          <p:cNvPr id="6" name="TextBox 5"/>
          <p:cNvSpPr txBox="1"/>
          <p:nvPr/>
        </p:nvSpPr>
        <p:spPr>
          <a:xfrm>
            <a:off x="304800" y="457200"/>
            <a:ext cx="8534400" cy="1077218"/>
          </a:xfrm>
          <a:prstGeom prst="rect">
            <a:avLst/>
          </a:prstGeom>
          <a:solidFill>
            <a:srgbClr val="803200">
              <a:alpha val="93000"/>
            </a:srgbClr>
          </a:solidFill>
        </p:spPr>
        <p:txBody>
          <a:bodyPr wrap="square" rtlCol="0">
            <a:spAutoFit/>
          </a:bodyPr>
          <a:lstStyle/>
          <a:p>
            <a:r>
              <a:rPr lang="en-US" sz="3200" b="1" dirty="0" smtClean="0">
                <a:solidFill>
                  <a:srgbClr val="FFFFFF"/>
                </a:solidFill>
              </a:rPr>
              <a:t>5. </a:t>
            </a:r>
            <a:r>
              <a:rPr lang="en-US" sz="3200" dirty="0">
                <a:solidFill>
                  <a:srgbClr val="FFFFFF"/>
                </a:solidFill>
              </a:rPr>
              <a:t>Does this mean that Christians are prohibited from using the courts? </a:t>
            </a:r>
          </a:p>
        </p:txBody>
      </p:sp>
      <p:sp>
        <p:nvSpPr>
          <p:cNvPr id="5" name="TextBox 4"/>
          <p:cNvSpPr txBox="1"/>
          <p:nvPr/>
        </p:nvSpPr>
        <p:spPr>
          <a:xfrm>
            <a:off x="381000" y="2057400"/>
            <a:ext cx="1600200" cy="584776"/>
          </a:xfrm>
          <a:prstGeom prst="rect">
            <a:avLst/>
          </a:prstGeom>
          <a:solidFill>
            <a:srgbClr val="EECA85">
              <a:alpha val="96000"/>
            </a:srgbClr>
          </a:solidFill>
        </p:spPr>
        <p:txBody>
          <a:bodyPr wrap="square" rtlCol="0">
            <a:spAutoFit/>
          </a:bodyPr>
          <a:lstStyle/>
          <a:p>
            <a:pPr marL="285750" indent="-285750">
              <a:buFont typeface="Wingdings" charset="2"/>
              <a:buChar char="q"/>
            </a:pPr>
            <a:r>
              <a:rPr lang="en-US" sz="3200" dirty="0" smtClean="0"/>
              <a:t>   No</a:t>
            </a:r>
          </a:p>
        </p:txBody>
      </p:sp>
      <p:sp>
        <p:nvSpPr>
          <p:cNvPr id="8" name="Rectangle 7"/>
          <p:cNvSpPr/>
          <p:nvPr/>
        </p:nvSpPr>
        <p:spPr>
          <a:xfrm>
            <a:off x="304800" y="381000"/>
            <a:ext cx="8610600" cy="6124754"/>
          </a:xfrm>
          <a:prstGeom prst="rect">
            <a:avLst/>
          </a:prstGeom>
          <a:solidFill>
            <a:schemeClr val="accent1"/>
          </a:solidFill>
        </p:spPr>
        <p:txBody>
          <a:bodyPr wrap="square">
            <a:spAutoFit/>
          </a:bodyPr>
          <a:lstStyle/>
          <a:p>
            <a:r>
              <a:rPr lang="en-US" sz="2800" b="1" dirty="0" smtClean="0">
                <a:solidFill>
                  <a:srgbClr val="FFFFFF"/>
                </a:solidFill>
                <a:cs typeface="Bookman Old Style"/>
              </a:rPr>
              <a:t>Rom 13:1-5  </a:t>
            </a:r>
            <a:r>
              <a:rPr lang="en-US" sz="2800" dirty="0">
                <a:solidFill>
                  <a:srgbClr val="FFFFFF"/>
                </a:solidFill>
              </a:rPr>
              <a:t>Let every soul be subject to the governing authorities. For there is no authority except from God, and the authorities that exist are appointed by God. </a:t>
            </a:r>
            <a:r>
              <a:rPr lang="en-US" sz="2800" b="1" dirty="0">
                <a:solidFill>
                  <a:srgbClr val="FFFFFF"/>
                </a:solidFill>
              </a:rPr>
              <a:t> </a:t>
            </a:r>
            <a:r>
              <a:rPr lang="en-US" sz="2800" dirty="0">
                <a:solidFill>
                  <a:srgbClr val="FFFFFF"/>
                </a:solidFill>
              </a:rPr>
              <a:t>Therefore whoever resists the authority resists the ordinance of God, and those who resist will bring judgment on themselves. </a:t>
            </a:r>
            <a:r>
              <a:rPr lang="en-US" sz="2800" b="1" dirty="0">
                <a:solidFill>
                  <a:srgbClr val="FFFFFF"/>
                </a:solidFill>
              </a:rPr>
              <a:t>  </a:t>
            </a:r>
            <a:r>
              <a:rPr lang="en-US" sz="2800" dirty="0">
                <a:solidFill>
                  <a:srgbClr val="FFFFFF"/>
                </a:solidFill>
              </a:rPr>
              <a:t>For rulers are not a terror to good works, but to evil. Do you want to be unafraid of the authority? Do what is good, and you will have praise from the same. </a:t>
            </a:r>
            <a:r>
              <a:rPr lang="en-US" sz="2800" b="1" dirty="0">
                <a:solidFill>
                  <a:srgbClr val="FFFFFF"/>
                </a:solidFill>
              </a:rPr>
              <a:t>  </a:t>
            </a:r>
            <a:r>
              <a:rPr lang="en-US" sz="2800" dirty="0">
                <a:solidFill>
                  <a:srgbClr val="FFFFFF"/>
                </a:solidFill>
              </a:rPr>
              <a:t>For he is God’s minister to you for good. But if you do evil, be afraid; for he does not bear the sword in vain; for he is God’s minister, an avenger to </a:t>
            </a:r>
            <a:r>
              <a:rPr lang="en-US" sz="2800" i="1" dirty="0">
                <a:solidFill>
                  <a:srgbClr val="FFFFFF"/>
                </a:solidFill>
              </a:rPr>
              <a:t>execute</a:t>
            </a:r>
            <a:r>
              <a:rPr lang="en-US" sz="2800" dirty="0">
                <a:solidFill>
                  <a:srgbClr val="FFFFFF"/>
                </a:solidFill>
              </a:rPr>
              <a:t> wrath on him who practices evil. </a:t>
            </a:r>
            <a:r>
              <a:rPr lang="en-US" sz="2800" b="1" dirty="0">
                <a:solidFill>
                  <a:srgbClr val="FFFFFF"/>
                </a:solidFill>
              </a:rPr>
              <a:t>  </a:t>
            </a:r>
            <a:r>
              <a:rPr lang="en-US" sz="2800" dirty="0">
                <a:solidFill>
                  <a:srgbClr val="FFFFFF"/>
                </a:solidFill>
              </a:rPr>
              <a:t>Therefore </a:t>
            </a:r>
            <a:r>
              <a:rPr lang="en-US" sz="2800" i="1" dirty="0">
                <a:solidFill>
                  <a:srgbClr val="FFFFFF"/>
                </a:solidFill>
              </a:rPr>
              <a:t>you</a:t>
            </a:r>
            <a:r>
              <a:rPr lang="en-US" sz="2800" dirty="0">
                <a:solidFill>
                  <a:srgbClr val="FFFFFF"/>
                </a:solidFill>
              </a:rPr>
              <a:t> must be subject, not only because of wrath but also for conscience’ sake.</a:t>
            </a:r>
            <a:endParaRPr lang="en-US" sz="2800" b="1" dirty="0">
              <a:solidFill>
                <a:srgbClr val="FFFFFF"/>
              </a:solidFill>
              <a:cs typeface="Bookman Old Style"/>
            </a:endParaRPr>
          </a:p>
        </p:txBody>
      </p:sp>
    </p:spTree>
    <p:extLst>
      <p:ext uri="{BB962C8B-B14F-4D97-AF65-F5344CB8AC3E}">
        <p14:creationId xmlns:p14="http://schemas.microsoft.com/office/powerpoint/2010/main" val="12905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4206</TotalTime>
  <Words>1018</Words>
  <Application>Microsoft Office PowerPoint</Application>
  <PresentationFormat>On-screen Show (4:3)</PresentationFormat>
  <Paragraphs>59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Bookman Old Style</vt:lpstr>
      <vt:lpstr>Apple Chancery</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AUDIOROOM</cp:lastModifiedBy>
  <cp:revision>201</cp:revision>
  <cp:lastPrinted>2013-01-27T12:29:02Z</cp:lastPrinted>
  <dcterms:created xsi:type="dcterms:W3CDTF">2012-12-26T13:04:45Z</dcterms:created>
  <dcterms:modified xsi:type="dcterms:W3CDTF">2013-01-27T14:47:49Z</dcterms:modified>
</cp:coreProperties>
</file>