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8"/>
  </p:handout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Monotype Corsiva" pitchFamily="66" charset="0"/>
      <p:italic r:id="rId19"/>
    </p:embeddedFont>
    <p:embeddedFont>
      <p:font typeface="AR BLANCA" charset="0"/>
      <p:regular r:id="rId20"/>
    </p:embeddedFont>
    <p:embeddedFont>
      <p:font typeface="French Script MT" pitchFamily="66" charset="0"/>
      <p:regular r:id="rId21"/>
    </p:embeddedFont>
    <p:embeddedFont>
      <p:font typeface="Chiller" pitchFamily="8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638"/>
    <a:srgbClr val="EBAC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F5039-E047-450F-AF2F-A12EAF3160E7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A74D-719C-4961-8B08-130E1929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E18B-5589-4B07-8206-5897D0B6BF5A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0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5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did the Lord say to Paul, and how long did he stay at Corinth?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3300" y="1730828"/>
            <a:ext cx="50673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Don’t fear, 18 months—Vss 9-11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2895600"/>
            <a:ext cx="7086600" cy="3505200"/>
          </a:xfrm>
          <a:prstGeom prst="wedgeRectCallout">
            <a:avLst>
              <a:gd name="adj1" fmla="val 18116"/>
              <a:gd name="adj2" fmla="val -7027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Follow Up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What is said in the “great commission” (Matt 28:20) that is comparable to the promise made to Paul?</a:t>
            </a:r>
          </a:p>
          <a:p>
            <a:pPr marL="342900" indent="-342900" algn="ctr">
              <a:buFont typeface="+mj-lt"/>
              <a:buAutoNum type="arabicPeriod"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with you always”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6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did Gallio (proconsul of Achaia) refuse to prosecute Paul?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300" y="1730828"/>
            <a:ext cx="50673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Proconsul = A military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governer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2895600"/>
            <a:ext cx="9144000" cy="3962400"/>
          </a:xfrm>
          <a:prstGeom prst="wedgeRectCallout">
            <a:avLst>
              <a:gd name="adj1" fmla="val -12950"/>
              <a:gd name="adj2" fmla="val -76623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Paul is accused of blaspheming the Law of Moses (12-13)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Gallio refuse to get involved in what he considered a trivial dispute (15)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it were a matter of Roman law he would have become involved (14)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Jews were beaten for bringing the charge and Gallio ignores the beatings (16-17)</a:t>
            </a:r>
          </a:p>
          <a:p>
            <a:pPr marL="342900" indent="-342900">
              <a:buFont typeface="+mj-lt"/>
              <a:buAutoNum type="arabicPeriod"/>
            </a:pP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21956" y="3364736"/>
            <a:ext cx="9144000" cy="34932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When Paul departed Corinth he left behind a church of Christ in one of the most immoral and wicked of cities.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Its members came from both the Jewish and Pagan 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faiths.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Paul wrote the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first letter (1 Corinthians) about 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 or 5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years later from Ephesus addressing many 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problems.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 wrote the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second letter (2 Corinthians) a year or so after 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writing the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first. </a:t>
            </a:r>
          </a:p>
        </p:txBody>
      </p:sp>
    </p:spTree>
    <p:extLst>
      <p:ext uri="{BB962C8B-B14F-4D97-AF65-F5344CB8AC3E}">
        <p14:creationId xmlns:p14="http://schemas.microsoft.com/office/powerpoint/2010/main" val="3206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2590800"/>
            <a:ext cx="9144000" cy="42934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Apollos followed Paul in Corinth (Acts 18:27) but he was gone by the time Paul wrote the first letter (1 Cor 16:12).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It seems that the letter was sent to address the problems the Corinthians wrote to ask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Paul about: </a:t>
            </a:r>
            <a:r>
              <a:rPr lang="en-US" sz="2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“Now </a:t>
            </a:r>
            <a:r>
              <a:rPr lang="en-US" sz="2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concerning the things of which you wrote to </a:t>
            </a:r>
            <a:r>
              <a:rPr lang="en-US" sz="2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me”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 Cor 7:1).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Other questions are assumed because of Paul’s phrases (7:25; 8:1; 12:1; 16:1, </a:t>
            </a:r>
            <a:r>
              <a:rPr lang="en-US" sz="2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“now concerning”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But he also got some first hand reports of problems (1:11, </a:t>
            </a:r>
            <a:r>
              <a:rPr lang="en-US" sz="2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“Chloe’s household”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  <a:endParaRPr lang="en-US" sz="2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 rot="20600417">
            <a:off x="-23247" y="4038600"/>
            <a:ext cx="9144000" cy="89255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Paul is not just giving “wise advice;” instead his writings are </a:t>
            </a:r>
            <a:r>
              <a:rPr lang="en-US" sz="2600" b="1" i="1" dirty="0" smtClean="0">
                <a:solidFill>
                  <a:srgbClr val="FFFF00"/>
                </a:solidFill>
              </a:rPr>
              <a:t>“the commandments of the Lord” </a:t>
            </a:r>
            <a:r>
              <a:rPr lang="en-US" sz="2600" b="1" dirty="0" smtClean="0">
                <a:solidFill>
                  <a:srgbClr val="FFFF00"/>
                </a:solidFill>
              </a:rPr>
              <a:t>(14:37).</a:t>
            </a:r>
            <a:endParaRPr lang="en-US" sz="2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How does Paul refer to the Christians at Corinth according to verse 2?</a:t>
            </a:r>
            <a:endParaRPr lang="en-US" sz="2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287864"/>
            <a:ext cx="77724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Church of God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Sanctified in Christ Jesus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Called to be saints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Call on the name of Jesus Christ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3437" r="1420" b="53325"/>
          <a:stretch/>
        </p:blipFill>
        <p:spPr>
          <a:xfrm>
            <a:off x="-1" y="990600"/>
            <a:ext cx="9164725" cy="20574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" y="2995202"/>
            <a:ext cx="9164725" cy="1292662"/>
          </a:xfrm>
          <a:prstGeom prst="rect">
            <a:avLst/>
          </a:prstGeom>
          <a:solidFill>
            <a:srgbClr val="765638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fact that Paul refers to these people in this way imply (suggest) that their moral and doctrinal failings are overlooked by God?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5" y="4287864"/>
            <a:ext cx="9140125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Cor 5:5 (deliver sinner to Satan)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     1 Cor 6:8 (you do wrong to a brother)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Cor 6:9-10 (unrighteous are unsaved)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Cor 8:12 (sin against a weak brother)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Cor 11:17 (coming together for the worse)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Cor 11:30 (abuses are spiritually killing you)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875" y="4419600"/>
            <a:ext cx="2590801" cy="2158139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NO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bldLvl="5" animBg="1"/>
      <p:bldP spid="3" grpId="1" uiExpand="1" build="allAtOnce" animBg="1"/>
      <p:bldP spid="5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Paul exposes his heartfelt concern for the Corinthians beginning in verse 4. He expresses his thanks to God. Considering verses 4-9 list all for which Paul is thankful?</a:t>
            </a:r>
            <a:endParaRPr lang="en-US" sz="2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914400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(4) “You” the Corinthians (2 Cor 11:28, “all the churches”)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(4) Grace given them (God’s gift of salvation, Eph 2:8)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(5) Their enriching (1 Cor 1:26, but 2 Cor 8:9)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(5-7) The “gifts” given to them (1 Cor 12:1-11)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(7) Their waiting (patience) for the Lord (Phil 3:20)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(8) They may be confirmed (grounded) to the end (1 Cor 10:13)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(8) To be blameless (not condemned), i.e., correct sins and forgiven (2 Cor 7:10)</a:t>
            </a:r>
          </a:p>
        </p:txBody>
      </p:sp>
    </p:spTree>
    <p:extLst>
      <p:ext uri="{BB962C8B-B14F-4D97-AF65-F5344CB8AC3E}">
        <p14:creationId xmlns:p14="http://schemas.microsoft.com/office/powerpoint/2010/main" val="40022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8 L 0 -0.46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0"/>
            <a:ext cx="9144000" cy="69249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To get the </a:t>
            </a:r>
            <a:r>
              <a:rPr lang="en-US" sz="6000" b="1" u="sng" spc="6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most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from this study: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Spend time reading the Bible (our text in Corinthians)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aware of the context (surrounding words, phrases)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 your eyes to spot repeated words (“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16 times in 2 chapters)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Compare versions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down your observations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to make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Partner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 your study with prayer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Always come to class prepared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6600" y="1066800"/>
            <a:ext cx="1905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96193" y="1066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15:39-18:22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8064" y="9041"/>
            <a:ext cx="1371600" cy="28875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48539" y="322056"/>
            <a:ext cx="1371600" cy="439943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199" y="326782"/>
            <a:ext cx="1091339" cy="28875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399" y="2057400"/>
            <a:ext cx="990601" cy="3810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7863" y="2057400"/>
            <a:ext cx="1198536" cy="28875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997702" y="4495800"/>
            <a:ext cx="2743200" cy="2209800"/>
          </a:xfrm>
          <a:prstGeom prst="wedgeRectCallout">
            <a:avLst>
              <a:gd name="adj1" fmla="val -43438"/>
              <a:gd name="adj2" fmla="val -146161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Acts 18:1-17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“After these things Paul departed from Athens and went to Corinth”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35325" y="-8340"/>
            <a:ext cx="5673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City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219200"/>
            <a:ext cx="5715000" cy="563231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“Old Corinth” named for Korinthos (son of Zeus)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Captured for Rome in 146 B.C. by Julius Caesar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Rebuilt in 46 B.C. and granted the status of a Roman Colony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Paul went there it would have had a population of more than 500,000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Built at foot of high hill, on a peninsula—an important commercial city; shipping brought wealth and diversity</a:t>
            </a:r>
          </a:p>
          <a:p>
            <a:pPr marL="342900" indent="-342900">
              <a:buClr>
                <a:srgbClr val="FFFF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 Greek heritage (culture). Known for its emphasis on education, philosophy, sciences and sports.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217940"/>
            <a:ext cx="5715000" cy="563231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Inhabitants both Jew &amp; Gentile (Acts 18:4; 1 Cor 6:9-10)</a:t>
            </a:r>
          </a:p>
          <a:p>
            <a:pPr marL="342900" indent="-342900"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pagan religion was worship of Aphrodite (Roman Venus)</a:t>
            </a:r>
          </a:p>
          <a:p>
            <a:pPr marL="342900" indent="-342900"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 “worship” would have included fornication with “sacred temple prostitutes (male &amp; female)</a:t>
            </a:r>
          </a:p>
          <a:p>
            <a:pPr marL="342900" indent="-342900"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Such decadence permeated Corinthian culture</a:t>
            </a:r>
          </a:p>
          <a:p>
            <a:pPr marL="342900" indent="-342900"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called “A Corinthian” was synonymous with being called “a degenerate”</a:t>
            </a:r>
          </a:p>
          <a:p>
            <a:pPr marL="342900" indent="-342900"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Paul may have had the “Corinthian culture” in mind when he wrote Romans 1:18-32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" y="914400"/>
            <a:ext cx="9125919" cy="59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5" animBg="1"/>
      <p:bldP spid="14" grpId="1" build="allAtOnce" animBg="1"/>
      <p:bldP spid="15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think the “moral climate” of Corinth would have been discouraging?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694993"/>
            <a:ext cx="510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Corinthians 2:1-3 &amp; Acts 18:9-10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24447"/>
            <a:ext cx="9144000" cy="181588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NEB(18:5):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“Now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Silas and Timothy arrived from Macedonia, Paul became wholly absorbed with proclaiming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. .”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about their arrival would have caused Paul to become “wholly absorbed” with preaching?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" y="4122003"/>
            <a:ext cx="913754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Brought support—Now he could fully devote himself to preaching—2 Cor 11:8-9; Phil 4:15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92" y="5105400"/>
            <a:ext cx="9144000" cy="138499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 who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believes and is baptized will be saved; but he who does not believe will be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condemned”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(Mk 16:16). What verse in Acts 18 parallels Mk 16:16?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6015335"/>
            <a:ext cx="228729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Acts 18:8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"/>
            <a:ext cx="9161009" cy="6946575"/>
            <a:chOff x="-1292" y="-1"/>
            <a:chExt cx="9161009" cy="69465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2" y="-1"/>
              <a:ext cx="9161009" cy="60232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0" y="6023244"/>
              <a:ext cx="91440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nch Script MT" pitchFamily="66" charset="0"/>
                </a:rPr>
                <a:t>Corinthian Decadence</a:t>
              </a:r>
              <a:endParaRPr lang="en-US" sz="5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8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1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did Paul stay with while in Corinth?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1730828"/>
            <a:ext cx="3962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Aquila &amp; Priscilla, Ac 18:2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/>
          <a:stretch/>
        </p:blipFill>
        <p:spPr>
          <a:xfrm>
            <a:off x="5746818" y="2192493"/>
            <a:ext cx="3397182" cy="419099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0" y="2667000"/>
            <a:ext cx="5671021" cy="2590800"/>
          </a:xfrm>
          <a:prstGeom prst="wedgeRectCallout">
            <a:avLst>
              <a:gd name="adj1" fmla="val 59114"/>
              <a:gd name="adj2" fmla="val -714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Follow Up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Why did he stay with them?</a:t>
            </a:r>
          </a:p>
          <a:p>
            <a:pPr marL="342900" indent="-342900" algn="ctr">
              <a:buFont typeface="+mj-lt"/>
              <a:buAutoNum type="arabicPeriod"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Were they already Christians?</a:t>
            </a:r>
          </a:p>
          <a:p>
            <a:pPr marL="342900" indent="-342900" algn="ctr">
              <a:buFont typeface="+mj-lt"/>
              <a:buAutoNum type="arabicPeriod"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2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did Paul do each Sabbath 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730828"/>
            <a:ext cx="510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Reasoned in the synagogue, Vs 4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2743200"/>
            <a:ext cx="7086600" cy="2895600"/>
          </a:xfrm>
          <a:prstGeom prst="wedgeRectCallout">
            <a:avLst>
              <a:gd name="adj1" fmla="val 18116"/>
              <a:gd name="adj2" fmla="val -7027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Follow Up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What does it mean to “reason”?</a:t>
            </a:r>
          </a:p>
          <a:p>
            <a:pPr marL="342900" indent="-342900" algn="ctr">
              <a:buFont typeface="+mj-lt"/>
              <a:buAutoNum type="arabicPeriod"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Same as it did when he was in Thessalonica—Acts 17:1-3</a:t>
            </a:r>
          </a:p>
          <a:p>
            <a:pPr marL="342900" indent="-342900" algn="ctr">
              <a:buFont typeface="+mj-lt"/>
              <a:buAutoNum type="arabicPeriod"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3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did Paul do after Silas and Timothy came to Corinth?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730828"/>
            <a:ext cx="7086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Gave himself to “full time” preaching, Vs 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2743200"/>
            <a:ext cx="7086600" cy="2895600"/>
          </a:xfrm>
          <a:prstGeom prst="wedgeRectCallout">
            <a:avLst>
              <a:gd name="adj1" fmla="val 18116"/>
              <a:gd name="adj2" fmla="val -7027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Follow Up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Paul would later be forced to address this issue? What did he say about preachers being fully supported in 1 Cor 9:14? </a:t>
            </a:r>
          </a:p>
          <a:p>
            <a:pPr marL="342900" indent="-342900" algn="ctr">
              <a:buFont typeface="+mj-lt"/>
              <a:buAutoNum type="arabicPeriod"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7706" y="-8340"/>
            <a:ext cx="654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BLANCA" pitchFamily="2" charset="0"/>
              </a:rPr>
              <a:t>Corinth: The Church</a:t>
            </a:r>
            <a:endParaRPr lang="en-US" sz="5400" b="1" cap="none" spc="300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7940"/>
            <a:ext cx="9144000" cy="9541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does verse 8 describe the conversion of many of the Corinthians?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3300" y="1730828"/>
            <a:ext cx="48387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Hearing, believed and baptized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1087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Monotype Corsiva</vt:lpstr>
      <vt:lpstr>AR BLANCA</vt:lpstr>
      <vt:lpstr>French Script MT</vt:lpstr>
      <vt:lpstr>Chiller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34</cp:revision>
  <cp:lastPrinted>2013-01-02T23:45:47Z</cp:lastPrinted>
  <dcterms:created xsi:type="dcterms:W3CDTF">2013-01-01T15:10:59Z</dcterms:created>
  <dcterms:modified xsi:type="dcterms:W3CDTF">2013-01-02T23:48:21Z</dcterms:modified>
</cp:coreProperties>
</file>