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57" r:id="rId3"/>
    <p:sldId id="300" r:id="rId4"/>
    <p:sldId id="301" r:id="rId5"/>
    <p:sldId id="299" r:id="rId6"/>
    <p:sldId id="302" r:id="rId7"/>
    <p:sldId id="289" r:id="rId8"/>
    <p:sldId id="290" r:id="rId9"/>
    <p:sldId id="291" r:id="rId10"/>
    <p:sldId id="303" r:id="rId11"/>
    <p:sldId id="292" r:id="rId12"/>
    <p:sldId id="304" r:id="rId13"/>
    <p:sldId id="293" r:id="rId14"/>
    <p:sldId id="305" r:id="rId15"/>
    <p:sldId id="295" r:id="rId16"/>
    <p:sldId id="296" r:id="rId17"/>
    <p:sldId id="297" r:id="rId18"/>
    <p:sldId id="298"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005E94"/>
    <a:srgbClr val="075D85"/>
    <a:srgbClr val="0F5285"/>
    <a:srgbClr val="273B7E"/>
    <a:srgbClr val="F2EA85"/>
    <a:srgbClr val="FFF352"/>
    <a:srgbClr val="E9EA7A"/>
    <a:srgbClr val="A2748A"/>
    <a:srgbClr val="EECA85"/>
    <a:srgbClr val="DFA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9" d="100"/>
          <a:sy n="69" d="100"/>
        </p:scale>
        <p:origin x="-2272" y="-1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177129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45998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02577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F2760-5471-493F-8D6E-6B97C6F4311A}" type="datetimeFigureOut">
              <a:rPr lang="en-US" smtClean="0"/>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34330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EF2760-5471-493F-8D6E-6B97C6F4311A}" type="datetimeFigureOut">
              <a:rPr lang="en-US" smtClean="0"/>
              <a:t>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158223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EF2760-5471-493F-8D6E-6B97C6F4311A}" type="datetimeFigureOut">
              <a:rPr lang="en-US" smtClean="0"/>
              <a:t>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67687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EF2760-5471-493F-8D6E-6B97C6F4311A}" type="datetimeFigureOut">
              <a:rPr lang="en-US" smtClean="0"/>
              <a:t>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75665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EF2760-5471-493F-8D6E-6B97C6F4311A}" type="datetimeFigureOut">
              <a:rPr lang="en-US" smtClean="0"/>
              <a:t>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80756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F2760-5471-493F-8D6E-6B97C6F4311A}" type="datetimeFigureOut">
              <a:rPr lang="en-US" smtClean="0"/>
              <a:t>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18888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F2760-5471-493F-8D6E-6B97C6F4311A}" type="datetimeFigureOut">
              <a:rPr lang="en-US" smtClean="0"/>
              <a:t>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331848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F2760-5471-493F-8D6E-6B97C6F4311A}" type="datetimeFigureOut">
              <a:rPr lang="en-US" smtClean="0"/>
              <a:t>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40218-7CFD-4AF4-AC61-D4C22D89E297}" type="slidenum">
              <a:rPr lang="en-US" smtClean="0"/>
              <a:t>‹#›</a:t>
            </a:fld>
            <a:endParaRPr lang="en-US"/>
          </a:p>
        </p:txBody>
      </p:sp>
    </p:spTree>
    <p:extLst>
      <p:ext uri="{BB962C8B-B14F-4D97-AF65-F5344CB8AC3E}">
        <p14:creationId xmlns:p14="http://schemas.microsoft.com/office/powerpoint/2010/main" val="28634316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F2760-5471-493F-8D6E-6B97C6F4311A}" type="datetimeFigureOut">
              <a:rPr lang="en-US" smtClean="0"/>
              <a:t>2/9/13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40218-7CFD-4AF4-AC61-D4C22D89E297}" type="slidenum">
              <a:rPr lang="en-US" smtClean="0"/>
              <a:t>‹#›</a:t>
            </a:fld>
            <a:endParaRPr lang="en-US"/>
          </a:p>
        </p:txBody>
      </p:sp>
    </p:spTree>
    <p:extLst>
      <p:ext uri="{BB962C8B-B14F-4D97-AF65-F5344CB8AC3E}">
        <p14:creationId xmlns:p14="http://schemas.microsoft.com/office/powerpoint/2010/main" val="52201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4953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533400"/>
            <a:ext cx="8534400" cy="1077218"/>
          </a:xfrm>
          <a:prstGeom prst="rect">
            <a:avLst/>
          </a:prstGeom>
          <a:solidFill>
            <a:schemeClr val="bg1">
              <a:alpha val="87000"/>
            </a:schemeClr>
          </a:solidFill>
        </p:spPr>
        <p:txBody>
          <a:bodyPr wrap="square">
            <a:spAutoFit/>
          </a:bodyPr>
          <a:lstStyle/>
          <a:p>
            <a:r>
              <a:rPr lang="en-US" sz="3200" b="1" dirty="0" smtClean="0">
                <a:latin typeface="Times New Roman" pitchFamily="18" charset="0"/>
                <a:cs typeface="Times New Roman" pitchFamily="18" charset="0"/>
              </a:rPr>
              <a:t>1 Cor. 10:12   </a:t>
            </a:r>
            <a:r>
              <a:rPr lang="en-US" sz="3200" dirty="0" smtClean="0"/>
              <a:t>Therefore </a:t>
            </a:r>
            <a:r>
              <a:rPr lang="en-US" sz="3200" dirty="0"/>
              <a:t>let him who thinks he stands take heed lest he fall.</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Frame 4"/>
          <p:cNvSpPr/>
          <p:nvPr/>
        </p:nvSpPr>
        <p:spPr>
          <a:xfrm>
            <a:off x="2667000" y="609600"/>
            <a:ext cx="1828800" cy="533400"/>
          </a:xfrm>
          <a:prstGeom prst="frame">
            <a:avLst/>
          </a:prstGeom>
          <a:solidFill>
            <a:srgbClr val="FF0000">
              <a:alpha val="8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04800" y="1905000"/>
            <a:ext cx="8534400" cy="2554545"/>
          </a:xfrm>
          <a:prstGeom prst="rect">
            <a:avLst/>
          </a:prstGeom>
          <a:solidFill>
            <a:schemeClr val="bg1">
              <a:alpha val="87000"/>
            </a:schemeClr>
          </a:solidFill>
        </p:spPr>
        <p:txBody>
          <a:bodyPr wrap="square">
            <a:spAutoFit/>
          </a:bodyPr>
          <a:lstStyle/>
          <a:p>
            <a:r>
              <a:rPr lang="en-US" sz="3200" dirty="0" smtClean="0">
                <a:latin typeface="Times New Roman" pitchFamily="18" charset="0"/>
                <a:cs typeface="Times New Roman" pitchFamily="18" charset="0"/>
              </a:rPr>
              <a:t>What fact is Paul stating?</a:t>
            </a:r>
            <a:endParaRPr lang="en-US" sz="3200" dirty="0">
              <a:latin typeface="Times New Roman" pitchFamily="18" charset="0"/>
              <a:cs typeface="Times New Roman" pitchFamily="18" charset="0"/>
            </a:endParaRPr>
          </a:p>
          <a:p>
            <a:pPr marL="914400" lvl="1" indent="-457200">
              <a:buFont typeface="Wingdings" charset="2"/>
              <a:buChar char="q"/>
            </a:pPr>
            <a:r>
              <a:rPr lang="en-US" sz="3200" dirty="0" smtClean="0">
                <a:latin typeface="Times New Roman" pitchFamily="18" charset="0"/>
                <a:cs typeface="Times New Roman" pitchFamily="18" charset="0"/>
              </a:rPr>
              <a:t>Christians can fall from grace</a:t>
            </a:r>
          </a:p>
          <a:p>
            <a:pPr marL="914400" lvl="1" indent="-457200">
              <a:buFont typeface="Wingdings" charset="2"/>
              <a:buChar char="q"/>
            </a:pPr>
            <a:r>
              <a:rPr lang="en-US" sz="3200" dirty="0" smtClean="0">
                <a:latin typeface="Times New Roman" pitchFamily="18" charset="0"/>
                <a:cs typeface="Times New Roman" pitchFamily="18" charset="0"/>
              </a:rPr>
              <a:t>Some at Corinth who thought they were strong enough to eat meats sacrificed to idols in the idol temples without committing sin</a:t>
            </a:r>
            <a:endParaRPr lang="en-US" sz="3200" dirty="0">
              <a:latin typeface="Times New Roman" pitchFamily="18" charset="0"/>
              <a:cs typeface="Times New Roman" pitchFamily="18" charset="0"/>
            </a:endParaRPr>
          </a:p>
        </p:txBody>
      </p:sp>
      <p:sp>
        <p:nvSpPr>
          <p:cNvPr id="2" name="Rounded Rectangle 1"/>
          <p:cNvSpPr/>
          <p:nvPr/>
        </p:nvSpPr>
        <p:spPr>
          <a:xfrm>
            <a:off x="762000" y="1219200"/>
            <a:ext cx="7696200" cy="525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t>Heb</a:t>
            </a:r>
            <a:r>
              <a:rPr lang="en-US" sz="3200" dirty="0" smtClean="0"/>
              <a:t> 3:12-14   </a:t>
            </a:r>
            <a:r>
              <a:rPr lang="en-US" sz="3200" dirty="0"/>
              <a:t>Beware, brethren, lest there be in any of you an evil heart of unbelief in departing from the living God; </a:t>
            </a:r>
            <a:r>
              <a:rPr lang="en-US" sz="3200" b="1" dirty="0"/>
              <a:t>13 </a:t>
            </a:r>
            <a:r>
              <a:rPr lang="en-US" sz="3200" dirty="0"/>
              <a:t>but exhort one another daily, while it is called “Today,” lest any of you be hardened through the deceitfulness of sin. </a:t>
            </a:r>
            <a:r>
              <a:rPr lang="en-US" sz="3200" b="1" dirty="0"/>
              <a:t>14 </a:t>
            </a:r>
            <a:r>
              <a:rPr lang="en-US" sz="3200" dirty="0"/>
              <a:t>For we have become partakers of Christ if we hold the beginning of our confidence steadfast to the end,</a:t>
            </a:r>
            <a:endParaRPr lang="en-US" sz="3200" dirty="0"/>
          </a:p>
        </p:txBody>
      </p:sp>
    </p:spTree>
    <p:extLst>
      <p:ext uri="{BB962C8B-B14F-4D97-AF65-F5344CB8AC3E}">
        <p14:creationId xmlns:p14="http://schemas.microsoft.com/office/powerpoint/2010/main" val="2892352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checkerboard(across)">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checkerboard(across)">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533400"/>
            <a:ext cx="8534400" cy="4524315"/>
          </a:xfrm>
          <a:prstGeom prst="rect">
            <a:avLst/>
          </a:prstGeom>
          <a:solidFill>
            <a:schemeClr val="bg1">
              <a:alpha val="87000"/>
            </a:schemeClr>
          </a:solidFill>
        </p:spPr>
        <p:txBody>
          <a:bodyPr wrap="square">
            <a:spAutoFit/>
          </a:bodyPr>
          <a:lstStyle/>
          <a:p>
            <a:pPr marL="514350" indent="-514350">
              <a:buAutoNum type="arabicPeriod" startAt="5"/>
            </a:pPr>
            <a:r>
              <a:rPr lang="en-US" sz="3200" dirty="0" smtClean="0">
                <a:latin typeface="Times New Roman" pitchFamily="18" charset="0"/>
                <a:cs typeface="Times New Roman" pitchFamily="18" charset="0"/>
              </a:rPr>
              <a:t>According </a:t>
            </a:r>
            <a:r>
              <a:rPr lang="en-US" sz="3200" dirty="0">
                <a:latin typeface="Times New Roman" pitchFamily="18" charset="0"/>
                <a:cs typeface="Times New Roman" pitchFamily="18" charset="0"/>
              </a:rPr>
              <a:t>to verse 13, list five key points that make it possible for us not to give into temptations:</a:t>
            </a:r>
          </a:p>
          <a:p>
            <a:pPr marL="971550" lvl="1" indent="-514350">
              <a:buAutoNum type="arabicPeriod" startAt="5"/>
            </a:pPr>
            <a:endParaRPr lang="en-US" sz="3200" dirty="0" smtClean="0">
              <a:latin typeface="Times New Roman" pitchFamily="18" charset="0"/>
              <a:cs typeface="Times New Roman" pitchFamily="18" charset="0"/>
            </a:endParaRPr>
          </a:p>
          <a:p>
            <a:pPr marL="914400" lvl="1" indent="-457200">
              <a:buFont typeface="Wingdings" charset="2"/>
              <a:buChar char="§"/>
            </a:pPr>
            <a:r>
              <a:rPr lang="en-US" sz="3200" dirty="0" smtClean="0">
                <a:latin typeface="Times New Roman" pitchFamily="18" charset="0"/>
                <a:cs typeface="Times New Roman" pitchFamily="18" charset="0"/>
              </a:rPr>
              <a:t>All temptations are common to man</a:t>
            </a:r>
            <a:endParaRPr lang="en-US" sz="3200" dirty="0">
              <a:latin typeface="Times New Roman" pitchFamily="18" charset="0"/>
              <a:cs typeface="Times New Roman" pitchFamily="18" charset="0"/>
            </a:endParaRPr>
          </a:p>
          <a:p>
            <a:pPr marL="914400" lvl="1" indent="-457200">
              <a:buFont typeface="Wingdings" charset="2"/>
              <a:buChar char="§"/>
            </a:pPr>
            <a:r>
              <a:rPr lang="en-US" sz="3200" dirty="0" smtClean="0">
                <a:latin typeface="Times New Roman" pitchFamily="18" charset="0"/>
                <a:cs typeface="Times New Roman" pitchFamily="18" charset="0"/>
              </a:rPr>
              <a:t>God is faithful</a:t>
            </a:r>
            <a:endParaRPr lang="en-US" sz="3200" dirty="0">
              <a:latin typeface="Times New Roman" pitchFamily="18" charset="0"/>
              <a:cs typeface="Times New Roman" pitchFamily="18" charset="0"/>
            </a:endParaRPr>
          </a:p>
          <a:p>
            <a:pPr marL="914400" lvl="1" indent="-457200">
              <a:buFont typeface="Wingdings" charset="2"/>
              <a:buChar char="§"/>
            </a:pPr>
            <a:r>
              <a:rPr lang="en-US" sz="3200" dirty="0" smtClean="0">
                <a:latin typeface="Times New Roman" pitchFamily="18" charset="0"/>
                <a:cs typeface="Times New Roman" pitchFamily="18" charset="0"/>
              </a:rPr>
              <a:t>Not tempted beyond what we can control</a:t>
            </a:r>
            <a:endParaRPr lang="en-US" sz="3200" dirty="0">
              <a:latin typeface="Times New Roman" pitchFamily="18" charset="0"/>
              <a:cs typeface="Times New Roman" pitchFamily="18" charset="0"/>
            </a:endParaRPr>
          </a:p>
          <a:p>
            <a:pPr marL="914400" lvl="1" indent="-457200">
              <a:buFont typeface="Wingdings" charset="2"/>
              <a:buChar char="§"/>
            </a:pPr>
            <a:r>
              <a:rPr lang="en-US" sz="3200" dirty="0" smtClean="0">
                <a:latin typeface="Times New Roman" pitchFamily="18" charset="0"/>
                <a:cs typeface="Times New Roman" pitchFamily="18" charset="0"/>
              </a:rPr>
              <a:t>Will provide a way of escape</a:t>
            </a:r>
            <a:endParaRPr lang="en-US" sz="3200" dirty="0">
              <a:latin typeface="Times New Roman" pitchFamily="18" charset="0"/>
              <a:cs typeface="Times New Roman" pitchFamily="18" charset="0"/>
            </a:endParaRPr>
          </a:p>
          <a:p>
            <a:pPr marL="914400" lvl="1" indent="-457200">
              <a:buFont typeface="Wingdings" charset="2"/>
              <a:buChar char="§"/>
            </a:pPr>
            <a:r>
              <a:rPr lang="en-US" sz="3200" dirty="0" smtClean="0">
                <a:latin typeface="Times New Roman" pitchFamily="18" charset="0"/>
                <a:cs typeface="Times New Roman" pitchFamily="18" charset="0"/>
              </a:rPr>
              <a:t>We can bare it</a:t>
            </a:r>
            <a:endParaRPr lang="en-US" sz="3200" dirty="0">
              <a:latin typeface="Times New Roman" pitchFamily="18" charset="0"/>
              <a:cs typeface="Times New Roman" pitchFamily="18" charset="0"/>
            </a:endParaRPr>
          </a:p>
        </p:txBody>
      </p:sp>
      <p:sp>
        <p:nvSpPr>
          <p:cNvPr id="4" name="Rounded Rectangle 3"/>
          <p:cNvSpPr/>
          <p:nvPr/>
        </p:nvSpPr>
        <p:spPr>
          <a:xfrm>
            <a:off x="838200" y="1371600"/>
            <a:ext cx="7696200" cy="1752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1 Cor. 10:14   </a:t>
            </a:r>
            <a:r>
              <a:rPr lang="en-US" sz="3200" dirty="0"/>
              <a:t>Therefore, my beloved, flee from idolatry.</a:t>
            </a:r>
            <a:endParaRPr lang="en-US" sz="3200" dirty="0"/>
          </a:p>
        </p:txBody>
      </p:sp>
      <p:sp>
        <p:nvSpPr>
          <p:cNvPr id="2" name="Frame 1"/>
          <p:cNvSpPr/>
          <p:nvPr/>
        </p:nvSpPr>
        <p:spPr>
          <a:xfrm>
            <a:off x="3429000" y="1828800"/>
            <a:ext cx="1905000" cy="457200"/>
          </a:xfrm>
          <a:prstGeom prst="frame">
            <a:avLst/>
          </a:prstGeom>
          <a:solidFill>
            <a:srgbClr val="FF0000">
              <a:alpha val="8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89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circle(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1000" fill="hold"/>
                                        <p:tgtEl>
                                          <p:spTgt spid="2"/>
                                        </p:tgtEl>
                                        <p:attrNameLst>
                                          <p:attrName>ppt_w</p:attrName>
                                        </p:attrNameLst>
                                      </p:cBhvr>
                                      <p:tavLst>
                                        <p:tav tm="0">
                                          <p:val>
                                            <p:strVal val="#ppt_w*0.70"/>
                                          </p:val>
                                        </p:tav>
                                        <p:tav tm="100000">
                                          <p:val>
                                            <p:strVal val="#ppt_w"/>
                                          </p:val>
                                        </p:tav>
                                      </p:tavLst>
                                    </p:anim>
                                    <p:anim calcmode="lin" valueType="num">
                                      <p:cBhvr>
                                        <p:cTn id="55" dur="1000" fill="hold"/>
                                        <p:tgtEl>
                                          <p:spTgt spid="2"/>
                                        </p:tgtEl>
                                        <p:attrNameLst>
                                          <p:attrName>ppt_h</p:attrName>
                                        </p:attrNameLst>
                                      </p:cBhvr>
                                      <p:tavLst>
                                        <p:tav tm="0">
                                          <p:val>
                                            <p:strVal val="#ppt_h"/>
                                          </p:val>
                                        </p:tav>
                                        <p:tav tm="100000">
                                          <p:val>
                                            <p:strVal val="#ppt_h"/>
                                          </p:val>
                                        </p:tav>
                                      </p:tavLst>
                                    </p:anim>
                                    <p:animEffect transition="in" filter="fade">
                                      <p:cBhvr>
                                        <p:cTn id="5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86046"/>
            <a:ext cx="8534400" cy="6740308"/>
          </a:xfrm>
          <a:prstGeom prst="rect">
            <a:avLst/>
          </a:prstGeom>
          <a:solidFill>
            <a:schemeClr val="bg1"/>
          </a:solidFill>
        </p:spPr>
        <p:txBody>
          <a:bodyPr wrap="square">
            <a:spAutoFit/>
          </a:bodyPr>
          <a:lstStyle/>
          <a:p>
            <a:r>
              <a:rPr lang="en-US" b="1" dirty="0" smtClean="0">
                <a:latin typeface="Times New Roman" pitchFamily="18" charset="0"/>
                <a:cs typeface="Times New Roman" pitchFamily="18" charset="0"/>
              </a:rPr>
              <a:t>1 Cor. 10:15-33   </a:t>
            </a:r>
            <a:r>
              <a:rPr lang="en-US" b="1" dirty="0"/>
              <a:t> </a:t>
            </a:r>
            <a:r>
              <a:rPr lang="en-US" dirty="0"/>
              <a:t>I speak as to wise men; judge for yourselves what I say. </a:t>
            </a:r>
            <a:r>
              <a:rPr lang="en-US" b="1" dirty="0"/>
              <a:t>16 </a:t>
            </a:r>
            <a:r>
              <a:rPr lang="en-US" dirty="0"/>
              <a:t>The cup of blessing which we bless, is it not the communion of the blood of Christ? The bread which we break, is it not the communion of the body of Christ? </a:t>
            </a:r>
            <a:r>
              <a:rPr lang="en-US" b="1" dirty="0"/>
              <a:t>17 </a:t>
            </a:r>
            <a:r>
              <a:rPr lang="en-US" dirty="0"/>
              <a:t>For we, </a:t>
            </a:r>
            <a:r>
              <a:rPr lang="en-US" i="1" dirty="0"/>
              <a:t>though</a:t>
            </a:r>
            <a:r>
              <a:rPr lang="en-US" dirty="0"/>
              <a:t> many, are one bread </a:t>
            </a:r>
            <a:r>
              <a:rPr lang="en-US" i="1" dirty="0"/>
              <a:t>and</a:t>
            </a:r>
            <a:r>
              <a:rPr lang="en-US" dirty="0"/>
              <a:t> one body; for we all partake of that one bread</a:t>
            </a:r>
            <a:r>
              <a:rPr lang="en-US" dirty="0" smtClean="0"/>
              <a:t>.  </a:t>
            </a:r>
            <a:r>
              <a:rPr lang="en-US" b="1" dirty="0" smtClean="0"/>
              <a:t>18</a:t>
            </a:r>
            <a:r>
              <a:rPr lang="en-US" b="1" dirty="0"/>
              <a:t> </a:t>
            </a:r>
            <a:r>
              <a:rPr lang="en-US" dirty="0"/>
              <a:t>Observe Israel after the flesh: Are not those who eat of the sacrifices partakers of the altar? </a:t>
            </a:r>
            <a:r>
              <a:rPr lang="en-US" b="1" dirty="0"/>
              <a:t>19 </a:t>
            </a:r>
            <a:r>
              <a:rPr lang="en-US" dirty="0"/>
              <a:t>What am I saying then? That an idol is anything, or what is offered to idols is anything? </a:t>
            </a:r>
            <a:r>
              <a:rPr lang="en-US" b="1" dirty="0"/>
              <a:t>20 </a:t>
            </a:r>
            <a:r>
              <a:rPr lang="en-US" dirty="0"/>
              <a:t>Rather, that the things which the Gentiles sacrifice they sacrifice to demons and not to God, and I do not want you to have fellowship with demons. </a:t>
            </a:r>
            <a:r>
              <a:rPr lang="en-US" b="1" dirty="0"/>
              <a:t>21 </a:t>
            </a:r>
            <a:r>
              <a:rPr lang="en-US" dirty="0"/>
              <a:t>You cannot drink the cup of the Lord and the cup of demons; you cannot partake of the Lord’s table and of the table of demons. </a:t>
            </a:r>
            <a:r>
              <a:rPr lang="en-US" b="1" dirty="0"/>
              <a:t>22 </a:t>
            </a:r>
            <a:r>
              <a:rPr lang="en-US" dirty="0"/>
              <a:t>Or do we provoke the Lord to jealousy? Are we stronger than He</a:t>
            </a:r>
            <a:r>
              <a:rPr lang="en-US" dirty="0" smtClean="0"/>
              <a:t>?  </a:t>
            </a:r>
            <a:r>
              <a:rPr lang="en-US" b="1" dirty="0" smtClean="0"/>
              <a:t>23</a:t>
            </a:r>
            <a:r>
              <a:rPr lang="en-US" b="1" dirty="0"/>
              <a:t> </a:t>
            </a:r>
            <a:r>
              <a:rPr lang="en-US" dirty="0"/>
              <a:t>All things are lawful for me,</a:t>
            </a:r>
            <a:r>
              <a:rPr lang="en-US" b="1" dirty="0"/>
              <a:t>[a]</a:t>
            </a:r>
            <a:r>
              <a:rPr lang="en-US" dirty="0"/>
              <a:t> but not all things are helpful; all things are lawful for me</a:t>
            </a:r>
            <a:r>
              <a:rPr lang="en-US" dirty="0" smtClean="0"/>
              <a:t>, </a:t>
            </a:r>
            <a:r>
              <a:rPr lang="en-US" dirty="0"/>
              <a:t>but not all things edify. </a:t>
            </a:r>
            <a:r>
              <a:rPr lang="en-US" b="1" dirty="0"/>
              <a:t>24 </a:t>
            </a:r>
            <a:r>
              <a:rPr lang="en-US" dirty="0"/>
              <a:t>Let no one seek his own, but each one the other’s </a:t>
            </a:r>
            <a:r>
              <a:rPr lang="en-US" i="1" dirty="0"/>
              <a:t>well-being</a:t>
            </a:r>
            <a:r>
              <a:rPr lang="en-US" i="1" dirty="0" smtClean="0"/>
              <a:t>.</a:t>
            </a:r>
            <a:r>
              <a:rPr lang="en-US" dirty="0"/>
              <a:t> </a:t>
            </a:r>
            <a:r>
              <a:rPr lang="en-US" dirty="0" smtClean="0"/>
              <a:t> </a:t>
            </a:r>
            <a:r>
              <a:rPr lang="en-US" b="1" dirty="0" smtClean="0"/>
              <a:t>25</a:t>
            </a:r>
            <a:r>
              <a:rPr lang="en-US" b="1" dirty="0"/>
              <a:t> </a:t>
            </a:r>
            <a:r>
              <a:rPr lang="en-US" dirty="0"/>
              <a:t>Eat whatever is sold in the meat market, asking no questions for conscience’ sake; </a:t>
            </a:r>
            <a:r>
              <a:rPr lang="en-US" b="1" dirty="0"/>
              <a:t>26 </a:t>
            </a:r>
            <a:r>
              <a:rPr lang="en-US" dirty="0"/>
              <a:t>for “the earth </a:t>
            </a:r>
            <a:r>
              <a:rPr lang="en-US" i="1" dirty="0"/>
              <a:t>is</a:t>
            </a:r>
            <a:r>
              <a:rPr lang="en-US" dirty="0"/>
              <a:t> the Lord’s, and all its fullness.</a:t>
            </a:r>
            <a:r>
              <a:rPr lang="en-US" dirty="0" smtClean="0"/>
              <a:t>”</a:t>
            </a:r>
            <a:r>
              <a:rPr lang="en-US" dirty="0"/>
              <a:t> </a:t>
            </a:r>
            <a:r>
              <a:rPr lang="en-US" dirty="0" smtClean="0"/>
              <a:t> </a:t>
            </a:r>
            <a:r>
              <a:rPr lang="en-US" b="1" dirty="0" smtClean="0"/>
              <a:t>27</a:t>
            </a:r>
            <a:r>
              <a:rPr lang="en-US" b="1" dirty="0"/>
              <a:t> </a:t>
            </a:r>
            <a:r>
              <a:rPr lang="en-US" dirty="0"/>
              <a:t>If any of those who do not believe invites you </a:t>
            </a:r>
            <a:r>
              <a:rPr lang="en-US" i="1" dirty="0"/>
              <a:t>to dinner,</a:t>
            </a:r>
            <a:r>
              <a:rPr lang="en-US" dirty="0"/>
              <a:t> and you desire to go, eat whatever is set before you, asking no question for conscience’ sake. </a:t>
            </a:r>
            <a:r>
              <a:rPr lang="en-US" b="1" dirty="0"/>
              <a:t>28 </a:t>
            </a:r>
            <a:r>
              <a:rPr lang="en-US" dirty="0"/>
              <a:t>But if anyone says to you, “This was offered to idols,” do not eat it for the sake of the one who told you, and for conscience’ sake;</a:t>
            </a:r>
            <a:r>
              <a:rPr lang="en-US" b="1" dirty="0"/>
              <a:t>[d]</a:t>
            </a:r>
            <a:r>
              <a:rPr lang="en-US" dirty="0"/>
              <a:t> for “the earth </a:t>
            </a:r>
            <a:r>
              <a:rPr lang="en-US" i="1" dirty="0"/>
              <a:t>is</a:t>
            </a:r>
            <a:r>
              <a:rPr lang="en-US" dirty="0"/>
              <a:t> the Lord’s, and all its fullness.</a:t>
            </a:r>
            <a:r>
              <a:rPr lang="en-US" dirty="0" smtClean="0"/>
              <a:t>” </a:t>
            </a:r>
            <a:r>
              <a:rPr lang="en-US" b="1" dirty="0"/>
              <a:t>29 </a:t>
            </a:r>
            <a:r>
              <a:rPr lang="en-US" dirty="0"/>
              <a:t>“Conscience,” I say, not your own, but that of the other. For why is my liberty judged by another </a:t>
            </a:r>
            <a:r>
              <a:rPr lang="en-US" i="1" dirty="0"/>
              <a:t>man’s</a:t>
            </a:r>
            <a:r>
              <a:rPr lang="en-US" dirty="0"/>
              <a:t> conscience? </a:t>
            </a:r>
            <a:r>
              <a:rPr lang="en-US" b="1" dirty="0"/>
              <a:t>30 </a:t>
            </a:r>
            <a:r>
              <a:rPr lang="en-US" dirty="0"/>
              <a:t>But if I partake with thanks, why am I evil spoken of for </a:t>
            </a:r>
            <a:r>
              <a:rPr lang="en-US" i="1" dirty="0"/>
              <a:t>the food</a:t>
            </a:r>
            <a:r>
              <a:rPr lang="en-US" dirty="0"/>
              <a:t> over which I give thanks</a:t>
            </a:r>
            <a:r>
              <a:rPr lang="en-US" dirty="0" smtClean="0"/>
              <a:t>?  </a:t>
            </a:r>
            <a:r>
              <a:rPr lang="en-US" b="1" dirty="0" smtClean="0"/>
              <a:t>31</a:t>
            </a:r>
            <a:r>
              <a:rPr lang="en-US" b="1" dirty="0"/>
              <a:t> </a:t>
            </a:r>
            <a:r>
              <a:rPr lang="en-US" dirty="0"/>
              <a:t>Therefore, whether you eat or drink, or whatever you do, do all to the glory of God. </a:t>
            </a:r>
            <a:r>
              <a:rPr lang="en-US" b="1" dirty="0"/>
              <a:t>32 </a:t>
            </a:r>
            <a:r>
              <a:rPr lang="en-US" dirty="0"/>
              <a:t>Give no offense, either to the Jews or to the Greeks or to the church of God, </a:t>
            </a:r>
            <a:r>
              <a:rPr lang="en-US" b="1" dirty="0"/>
              <a:t>33 </a:t>
            </a:r>
            <a:r>
              <a:rPr lang="en-US" dirty="0"/>
              <a:t>just as I also please all </a:t>
            </a:r>
            <a:r>
              <a:rPr lang="en-US" i="1" dirty="0"/>
              <a:t>men</a:t>
            </a:r>
            <a:r>
              <a:rPr lang="en-US" dirty="0"/>
              <a:t> in all </a:t>
            </a:r>
            <a:r>
              <a:rPr lang="en-US" i="1" dirty="0"/>
              <a:t>things,</a:t>
            </a:r>
            <a:r>
              <a:rPr lang="en-US" dirty="0"/>
              <a:t> not seeking my own profit, but the </a:t>
            </a:r>
            <a:r>
              <a:rPr lang="en-US" i="1" dirty="0"/>
              <a:t>profit</a:t>
            </a:r>
            <a:r>
              <a:rPr lang="en-US" dirty="0"/>
              <a:t> of many, that they may be saved.</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588127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533400"/>
            <a:ext cx="8534400" cy="5509200"/>
          </a:xfrm>
          <a:prstGeom prst="rect">
            <a:avLst/>
          </a:prstGeom>
          <a:solidFill>
            <a:schemeClr val="bg1">
              <a:alpha val="87000"/>
            </a:schemeClr>
          </a:solidFill>
        </p:spPr>
        <p:txBody>
          <a:bodyPr wrap="square">
            <a:spAutoFit/>
          </a:bodyPr>
          <a:lstStyle/>
          <a:p>
            <a:pPr marL="514350" indent="-514350">
              <a:buAutoNum type="arabicPeriod" startAt="6"/>
            </a:pPr>
            <a:r>
              <a:rPr lang="en-US" sz="3200" dirty="0" smtClean="0">
                <a:latin typeface="Times New Roman" pitchFamily="18" charset="0"/>
                <a:cs typeface="Times New Roman" pitchFamily="18" charset="0"/>
              </a:rPr>
              <a:t>What </a:t>
            </a:r>
            <a:r>
              <a:rPr lang="en-US" sz="3200" dirty="0">
                <a:latin typeface="Times New Roman" pitchFamily="18" charset="0"/>
                <a:cs typeface="Times New Roman" pitchFamily="18" charset="0"/>
              </a:rPr>
              <a:t>does Paul say is the cup of blessing</a:t>
            </a:r>
            <a:r>
              <a:rPr lang="en-US" sz="3200" dirty="0" smtClean="0">
                <a:latin typeface="Times New Roman" pitchFamily="18" charset="0"/>
                <a:cs typeface="Times New Roman" pitchFamily="18" charset="0"/>
              </a:rPr>
              <a:t>?</a:t>
            </a:r>
          </a:p>
          <a:p>
            <a:pPr marL="514350" indent="-514350">
              <a:buAutoNum type="arabicPeriod" startAt="6"/>
            </a:pPr>
            <a:endParaRPr lang="en-US" sz="3200" dirty="0">
              <a:latin typeface="Times New Roman" pitchFamily="18" charset="0"/>
              <a:cs typeface="Times New Roman" pitchFamily="18" charset="0"/>
            </a:endParaRPr>
          </a:p>
          <a:p>
            <a:pPr marL="971550" lvl="1" indent="-514350">
              <a:buFont typeface="Wingdings" charset="2"/>
              <a:buChar char="q"/>
            </a:pPr>
            <a:r>
              <a:rPr lang="en-US" sz="3200" dirty="0" smtClean="0">
                <a:latin typeface="Times New Roman" pitchFamily="18" charset="0"/>
                <a:cs typeface="Times New Roman" pitchFamily="18" charset="0"/>
              </a:rPr>
              <a:t>Fruit of the vine</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What is Paul pointing out in verse 17 when stating, “For we, though many, are one bread and one body”?</a:t>
            </a:r>
          </a:p>
          <a:p>
            <a:endParaRPr lang="en-US" sz="3200" dirty="0" smtClean="0">
              <a:latin typeface="Times New Roman" pitchFamily="18" charset="0"/>
              <a:cs typeface="Times New Roman" pitchFamily="18" charset="0"/>
            </a:endParaRPr>
          </a:p>
          <a:p>
            <a:pPr marL="914400" lvl="1" indent="-457200">
              <a:buFont typeface="Wingdings" charset="2"/>
              <a:buChar char="q"/>
            </a:pPr>
            <a:r>
              <a:rPr lang="en-US" sz="3200" dirty="0" smtClean="0">
                <a:latin typeface="Times New Roman" pitchFamily="18" charset="0"/>
                <a:cs typeface="Times New Roman" pitchFamily="18" charset="0"/>
              </a:rPr>
              <a:t>Christians at Corinth could not partake of the meat offered to idols in the idol temples without giving the appearance they approved.</a:t>
            </a:r>
          </a:p>
        </p:txBody>
      </p:sp>
    </p:spTree>
    <p:extLst>
      <p:ext uri="{BB962C8B-B14F-4D97-AF65-F5344CB8AC3E}">
        <p14:creationId xmlns:p14="http://schemas.microsoft.com/office/powerpoint/2010/main" val="2467790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strips(down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heckerboard(across)">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 calcmode="lin" valueType="num">
                                      <p:cBhvr additive="base">
                                        <p:cTn id="28"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533400"/>
            <a:ext cx="8534400" cy="6001642"/>
          </a:xfrm>
          <a:prstGeom prst="rect">
            <a:avLst/>
          </a:prstGeom>
          <a:solidFill>
            <a:schemeClr val="bg1">
              <a:alpha val="87000"/>
            </a:schemeClr>
          </a:solidFill>
        </p:spPr>
        <p:txBody>
          <a:bodyPr wrap="square">
            <a:spAutoFit/>
          </a:bodyPr>
          <a:lstStyle/>
          <a:p>
            <a:r>
              <a:rPr lang="en-US" sz="3200" dirty="0" smtClean="0">
                <a:latin typeface="Times New Roman" pitchFamily="18" charset="0"/>
                <a:cs typeface="Times New Roman" pitchFamily="18" charset="0"/>
              </a:rPr>
              <a:t>Was it okay for a Christian to accept an invitation to dinner in a non believer’s home if meat served to an idol was being served?</a:t>
            </a:r>
          </a:p>
          <a:p>
            <a:endParaRPr lang="en-US" sz="3200" dirty="0">
              <a:latin typeface="Times New Roman" pitchFamily="18" charset="0"/>
              <a:cs typeface="Times New Roman" pitchFamily="18" charset="0"/>
            </a:endParaRPr>
          </a:p>
          <a:p>
            <a:pPr marL="914400" lvl="1" indent="-457200">
              <a:buFont typeface="Wingdings" charset="2"/>
              <a:buChar char="q"/>
            </a:pPr>
            <a:r>
              <a:rPr lang="en-US" sz="3200" dirty="0" smtClean="0">
                <a:latin typeface="Times New Roman" pitchFamily="18" charset="0"/>
                <a:cs typeface="Times New Roman" pitchFamily="18" charset="0"/>
              </a:rPr>
              <a:t>Yes, but if it was pointed out that the meat had been offered to an idol then do not participate.   (vs. 27-28)</a:t>
            </a:r>
          </a:p>
          <a:p>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Why?</a:t>
            </a:r>
          </a:p>
          <a:p>
            <a:endParaRPr lang="en-US" sz="3200" dirty="0">
              <a:latin typeface="Times New Roman" pitchFamily="18" charset="0"/>
              <a:cs typeface="Times New Roman" pitchFamily="18" charset="0"/>
            </a:endParaRPr>
          </a:p>
          <a:p>
            <a:pPr marL="914400" lvl="1" indent="-457200">
              <a:buFont typeface="Wingdings" charset="2"/>
              <a:buChar char="q"/>
            </a:pPr>
            <a:r>
              <a:rPr lang="en-US" sz="3200" dirty="0" smtClean="0">
                <a:latin typeface="Times New Roman" pitchFamily="18" charset="0"/>
                <a:cs typeface="Times New Roman" pitchFamily="18" charset="0"/>
              </a:rPr>
              <a:t>Should not be seen as endorsing worship of idols.   (vs. 28)</a:t>
            </a:r>
          </a:p>
        </p:txBody>
      </p:sp>
    </p:spTree>
    <p:extLst>
      <p:ext uri="{BB962C8B-B14F-4D97-AF65-F5344CB8AC3E}">
        <p14:creationId xmlns:p14="http://schemas.microsoft.com/office/powerpoint/2010/main" val="2028834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dissolv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checkerboard(across)">
                                      <p:cBhvr>
                                        <p:cTn id="2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533400"/>
            <a:ext cx="8534400" cy="1077218"/>
          </a:xfrm>
          <a:prstGeom prst="rect">
            <a:avLst/>
          </a:prstGeom>
          <a:solidFill>
            <a:schemeClr val="bg1">
              <a:alpha val="87000"/>
            </a:schemeClr>
          </a:solidFill>
        </p:spPr>
        <p:txBody>
          <a:bodyPr wrap="square">
            <a:spAutoFit/>
          </a:bodyPr>
          <a:lstStyle/>
          <a:p>
            <a:r>
              <a:rPr lang="en-US" sz="3200" dirty="0" smtClean="0"/>
              <a:t>7.  Who </a:t>
            </a:r>
            <a:r>
              <a:rPr lang="en-US" sz="3200" dirty="0"/>
              <a:t>do the Gentiles choose to offer sacrifices to instead of God? </a:t>
            </a:r>
            <a:endParaRPr lang="en-US" sz="3200" dirty="0"/>
          </a:p>
        </p:txBody>
      </p:sp>
      <p:sp>
        <p:nvSpPr>
          <p:cNvPr id="4" name="Rectangle 3"/>
          <p:cNvSpPr/>
          <p:nvPr/>
        </p:nvSpPr>
        <p:spPr>
          <a:xfrm>
            <a:off x="304800" y="1905000"/>
            <a:ext cx="8534400" cy="584776"/>
          </a:xfrm>
          <a:prstGeom prst="rect">
            <a:avLst/>
          </a:prstGeom>
          <a:solidFill>
            <a:schemeClr val="bg1">
              <a:alpha val="87000"/>
            </a:schemeClr>
          </a:solidFill>
        </p:spPr>
        <p:txBody>
          <a:bodyPr wrap="square">
            <a:spAutoFit/>
          </a:bodyPr>
          <a:lstStyle/>
          <a:p>
            <a:pPr marL="914400" lvl="1" indent="-457200">
              <a:buFont typeface="Wingdings" charset="2"/>
              <a:buChar char="q"/>
            </a:pPr>
            <a:r>
              <a:rPr lang="en-US" sz="3200" dirty="0" smtClean="0"/>
              <a:t>Demons rather than God</a:t>
            </a:r>
            <a:endParaRPr lang="en-US" sz="3200" dirty="0"/>
          </a:p>
        </p:txBody>
      </p:sp>
    </p:spTree>
    <p:extLst>
      <p:ext uri="{BB962C8B-B14F-4D97-AF65-F5344CB8AC3E}">
        <p14:creationId xmlns:p14="http://schemas.microsoft.com/office/powerpoint/2010/main" val="1000605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228600"/>
            <a:ext cx="8534400" cy="1569660"/>
          </a:xfrm>
          <a:prstGeom prst="rect">
            <a:avLst/>
          </a:prstGeom>
          <a:solidFill>
            <a:schemeClr val="bg1">
              <a:alpha val="87000"/>
            </a:schemeClr>
          </a:solidFill>
        </p:spPr>
        <p:txBody>
          <a:bodyPr wrap="square">
            <a:spAutoFit/>
          </a:bodyPr>
          <a:lstStyle/>
          <a:p>
            <a:r>
              <a:rPr lang="en-US" sz="3200" dirty="0" smtClean="0"/>
              <a:t>8.  </a:t>
            </a:r>
            <a:r>
              <a:rPr lang="en-US" sz="3200" dirty="0" smtClean="0">
                <a:latin typeface="Times New Roman" pitchFamily="18" charset="0"/>
                <a:cs typeface="Times New Roman" pitchFamily="18" charset="0"/>
              </a:rPr>
              <a:t>What points </a:t>
            </a:r>
            <a:r>
              <a:rPr lang="en-US" sz="3200" dirty="0">
                <a:latin typeface="Times New Roman" pitchFamily="18" charset="0"/>
                <a:cs typeface="Times New Roman" pitchFamily="18" charset="0"/>
              </a:rPr>
              <a:t>does Paul make concerning a Christian’s participation in the eating of meat offered to idols</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4"/>
          <p:cNvSpPr/>
          <p:nvPr/>
        </p:nvSpPr>
        <p:spPr>
          <a:xfrm>
            <a:off x="381000" y="1981200"/>
            <a:ext cx="8458200" cy="954107"/>
          </a:xfrm>
          <a:prstGeom prst="rect">
            <a:avLst/>
          </a:prstGeom>
          <a:solidFill>
            <a:srgbClr val="3366FF">
              <a:alpha val="95000"/>
            </a:srgbClr>
          </a:solidFill>
        </p:spPr>
        <p:txBody>
          <a:bodyPr wrap="square">
            <a:spAutoFit/>
          </a:bodyPr>
          <a:lstStyle/>
          <a:p>
            <a:pPr algn="ctr"/>
            <a:r>
              <a:rPr lang="en-US" sz="2800" dirty="0" smtClean="0">
                <a:solidFill>
                  <a:srgbClr val="FFFFFF"/>
                </a:solidFill>
              </a:rPr>
              <a:t>Don’t partake if it may </a:t>
            </a:r>
            <a:r>
              <a:rPr lang="en-US" sz="2800" dirty="0">
                <a:solidFill>
                  <a:srgbClr val="FFFFFF"/>
                </a:solidFill>
              </a:rPr>
              <a:t>cause a weaker brother to stumble.  1 Cor. 8:13</a:t>
            </a:r>
            <a:endParaRPr lang="en-US" sz="2800" dirty="0">
              <a:solidFill>
                <a:srgbClr val="FFFFFF"/>
              </a:solidFill>
            </a:endParaRPr>
          </a:p>
        </p:txBody>
      </p:sp>
      <p:sp>
        <p:nvSpPr>
          <p:cNvPr id="2" name="Rectangle 1"/>
          <p:cNvSpPr/>
          <p:nvPr/>
        </p:nvSpPr>
        <p:spPr>
          <a:xfrm>
            <a:off x="381000" y="3105835"/>
            <a:ext cx="8458200" cy="954107"/>
          </a:xfrm>
          <a:prstGeom prst="rect">
            <a:avLst/>
          </a:prstGeom>
          <a:solidFill>
            <a:srgbClr val="3366FF">
              <a:alpha val="95000"/>
            </a:srgbClr>
          </a:solidFill>
        </p:spPr>
        <p:txBody>
          <a:bodyPr wrap="square">
            <a:spAutoFit/>
          </a:bodyPr>
          <a:lstStyle/>
          <a:p>
            <a:pPr algn="ctr"/>
            <a:r>
              <a:rPr lang="en-US" sz="2800" dirty="0">
                <a:solidFill>
                  <a:srgbClr val="FFFFFF"/>
                </a:solidFill>
              </a:rPr>
              <a:t>Do not attempt to live close to sin.  </a:t>
            </a:r>
          </a:p>
          <a:p>
            <a:pPr algn="ctr"/>
            <a:r>
              <a:rPr lang="en-US" sz="2800" dirty="0">
                <a:solidFill>
                  <a:srgbClr val="FFFFFF"/>
                </a:solidFill>
              </a:rPr>
              <a:t>1 Cor. 10:12</a:t>
            </a:r>
            <a:endParaRPr lang="en-US" sz="2800" dirty="0">
              <a:solidFill>
                <a:srgbClr val="FFFFFF"/>
              </a:solidFill>
            </a:endParaRPr>
          </a:p>
        </p:txBody>
      </p:sp>
      <p:sp>
        <p:nvSpPr>
          <p:cNvPr id="7" name="Rectangle 6"/>
          <p:cNvSpPr/>
          <p:nvPr/>
        </p:nvSpPr>
        <p:spPr>
          <a:xfrm>
            <a:off x="381000" y="4191000"/>
            <a:ext cx="8458200" cy="954107"/>
          </a:xfrm>
          <a:prstGeom prst="rect">
            <a:avLst/>
          </a:prstGeom>
          <a:solidFill>
            <a:srgbClr val="3366FF">
              <a:alpha val="95000"/>
            </a:srgbClr>
          </a:solidFill>
        </p:spPr>
        <p:txBody>
          <a:bodyPr wrap="square">
            <a:spAutoFit/>
          </a:bodyPr>
          <a:lstStyle/>
          <a:p>
            <a:pPr algn="ctr"/>
            <a:r>
              <a:rPr lang="en-US" sz="2800" dirty="0" smtClean="0">
                <a:solidFill>
                  <a:srgbClr val="FFFFFF"/>
                </a:solidFill>
              </a:rPr>
              <a:t>Don’t partake if it may </a:t>
            </a:r>
            <a:r>
              <a:rPr lang="en-US" sz="2800" dirty="0">
                <a:solidFill>
                  <a:srgbClr val="FFFFFF"/>
                </a:solidFill>
              </a:rPr>
              <a:t>hinder the cause of the gospel.  </a:t>
            </a:r>
          </a:p>
          <a:p>
            <a:pPr algn="ctr"/>
            <a:r>
              <a:rPr lang="en-US" sz="2800" dirty="0">
                <a:solidFill>
                  <a:srgbClr val="FFFFFF"/>
                </a:solidFill>
              </a:rPr>
              <a:t>1 Cor. 9:12</a:t>
            </a:r>
            <a:endParaRPr lang="en-US" sz="2800" dirty="0">
              <a:solidFill>
                <a:srgbClr val="FFFFFF"/>
              </a:solidFill>
            </a:endParaRPr>
          </a:p>
        </p:txBody>
      </p:sp>
      <p:sp>
        <p:nvSpPr>
          <p:cNvPr id="8" name="Rectangle 7"/>
          <p:cNvSpPr/>
          <p:nvPr/>
        </p:nvSpPr>
        <p:spPr>
          <a:xfrm>
            <a:off x="381000" y="5334000"/>
            <a:ext cx="8458200" cy="954107"/>
          </a:xfrm>
          <a:prstGeom prst="rect">
            <a:avLst/>
          </a:prstGeom>
          <a:solidFill>
            <a:srgbClr val="3366FF">
              <a:alpha val="95000"/>
            </a:srgbClr>
          </a:solidFill>
        </p:spPr>
        <p:txBody>
          <a:bodyPr wrap="square">
            <a:spAutoFit/>
          </a:bodyPr>
          <a:lstStyle/>
          <a:p>
            <a:pPr algn="ctr"/>
            <a:r>
              <a:rPr lang="en-US" sz="2800" dirty="0">
                <a:solidFill>
                  <a:srgbClr val="FFFFFF"/>
                </a:solidFill>
              </a:rPr>
              <a:t>Will it glorify God?</a:t>
            </a:r>
          </a:p>
          <a:p>
            <a:pPr algn="ctr"/>
            <a:r>
              <a:rPr lang="en-US" sz="2800" dirty="0">
                <a:solidFill>
                  <a:srgbClr val="FFFFFF"/>
                </a:solidFill>
              </a:rPr>
              <a:t>1 Cor. 10:31</a:t>
            </a:r>
            <a:endParaRPr lang="en-US" sz="2800" dirty="0">
              <a:solidFill>
                <a:srgbClr val="FFFFFF"/>
              </a:solidFill>
            </a:endParaRPr>
          </a:p>
        </p:txBody>
      </p:sp>
    </p:spTree>
    <p:extLst>
      <p:ext uri="{BB962C8B-B14F-4D97-AF65-F5344CB8AC3E}">
        <p14:creationId xmlns:p14="http://schemas.microsoft.com/office/powerpoint/2010/main" val="2349688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2" dur="1000" fill="hold"/>
                                        <p:tgtEl>
                                          <p:spTgt spid="8"/>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533400"/>
            <a:ext cx="8534400" cy="1569660"/>
          </a:xfrm>
          <a:prstGeom prst="rect">
            <a:avLst/>
          </a:prstGeom>
          <a:solidFill>
            <a:schemeClr val="bg1">
              <a:alpha val="87000"/>
            </a:schemeClr>
          </a:solidFill>
        </p:spPr>
        <p:txBody>
          <a:bodyPr wrap="square">
            <a:spAutoFit/>
          </a:bodyPr>
          <a:lstStyle/>
          <a:p>
            <a:r>
              <a:rPr lang="en-US" sz="3200" dirty="0" smtClean="0">
                <a:latin typeface="Times New Roman" pitchFamily="18" charset="0"/>
                <a:cs typeface="Times New Roman" pitchFamily="18" charset="0"/>
              </a:rPr>
              <a:t>9.  What </a:t>
            </a:r>
            <a:r>
              <a:rPr lang="en-US" sz="3200" dirty="0">
                <a:latin typeface="Times New Roman" pitchFamily="18" charset="0"/>
                <a:cs typeface="Times New Roman" pitchFamily="18" charset="0"/>
              </a:rPr>
              <a:t>prevents someone from considering others before themselves?</a:t>
            </a:r>
          </a:p>
          <a:p>
            <a:endParaRPr lang="en-US" sz="3200" dirty="0"/>
          </a:p>
        </p:txBody>
      </p:sp>
      <p:sp>
        <p:nvSpPr>
          <p:cNvPr id="2" name="Heart 1"/>
          <p:cNvSpPr/>
          <p:nvPr/>
        </p:nvSpPr>
        <p:spPr>
          <a:xfrm>
            <a:off x="1905000" y="1905000"/>
            <a:ext cx="5257800" cy="4419600"/>
          </a:xfrm>
          <a:prstGeom prst="heart">
            <a:avLst/>
          </a:prstGeom>
          <a:solidFill>
            <a:srgbClr val="FF0000">
              <a:alpha val="8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ply 4"/>
          <p:cNvSpPr/>
          <p:nvPr/>
        </p:nvSpPr>
        <p:spPr>
          <a:xfrm>
            <a:off x="1066800" y="1066800"/>
            <a:ext cx="7010400" cy="5943600"/>
          </a:xfrm>
          <a:prstGeom prst="mathMultiply">
            <a:avLst/>
          </a:prstGeom>
          <a:solidFill>
            <a:schemeClr val="tx1">
              <a:alpha val="8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1 </a:t>
            </a:r>
            <a:r>
              <a:rPr lang="en-US" sz="2800" dirty="0" err="1" smtClean="0"/>
              <a:t>Cor</a:t>
            </a:r>
            <a:r>
              <a:rPr lang="en-US" sz="2800" dirty="0" smtClean="0"/>
              <a:t> 8:1</a:t>
            </a:r>
          </a:p>
          <a:p>
            <a:pPr algn="ctr"/>
            <a:r>
              <a:rPr lang="en-US" sz="2800" dirty="0" smtClean="0"/>
              <a:t>Love edifies</a:t>
            </a:r>
            <a:endParaRPr lang="en-US" sz="2800" dirty="0"/>
          </a:p>
        </p:txBody>
      </p:sp>
    </p:spTree>
    <p:extLst>
      <p:ext uri="{BB962C8B-B14F-4D97-AF65-F5344CB8AC3E}">
        <p14:creationId xmlns:p14="http://schemas.microsoft.com/office/powerpoint/2010/main" val="2393159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style.rotation</p:attrName>
                                        </p:attrNameLst>
                                      </p:cBhvr>
                                      <p:tavLst>
                                        <p:tav tm="0">
                                          <p:val>
                                            <p:fltVal val="720"/>
                                          </p:val>
                                        </p:tav>
                                        <p:tav tm="100000">
                                          <p:val>
                                            <p:fltVal val="0"/>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ppt_w</p:attrName>
                                        </p:attrNameLst>
                                      </p:cBhvr>
                                      <p:tavLst>
                                        <p:tav tm="0">
                                          <p:val>
                                            <p:fltVal val="0"/>
                                          </p:val>
                                        </p:tav>
                                        <p:tav tm="100000">
                                          <p:val>
                                            <p:strVal val="#ppt_w"/>
                                          </p:val>
                                        </p:tav>
                                      </p:tavLst>
                                    </p:anim>
                                  </p:childTnLst>
                                </p:cTn>
                              </p:par>
                              <p:par>
                                <p:cTn id="17" presetID="5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533400"/>
            <a:ext cx="8534400" cy="1077218"/>
          </a:xfrm>
          <a:prstGeom prst="rect">
            <a:avLst/>
          </a:prstGeom>
          <a:solidFill>
            <a:schemeClr val="bg1">
              <a:alpha val="87000"/>
            </a:schemeClr>
          </a:solidFill>
        </p:spPr>
        <p:txBody>
          <a:bodyPr wrap="square">
            <a:spAutoFit/>
          </a:bodyPr>
          <a:lstStyle/>
          <a:p>
            <a:r>
              <a:rPr lang="en-US" sz="3200" dirty="0" smtClean="0">
                <a:latin typeface="Times New Roman" pitchFamily="18" charset="0"/>
                <a:cs typeface="Times New Roman" pitchFamily="18" charset="0"/>
              </a:rPr>
              <a:t>10.  Explain </a:t>
            </a:r>
            <a:r>
              <a:rPr lang="en-US" sz="3200" dirty="0">
                <a:latin typeface="Times New Roman" pitchFamily="18" charset="0"/>
                <a:cs typeface="Times New Roman" pitchFamily="18" charset="0"/>
              </a:rPr>
              <a:t>what Paul is teaching in vs. 31.</a:t>
            </a:r>
          </a:p>
          <a:p>
            <a:endParaRPr lang="en-US" sz="3200" dirty="0"/>
          </a:p>
        </p:txBody>
      </p:sp>
      <p:sp>
        <p:nvSpPr>
          <p:cNvPr id="4" name="Rectangle 3"/>
          <p:cNvSpPr/>
          <p:nvPr/>
        </p:nvSpPr>
        <p:spPr>
          <a:xfrm>
            <a:off x="304800" y="1981200"/>
            <a:ext cx="8534400" cy="584776"/>
          </a:xfrm>
          <a:prstGeom prst="rect">
            <a:avLst/>
          </a:prstGeom>
          <a:solidFill>
            <a:schemeClr val="bg1">
              <a:alpha val="87000"/>
            </a:schemeClr>
          </a:solidFill>
        </p:spPr>
        <p:txBody>
          <a:bodyPr wrap="square">
            <a:spAutoFit/>
          </a:bodyPr>
          <a:lstStyle/>
          <a:p>
            <a:pPr marL="914400" lvl="1" indent="-457200">
              <a:buFont typeface="Wingdings" charset="2"/>
              <a:buChar char="q"/>
            </a:pPr>
            <a:r>
              <a:rPr lang="en-US" sz="3200" dirty="0" smtClean="0">
                <a:latin typeface="Times New Roman" pitchFamily="18" charset="0"/>
                <a:cs typeface="Times New Roman" pitchFamily="18" charset="0"/>
              </a:rPr>
              <a:t>Do all to the glory of God</a:t>
            </a:r>
          </a:p>
        </p:txBody>
      </p:sp>
      <p:sp>
        <p:nvSpPr>
          <p:cNvPr id="2" name="Rounded Rectangle 1"/>
          <p:cNvSpPr/>
          <p:nvPr/>
        </p:nvSpPr>
        <p:spPr>
          <a:xfrm>
            <a:off x="914400" y="2743200"/>
            <a:ext cx="7467600" cy="2438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1 Corinthians 6:20</a:t>
            </a:r>
            <a:r>
              <a:rPr lang="en-US" sz="3200" dirty="0"/>
              <a:t> For ye are bought with a price: therefore glorify God in your body, and in your spirit, which are God's.</a:t>
            </a:r>
            <a:endParaRPr lang="en-US" sz="3200" dirty="0"/>
          </a:p>
        </p:txBody>
      </p:sp>
      <p:sp>
        <p:nvSpPr>
          <p:cNvPr id="7" name="Rounded Rectangle 6"/>
          <p:cNvSpPr/>
          <p:nvPr/>
        </p:nvSpPr>
        <p:spPr>
          <a:xfrm>
            <a:off x="914400" y="2819400"/>
            <a:ext cx="7467600" cy="2438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Matthew 5:16</a:t>
            </a:r>
            <a:r>
              <a:rPr lang="en-US" sz="3200" dirty="0"/>
              <a:t> Let your light so shine before men, that they may see your good works, and glorify your Father which is in heaven.</a:t>
            </a:r>
            <a:endParaRPr lang="en-US" sz="3200" dirty="0"/>
          </a:p>
        </p:txBody>
      </p:sp>
      <p:sp>
        <p:nvSpPr>
          <p:cNvPr id="8" name="Rounded Rectangle 7"/>
          <p:cNvSpPr/>
          <p:nvPr/>
        </p:nvSpPr>
        <p:spPr>
          <a:xfrm>
            <a:off x="838200" y="2667000"/>
            <a:ext cx="7467600" cy="2895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1 Peter 2:12</a:t>
            </a:r>
            <a:r>
              <a:rPr lang="en-US" sz="3200" dirty="0"/>
              <a:t> Having your conversation honest among the Gentiles: that, whereas they speak against you as evildoers, they may by </a:t>
            </a:r>
            <a:r>
              <a:rPr lang="en-US" sz="3200" i="1" dirty="0"/>
              <a:t>your</a:t>
            </a:r>
            <a:r>
              <a:rPr lang="en-US" sz="3200" dirty="0"/>
              <a:t> good works, which they shall behold, glorify God in the day of visitation.</a:t>
            </a:r>
            <a:endParaRPr lang="en-US" sz="3200" dirty="0"/>
          </a:p>
        </p:txBody>
      </p:sp>
    </p:spTree>
    <p:extLst>
      <p:ext uri="{BB962C8B-B14F-4D97-AF65-F5344CB8AC3E}">
        <p14:creationId xmlns:p14="http://schemas.microsoft.com/office/powerpoint/2010/main" val="3726090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2" grpId="0" animBg="1"/>
      <p:bldP spid="2" grpId="1" animBg="1"/>
      <p:bldP spid="7" grpId="0"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8102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1904"/>
          </a:xfrm>
          <a:prstGeom prst="rect">
            <a:avLst/>
          </a:prstGeom>
        </p:spPr>
      </p:pic>
      <p:sp>
        <p:nvSpPr>
          <p:cNvPr id="5" name="Rectangle 4"/>
          <p:cNvSpPr/>
          <p:nvPr/>
        </p:nvSpPr>
        <p:spPr>
          <a:xfrm>
            <a:off x="1299981" y="5334000"/>
            <a:ext cx="7052532" cy="707886"/>
          </a:xfrm>
          <a:prstGeom prst="rect">
            <a:avLst/>
          </a:prstGeom>
        </p:spPr>
        <p:txBody>
          <a:bodyPr wrap="none">
            <a:spAutoFit/>
          </a:bodyPr>
          <a:lstStyle/>
          <a:p>
            <a:pPr algn="ctr"/>
            <a:r>
              <a:rPr lang="en-US" sz="4000" b="1" dirty="0">
                <a:latin typeface="Apple Chancery"/>
                <a:cs typeface="Apple Chancery"/>
              </a:rPr>
              <a:t>Examples/Idolatry/Consciences</a:t>
            </a:r>
          </a:p>
        </p:txBody>
      </p:sp>
      <p:sp>
        <p:nvSpPr>
          <p:cNvPr id="6" name="Rectangle 5"/>
          <p:cNvSpPr/>
          <p:nvPr/>
        </p:nvSpPr>
        <p:spPr>
          <a:xfrm>
            <a:off x="3965864" y="4648200"/>
            <a:ext cx="1628352" cy="646331"/>
          </a:xfrm>
          <a:prstGeom prst="rect">
            <a:avLst/>
          </a:prstGeom>
        </p:spPr>
        <p:txBody>
          <a:bodyPr wrap="none">
            <a:spAutoFit/>
          </a:bodyPr>
          <a:lstStyle/>
          <a:p>
            <a:pPr algn="ctr"/>
            <a:r>
              <a:rPr lang="en-US" sz="3600" b="1" dirty="0" smtClean="0">
                <a:latin typeface="Apple Chancery"/>
                <a:cs typeface="Apple Chancery"/>
              </a:rPr>
              <a:t>10:</a:t>
            </a:r>
            <a:r>
              <a:rPr lang="en-US" sz="3600" b="1" dirty="0">
                <a:latin typeface="Apple Chancery"/>
                <a:cs typeface="Apple Chancery"/>
              </a:rPr>
              <a:t>1</a:t>
            </a:r>
            <a:r>
              <a:rPr lang="en-US" sz="3600" b="1" dirty="0" smtClean="0">
                <a:latin typeface="Apple Chancery"/>
                <a:cs typeface="Apple Chancery"/>
              </a:rPr>
              <a:t>-33</a:t>
            </a:r>
            <a:endParaRPr lang="en-US" sz="3600" b="1" dirty="0">
              <a:solidFill>
                <a:schemeClr val="bg1"/>
              </a:solidFill>
              <a:latin typeface="Apple Chancery"/>
              <a:cs typeface="Apple Chancery"/>
            </a:endParaRPr>
          </a:p>
        </p:txBody>
      </p:sp>
    </p:spTree>
    <p:extLst>
      <p:ext uri="{BB962C8B-B14F-4D97-AF65-F5344CB8AC3E}">
        <p14:creationId xmlns:p14="http://schemas.microsoft.com/office/powerpoint/2010/main" val="39995696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9434" y="-15899"/>
            <a:ext cx="9144000" cy="6858000"/>
          </a:xfrm>
          <a:prstGeom prst="rect">
            <a:avLst/>
          </a:prstGeom>
        </p:spPr>
      </p:pic>
      <p:sp>
        <p:nvSpPr>
          <p:cNvPr id="6" name="Rectangle 5"/>
          <p:cNvSpPr/>
          <p:nvPr/>
        </p:nvSpPr>
        <p:spPr>
          <a:xfrm>
            <a:off x="228600" y="228600"/>
            <a:ext cx="8534400" cy="584776"/>
          </a:xfrm>
          <a:prstGeom prst="rect">
            <a:avLst/>
          </a:prstGeom>
          <a:solidFill>
            <a:schemeClr val="bg1"/>
          </a:solidFill>
        </p:spPr>
        <p:txBody>
          <a:bodyPr wrap="square">
            <a:spAutoFit/>
          </a:bodyPr>
          <a:lstStyle/>
          <a:p>
            <a:pPr algn="ctr"/>
            <a:r>
              <a:rPr lang="en-US" sz="3200" b="1" dirty="0" smtClean="0">
                <a:latin typeface="Times New Roman" pitchFamily="18" charset="0"/>
                <a:cs typeface="Times New Roman" pitchFamily="18" charset="0"/>
              </a:rPr>
              <a:t>1 Corinthians 10 - Overview</a:t>
            </a:r>
          </a:p>
        </p:txBody>
      </p:sp>
      <p:sp>
        <p:nvSpPr>
          <p:cNvPr id="4" name="Rectangle 3"/>
          <p:cNvSpPr/>
          <p:nvPr/>
        </p:nvSpPr>
        <p:spPr>
          <a:xfrm>
            <a:off x="2667000" y="5029200"/>
            <a:ext cx="3962400" cy="1569660"/>
          </a:xfrm>
          <a:prstGeom prst="rect">
            <a:avLst/>
          </a:prstGeom>
          <a:solidFill>
            <a:schemeClr val="bg1">
              <a:alpha val="90000"/>
            </a:schemeClr>
          </a:solidFill>
        </p:spPr>
        <p:txBody>
          <a:bodyPr wrap="square">
            <a:spAutoFit/>
          </a:bodyPr>
          <a:lstStyle/>
          <a:p>
            <a:pPr algn="ctr"/>
            <a:r>
              <a:rPr lang="en-US" sz="2400" dirty="0" smtClean="0"/>
              <a:t>Do </a:t>
            </a:r>
            <a:r>
              <a:rPr lang="en-US" sz="2400" dirty="0"/>
              <a:t>all to the glory of God, and provide no occasion for others to stumble, just as Paul </a:t>
            </a:r>
            <a:r>
              <a:rPr lang="en-US" sz="2400" dirty="0" smtClean="0"/>
              <a:t>did. </a:t>
            </a:r>
            <a:r>
              <a:rPr lang="en-US" sz="2400" dirty="0"/>
              <a:t>(</a:t>
            </a:r>
            <a:r>
              <a:rPr lang="en-US" sz="2400" b="1" dirty="0"/>
              <a:t>31-33</a:t>
            </a:r>
            <a:r>
              <a:rPr lang="en-US" sz="2400" dirty="0" smtClean="0"/>
              <a:t>)</a:t>
            </a:r>
            <a:endParaRPr lang="en-US" sz="2400" dirty="0"/>
          </a:p>
        </p:txBody>
      </p:sp>
      <p:sp>
        <p:nvSpPr>
          <p:cNvPr id="10" name="Rectangle 9"/>
          <p:cNvSpPr/>
          <p:nvPr/>
        </p:nvSpPr>
        <p:spPr>
          <a:xfrm>
            <a:off x="4953000" y="2971800"/>
            <a:ext cx="3886200" cy="1569660"/>
          </a:xfrm>
          <a:prstGeom prst="rect">
            <a:avLst/>
          </a:prstGeom>
          <a:solidFill>
            <a:schemeClr val="bg1">
              <a:alpha val="90000"/>
            </a:schemeClr>
          </a:solidFill>
        </p:spPr>
        <p:txBody>
          <a:bodyPr wrap="square">
            <a:spAutoFit/>
          </a:bodyPr>
          <a:lstStyle/>
          <a:p>
            <a:pPr algn="ctr"/>
            <a:r>
              <a:rPr lang="en-US" sz="2400" dirty="0" smtClean="0"/>
              <a:t>Once </a:t>
            </a:r>
            <a:r>
              <a:rPr lang="en-US" sz="2400" dirty="0"/>
              <a:t>again </a:t>
            </a:r>
            <a:r>
              <a:rPr lang="en-US" sz="2400" dirty="0" smtClean="0"/>
              <a:t>addresses </a:t>
            </a:r>
            <a:r>
              <a:rPr lang="en-US" sz="2400" dirty="0"/>
              <a:t>meat later sold in the market place and served at the home of an unbeliever.  </a:t>
            </a:r>
            <a:r>
              <a:rPr lang="en-US" sz="2400" b="1" dirty="0"/>
              <a:t>(23-30</a:t>
            </a:r>
            <a:r>
              <a:rPr lang="en-US" sz="2400" b="1" dirty="0" smtClean="0"/>
              <a:t>)</a:t>
            </a:r>
            <a:endParaRPr lang="en-US" sz="2400" b="1" dirty="0">
              <a:latin typeface="Times New Roman" pitchFamily="18" charset="0"/>
              <a:cs typeface="Times New Roman" pitchFamily="18" charset="0"/>
            </a:endParaRPr>
          </a:p>
        </p:txBody>
      </p:sp>
      <p:sp>
        <p:nvSpPr>
          <p:cNvPr id="11" name="Rectangle 10"/>
          <p:cNvSpPr/>
          <p:nvPr/>
        </p:nvSpPr>
        <p:spPr>
          <a:xfrm>
            <a:off x="228600" y="3048000"/>
            <a:ext cx="3733800" cy="1569660"/>
          </a:xfrm>
          <a:prstGeom prst="rect">
            <a:avLst/>
          </a:prstGeom>
          <a:solidFill>
            <a:schemeClr val="bg1">
              <a:alpha val="90000"/>
            </a:schemeClr>
          </a:solidFill>
        </p:spPr>
        <p:txBody>
          <a:bodyPr wrap="square">
            <a:spAutoFit/>
          </a:bodyPr>
          <a:lstStyle/>
          <a:p>
            <a:pPr algn="ctr"/>
            <a:r>
              <a:rPr lang="en-US" sz="2400" dirty="0" smtClean="0"/>
              <a:t>Warns </a:t>
            </a:r>
            <a:r>
              <a:rPr lang="en-US" sz="2400" dirty="0"/>
              <a:t>against provoking the Lord to jealousy by having fellowship with </a:t>
            </a:r>
            <a:r>
              <a:rPr lang="en-US" sz="2400" dirty="0" smtClean="0"/>
              <a:t>demons. </a:t>
            </a:r>
            <a:r>
              <a:rPr lang="en-US" sz="2400" dirty="0"/>
              <a:t>(</a:t>
            </a:r>
            <a:r>
              <a:rPr lang="en-US" sz="2400" b="1" dirty="0"/>
              <a:t>15-22</a:t>
            </a:r>
            <a:r>
              <a:rPr lang="en-US" sz="2400" dirty="0" smtClean="0"/>
              <a:t>)</a:t>
            </a:r>
            <a:endParaRPr lang="en-US" sz="2400" b="1" dirty="0" smtClean="0">
              <a:latin typeface="Times New Roman" pitchFamily="18" charset="0"/>
              <a:cs typeface="Times New Roman" pitchFamily="18" charset="0"/>
            </a:endParaRPr>
          </a:p>
        </p:txBody>
      </p:sp>
      <p:sp>
        <p:nvSpPr>
          <p:cNvPr id="12" name="Rectangle 11"/>
          <p:cNvSpPr/>
          <p:nvPr/>
        </p:nvSpPr>
        <p:spPr>
          <a:xfrm>
            <a:off x="5029200" y="1066800"/>
            <a:ext cx="3733800" cy="1200328"/>
          </a:xfrm>
          <a:prstGeom prst="rect">
            <a:avLst/>
          </a:prstGeom>
          <a:solidFill>
            <a:schemeClr val="bg1">
              <a:alpha val="90000"/>
            </a:schemeClr>
          </a:solidFill>
        </p:spPr>
        <p:txBody>
          <a:bodyPr wrap="square">
            <a:spAutoFit/>
          </a:bodyPr>
          <a:lstStyle/>
          <a:p>
            <a:pPr algn="ctr"/>
            <a:r>
              <a:rPr lang="en-US" sz="2400" dirty="0" smtClean="0"/>
              <a:t>Using </a:t>
            </a:r>
            <a:r>
              <a:rPr lang="en-US" sz="2400" dirty="0"/>
              <a:t>Israel as an example, </a:t>
            </a:r>
            <a:r>
              <a:rPr lang="en-US" sz="2400" dirty="0" smtClean="0"/>
              <a:t>Paul </a:t>
            </a:r>
            <a:r>
              <a:rPr lang="en-US" sz="2400" dirty="0"/>
              <a:t>commands them to "flee </a:t>
            </a:r>
            <a:r>
              <a:rPr lang="en-US" sz="2400" dirty="0" smtClean="0"/>
              <a:t>idolatry”. </a:t>
            </a:r>
            <a:r>
              <a:rPr lang="en-US" sz="2400" dirty="0"/>
              <a:t>(</a:t>
            </a:r>
            <a:r>
              <a:rPr lang="en-US" sz="2400" b="1" dirty="0"/>
              <a:t>1-14</a:t>
            </a:r>
            <a:r>
              <a:rPr lang="en-US" sz="2400" dirty="0" smtClean="0"/>
              <a:t>)</a:t>
            </a:r>
            <a:endParaRPr lang="en-US" sz="2400" b="1" dirty="0">
              <a:latin typeface="Times New Roman" pitchFamily="18" charset="0"/>
              <a:cs typeface="Times New Roman" pitchFamily="18" charset="0"/>
            </a:endParaRPr>
          </a:p>
        </p:txBody>
      </p:sp>
      <p:sp>
        <p:nvSpPr>
          <p:cNvPr id="13" name="Rectangle 12"/>
          <p:cNvSpPr/>
          <p:nvPr/>
        </p:nvSpPr>
        <p:spPr>
          <a:xfrm>
            <a:off x="228600" y="1066800"/>
            <a:ext cx="3124200" cy="1569660"/>
          </a:xfrm>
          <a:prstGeom prst="rect">
            <a:avLst/>
          </a:prstGeom>
          <a:solidFill>
            <a:schemeClr val="bg1">
              <a:alpha val="90000"/>
            </a:schemeClr>
          </a:solidFill>
        </p:spPr>
        <p:txBody>
          <a:bodyPr wrap="square">
            <a:spAutoFit/>
          </a:bodyPr>
          <a:lstStyle/>
          <a:p>
            <a:pPr algn="ctr"/>
            <a:r>
              <a:rPr lang="en-US" sz="2400" dirty="0" smtClean="0"/>
              <a:t>Paul will bring to </a:t>
            </a:r>
            <a:r>
              <a:rPr lang="en-US" sz="2400" dirty="0"/>
              <a:t>conclusion his discussion concerning </a:t>
            </a:r>
            <a:r>
              <a:rPr lang="en-US" sz="2400" dirty="0" smtClean="0"/>
              <a:t>meat </a:t>
            </a:r>
            <a:r>
              <a:rPr lang="en-US" sz="2400" dirty="0"/>
              <a:t>offered to idols. </a:t>
            </a:r>
            <a:endParaRPr lang="en-US" sz="2400" dirty="0" smtClean="0"/>
          </a:p>
        </p:txBody>
      </p:sp>
    </p:spTree>
    <p:extLst>
      <p:ext uri="{BB962C8B-B14F-4D97-AF65-F5344CB8AC3E}">
        <p14:creationId xmlns:p14="http://schemas.microsoft.com/office/powerpoint/2010/main" val="191613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800" decel="100000"/>
                                        <p:tgtEl>
                                          <p:spTgt spid="12"/>
                                        </p:tgtEl>
                                      </p:cBhvr>
                                    </p:animEffect>
                                    <p:anim calcmode="lin" valueType="num">
                                      <p:cBhvr>
                                        <p:cTn id="18" dur="800" decel="100000" fill="hold"/>
                                        <p:tgtEl>
                                          <p:spTgt spid="12"/>
                                        </p:tgtEl>
                                        <p:attrNameLst>
                                          <p:attrName>style.rotation</p:attrName>
                                        </p:attrNameLst>
                                      </p:cBhvr>
                                      <p:tavLst>
                                        <p:tav tm="0">
                                          <p:val>
                                            <p:fltVal val="-90"/>
                                          </p:val>
                                        </p:tav>
                                        <p:tav tm="100000">
                                          <p:val>
                                            <p:fltVal val="0"/>
                                          </p:val>
                                        </p:tav>
                                      </p:tavLst>
                                    </p:anim>
                                    <p:anim calcmode="lin" valueType="num">
                                      <p:cBhvr>
                                        <p:cTn id="19" dur="800" decel="100000" fill="hold"/>
                                        <p:tgtEl>
                                          <p:spTgt spid="12"/>
                                        </p:tgtEl>
                                        <p:attrNameLst>
                                          <p:attrName>ppt_x</p:attrName>
                                        </p:attrNameLst>
                                      </p:cBhvr>
                                      <p:tavLst>
                                        <p:tav tm="0">
                                          <p:val>
                                            <p:strVal val="#ppt_x+0.4"/>
                                          </p:val>
                                        </p:tav>
                                        <p:tav tm="100000">
                                          <p:val>
                                            <p:strVal val="#ppt_x-0.05"/>
                                          </p:val>
                                        </p:tav>
                                      </p:tavLst>
                                    </p:anim>
                                    <p:anim calcmode="lin" valueType="num">
                                      <p:cBhvr>
                                        <p:cTn id="20" dur="800" decel="100000" fill="hold"/>
                                        <p:tgtEl>
                                          <p:spTgt spid="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800" decel="100000"/>
                                        <p:tgtEl>
                                          <p:spTgt spid="11"/>
                                        </p:tgtEl>
                                      </p:cBhvr>
                                    </p:animEffect>
                                    <p:anim calcmode="lin" valueType="num">
                                      <p:cBhvr>
                                        <p:cTn id="28" dur="800" decel="100000" fill="hold"/>
                                        <p:tgtEl>
                                          <p:spTgt spid="11"/>
                                        </p:tgtEl>
                                        <p:attrNameLst>
                                          <p:attrName>style.rotation</p:attrName>
                                        </p:attrNameLst>
                                      </p:cBhvr>
                                      <p:tavLst>
                                        <p:tav tm="0">
                                          <p:val>
                                            <p:fltVal val="-90"/>
                                          </p:val>
                                        </p:tav>
                                        <p:tav tm="100000">
                                          <p:val>
                                            <p:fltVal val="0"/>
                                          </p:val>
                                        </p:tav>
                                      </p:tavLst>
                                    </p:anim>
                                    <p:anim calcmode="lin" valueType="num">
                                      <p:cBhvr>
                                        <p:cTn id="29" dur="800" decel="100000" fill="hold"/>
                                        <p:tgtEl>
                                          <p:spTgt spid="11"/>
                                        </p:tgtEl>
                                        <p:attrNameLst>
                                          <p:attrName>ppt_x</p:attrName>
                                        </p:attrNameLst>
                                      </p:cBhvr>
                                      <p:tavLst>
                                        <p:tav tm="0">
                                          <p:val>
                                            <p:strVal val="#ppt_x+0.4"/>
                                          </p:val>
                                        </p:tav>
                                        <p:tav tm="100000">
                                          <p:val>
                                            <p:strVal val="#ppt_x-0.05"/>
                                          </p:val>
                                        </p:tav>
                                      </p:tavLst>
                                    </p:anim>
                                    <p:anim calcmode="lin" valueType="num">
                                      <p:cBhvr>
                                        <p:cTn id="30" dur="800" decel="100000" fill="hold"/>
                                        <p:tgtEl>
                                          <p:spTgt spid="11"/>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800" decel="100000"/>
                                        <p:tgtEl>
                                          <p:spTgt spid="10"/>
                                        </p:tgtEl>
                                      </p:cBhvr>
                                    </p:animEffect>
                                    <p:anim calcmode="lin" valueType="num">
                                      <p:cBhvr>
                                        <p:cTn id="38" dur="800" decel="100000" fill="hold"/>
                                        <p:tgtEl>
                                          <p:spTgt spid="10"/>
                                        </p:tgtEl>
                                        <p:attrNameLst>
                                          <p:attrName>style.rotation</p:attrName>
                                        </p:attrNameLst>
                                      </p:cBhvr>
                                      <p:tavLst>
                                        <p:tav tm="0">
                                          <p:val>
                                            <p:fltVal val="-90"/>
                                          </p:val>
                                        </p:tav>
                                        <p:tav tm="100000">
                                          <p:val>
                                            <p:fltVal val="0"/>
                                          </p:val>
                                        </p:tav>
                                      </p:tavLst>
                                    </p:anim>
                                    <p:anim calcmode="lin" valueType="num">
                                      <p:cBhvr>
                                        <p:cTn id="39" dur="800" decel="100000" fill="hold"/>
                                        <p:tgtEl>
                                          <p:spTgt spid="10"/>
                                        </p:tgtEl>
                                        <p:attrNameLst>
                                          <p:attrName>ppt_x</p:attrName>
                                        </p:attrNameLst>
                                      </p:cBhvr>
                                      <p:tavLst>
                                        <p:tav tm="0">
                                          <p:val>
                                            <p:strVal val="#ppt_x+0.4"/>
                                          </p:val>
                                        </p:tav>
                                        <p:tav tm="100000">
                                          <p:val>
                                            <p:strVal val="#ppt_x-0.05"/>
                                          </p:val>
                                        </p:tav>
                                      </p:tavLst>
                                    </p:anim>
                                    <p:anim calcmode="lin" valueType="num">
                                      <p:cBhvr>
                                        <p:cTn id="40" dur="800" decel="100000" fill="hold"/>
                                        <p:tgtEl>
                                          <p:spTgt spid="10"/>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800" decel="100000"/>
                                        <p:tgtEl>
                                          <p:spTgt spid="4"/>
                                        </p:tgtEl>
                                      </p:cBhvr>
                                    </p:animEffect>
                                    <p:anim calcmode="lin" valueType="num">
                                      <p:cBhvr>
                                        <p:cTn id="48" dur="800" decel="100000" fill="hold"/>
                                        <p:tgtEl>
                                          <p:spTgt spid="4"/>
                                        </p:tgtEl>
                                        <p:attrNameLst>
                                          <p:attrName>style.rotation</p:attrName>
                                        </p:attrNameLst>
                                      </p:cBhvr>
                                      <p:tavLst>
                                        <p:tav tm="0">
                                          <p:val>
                                            <p:fltVal val="-90"/>
                                          </p:val>
                                        </p:tav>
                                        <p:tav tm="100000">
                                          <p:val>
                                            <p:fltVal val="0"/>
                                          </p:val>
                                        </p:tav>
                                      </p:tavLst>
                                    </p:anim>
                                    <p:anim calcmode="lin" valueType="num">
                                      <p:cBhvr>
                                        <p:cTn id="49" dur="800" decel="100000" fill="hold"/>
                                        <p:tgtEl>
                                          <p:spTgt spid="4"/>
                                        </p:tgtEl>
                                        <p:attrNameLst>
                                          <p:attrName>ppt_x</p:attrName>
                                        </p:attrNameLst>
                                      </p:cBhvr>
                                      <p:tavLst>
                                        <p:tav tm="0">
                                          <p:val>
                                            <p:strVal val="#ppt_x+0.4"/>
                                          </p:val>
                                        </p:tav>
                                        <p:tav tm="100000">
                                          <p:val>
                                            <p:strVal val="#ppt_x-0.05"/>
                                          </p:val>
                                        </p:tav>
                                      </p:tavLst>
                                    </p:anim>
                                    <p:anim calcmode="lin" valueType="num">
                                      <p:cBhvr>
                                        <p:cTn id="50" dur="800" decel="100000" fill="hold"/>
                                        <p:tgtEl>
                                          <p:spTgt spid="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228600" y="228600"/>
            <a:ext cx="8534400" cy="1077218"/>
          </a:xfrm>
          <a:prstGeom prst="rect">
            <a:avLst/>
          </a:prstGeom>
          <a:solidFill>
            <a:schemeClr val="accent1"/>
          </a:solidFill>
        </p:spPr>
        <p:txBody>
          <a:bodyPr wrap="square">
            <a:spAutoFit/>
          </a:bodyPr>
          <a:lstStyle/>
          <a:p>
            <a:pPr algn="ctr"/>
            <a:r>
              <a:rPr lang="en-US" sz="3200" b="1" dirty="0">
                <a:solidFill>
                  <a:srgbClr val="FFFFFF"/>
                </a:solidFill>
                <a:latin typeface="Times New Roman" pitchFamily="18" charset="0"/>
                <a:cs typeface="Times New Roman" pitchFamily="18" charset="0"/>
              </a:rPr>
              <a:t>1 Corinthians 10 </a:t>
            </a:r>
            <a:r>
              <a:rPr lang="en-US" sz="3200" b="1" dirty="0" smtClean="0">
                <a:solidFill>
                  <a:srgbClr val="FFFFFF"/>
                </a:solidFill>
                <a:latin typeface="Times New Roman" pitchFamily="18" charset="0"/>
                <a:cs typeface="Times New Roman" pitchFamily="18" charset="0"/>
              </a:rPr>
              <a:t>– Overview</a:t>
            </a:r>
          </a:p>
          <a:p>
            <a:pPr algn="ctr"/>
            <a:r>
              <a:rPr lang="en-US" sz="3200" b="1" dirty="0" smtClean="0">
                <a:solidFill>
                  <a:srgbClr val="FFFFFF"/>
                </a:solidFill>
                <a:latin typeface="Times New Roman" pitchFamily="18" charset="0"/>
                <a:cs typeface="Times New Roman" pitchFamily="18" charset="0"/>
              </a:rPr>
              <a:t>Matters of Liberty – When to say “NO”</a:t>
            </a:r>
            <a:endParaRPr lang="en-US" sz="3200" b="1" dirty="0">
              <a:solidFill>
                <a:srgbClr val="FFFFFF"/>
              </a:solidFill>
              <a:latin typeface="Times New Roman" pitchFamily="18" charset="0"/>
              <a:cs typeface="Times New Roman" pitchFamily="18" charset="0"/>
            </a:endParaRPr>
          </a:p>
        </p:txBody>
      </p:sp>
      <p:sp>
        <p:nvSpPr>
          <p:cNvPr id="2" name="Oval 1"/>
          <p:cNvSpPr/>
          <p:nvPr/>
        </p:nvSpPr>
        <p:spPr>
          <a:xfrm>
            <a:off x="4876800" y="1524000"/>
            <a:ext cx="3124200" cy="2438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If an action could hinder the cause of the gospel.  </a:t>
            </a:r>
          </a:p>
          <a:p>
            <a:pPr algn="ctr"/>
            <a:r>
              <a:rPr lang="en-US" sz="2000" dirty="0" smtClean="0"/>
              <a:t>1 Cor. 9:12</a:t>
            </a:r>
            <a:endParaRPr lang="en-US" sz="2000" dirty="0"/>
          </a:p>
        </p:txBody>
      </p:sp>
      <p:sp>
        <p:nvSpPr>
          <p:cNvPr id="14" name="Oval 13"/>
          <p:cNvSpPr/>
          <p:nvPr/>
        </p:nvSpPr>
        <p:spPr>
          <a:xfrm>
            <a:off x="457200" y="1524000"/>
            <a:ext cx="3048000" cy="2438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If partaking would cause a weaker brother to stumble.  </a:t>
            </a:r>
          </a:p>
          <a:p>
            <a:pPr algn="ctr"/>
            <a:r>
              <a:rPr lang="en-US" sz="2000" dirty="0" smtClean="0"/>
              <a:t>1 Cor. 8:13</a:t>
            </a:r>
            <a:endParaRPr lang="en-US" sz="2000" dirty="0"/>
          </a:p>
        </p:txBody>
      </p:sp>
      <p:sp>
        <p:nvSpPr>
          <p:cNvPr id="15" name="Oval 14"/>
          <p:cNvSpPr/>
          <p:nvPr/>
        </p:nvSpPr>
        <p:spPr>
          <a:xfrm>
            <a:off x="457200" y="4191000"/>
            <a:ext cx="3048000" cy="2438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Do not attempt to live close to sin.  </a:t>
            </a:r>
          </a:p>
          <a:p>
            <a:pPr algn="ctr"/>
            <a:r>
              <a:rPr lang="en-US" sz="2000" dirty="0" smtClean="0"/>
              <a:t>1 Cor. 10:12</a:t>
            </a:r>
            <a:endParaRPr lang="en-US" sz="2000" dirty="0"/>
          </a:p>
        </p:txBody>
      </p:sp>
      <p:sp>
        <p:nvSpPr>
          <p:cNvPr id="16" name="Oval 15"/>
          <p:cNvSpPr/>
          <p:nvPr/>
        </p:nvSpPr>
        <p:spPr>
          <a:xfrm>
            <a:off x="4876800" y="4191000"/>
            <a:ext cx="3124200" cy="2438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Will it glorify God?</a:t>
            </a:r>
          </a:p>
          <a:p>
            <a:pPr algn="ctr"/>
            <a:r>
              <a:rPr lang="en-US" sz="2000" dirty="0" smtClean="0"/>
              <a:t>1 Cor. 10:31</a:t>
            </a:r>
            <a:endParaRPr lang="en-US" sz="2000" dirty="0"/>
          </a:p>
        </p:txBody>
      </p:sp>
    </p:spTree>
    <p:extLst>
      <p:ext uri="{BB962C8B-B14F-4D97-AF65-F5344CB8AC3E}">
        <p14:creationId xmlns:p14="http://schemas.microsoft.com/office/powerpoint/2010/main" val="1638713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Scale>
                                      <p:cBhvr>
                                        <p:cTn id="1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gtEl>
                                        <p:attrNameLst>
                                          <p:attrName>ppt_x</p:attrName>
                                          <p:attrName>ppt_y</p:attrName>
                                        </p:attrNameLst>
                                      </p:cBhvr>
                                    </p:animMotion>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5"/>
                                        </p:tgtEl>
                                        <p:attrNameLst>
                                          <p:attrName>ppt_x</p:attrName>
                                          <p:attrName>ppt_y</p:attrName>
                                        </p:attrNameLst>
                                      </p:cBhvr>
                                    </p:animMotion>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Scale>
                                      <p:cBhvr>
                                        <p:cTn id="28"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6"/>
                                        </p:tgtEl>
                                        <p:attrNameLst>
                                          <p:attrName>ppt_x</p:attrName>
                                          <p:attrName>ppt_y</p:attrName>
                                        </p:attrNameLst>
                                      </p:cBhvr>
                                    </p:animMotion>
                                    <p:animEffect transition="in" filter="fade">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152400"/>
            <a:ext cx="8534400" cy="5940088"/>
          </a:xfrm>
          <a:prstGeom prst="rect">
            <a:avLst/>
          </a:prstGeom>
          <a:solidFill>
            <a:schemeClr val="bg1"/>
          </a:solidFill>
        </p:spPr>
        <p:txBody>
          <a:bodyPr wrap="square">
            <a:spAutoFit/>
          </a:bodyPr>
          <a:lstStyle/>
          <a:p>
            <a:r>
              <a:rPr lang="en-US" sz="2000" b="1" dirty="0" smtClean="0">
                <a:latin typeface="Times New Roman" pitchFamily="18" charset="0"/>
                <a:cs typeface="Times New Roman" pitchFamily="18" charset="0"/>
              </a:rPr>
              <a:t>1 Cor. 10:1-14   </a:t>
            </a:r>
            <a:r>
              <a:rPr lang="en-US" sz="2000" dirty="0"/>
              <a:t>Moreover, brethren, I do not want you to be unaware that all our fathers were under the cloud, all passed through the sea, </a:t>
            </a:r>
            <a:r>
              <a:rPr lang="en-US" sz="2000" b="1" dirty="0"/>
              <a:t>2 </a:t>
            </a:r>
            <a:r>
              <a:rPr lang="en-US" sz="2000" dirty="0"/>
              <a:t>all were baptized into Moses in the cloud and in the sea, </a:t>
            </a:r>
            <a:r>
              <a:rPr lang="en-US" sz="2000" b="1" dirty="0"/>
              <a:t>3 </a:t>
            </a:r>
            <a:r>
              <a:rPr lang="en-US" sz="2000" dirty="0"/>
              <a:t>all ate the same spiritual food, </a:t>
            </a:r>
            <a:r>
              <a:rPr lang="en-US" sz="2000" b="1" dirty="0"/>
              <a:t>4 </a:t>
            </a:r>
            <a:r>
              <a:rPr lang="en-US" sz="2000" dirty="0"/>
              <a:t>and all drank the same spiritual drink. For they drank of that spiritual Rock that followed them, and that Rock was Christ. </a:t>
            </a:r>
            <a:r>
              <a:rPr lang="en-US" sz="2000" b="1" dirty="0"/>
              <a:t>5 </a:t>
            </a:r>
            <a:r>
              <a:rPr lang="en-US" sz="2000" dirty="0"/>
              <a:t>But with most of them God was not well pleased, for </a:t>
            </a:r>
            <a:r>
              <a:rPr lang="en-US" sz="2000" i="1" dirty="0"/>
              <a:t>their bodies</a:t>
            </a:r>
            <a:r>
              <a:rPr lang="en-US" sz="2000" dirty="0"/>
              <a:t> were scattered in the wilderness</a:t>
            </a:r>
            <a:r>
              <a:rPr lang="en-US" sz="2000" dirty="0" smtClean="0"/>
              <a:t>.  </a:t>
            </a:r>
            <a:r>
              <a:rPr lang="en-US" sz="2000" b="1" dirty="0" smtClean="0"/>
              <a:t>6</a:t>
            </a:r>
            <a:r>
              <a:rPr lang="en-US" sz="2000" b="1" dirty="0"/>
              <a:t> </a:t>
            </a:r>
            <a:r>
              <a:rPr lang="en-US" sz="2000" dirty="0"/>
              <a:t>Now these things became our examples, to the intent that we should not lust after evil things as they also lusted. </a:t>
            </a:r>
            <a:r>
              <a:rPr lang="en-US" sz="2000" b="1" dirty="0"/>
              <a:t>7 </a:t>
            </a:r>
            <a:r>
              <a:rPr lang="en-US" sz="2000" dirty="0"/>
              <a:t>And do not become idolaters as </a:t>
            </a:r>
            <a:r>
              <a:rPr lang="en-US" sz="2000" i="1" dirty="0"/>
              <a:t>were</a:t>
            </a:r>
            <a:r>
              <a:rPr lang="en-US" sz="2000" dirty="0"/>
              <a:t> some of them. As it is written, “The people sat down to eat and drink, and rose up to play.</a:t>
            </a:r>
            <a:r>
              <a:rPr lang="en-US" sz="2000" dirty="0" smtClean="0"/>
              <a:t>” </a:t>
            </a:r>
            <a:r>
              <a:rPr lang="en-US" sz="2000" b="1" dirty="0"/>
              <a:t>8 </a:t>
            </a:r>
            <a:r>
              <a:rPr lang="en-US" sz="2000" dirty="0"/>
              <a:t>Nor let us commit sexual immorality, as some of them did, and in one day twenty-three thousand fell; </a:t>
            </a:r>
            <a:r>
              <a:rPr lang="en-US" sz="2000" b="1" dirty="0"/>
              <a:t>9 </a:t>
            </a:r>
            <a:r>
              <a:rPr lang="en-US" sz="2000" dirty="0"/>
              <a:t>nor let us tempt Christ, as some of them also tempted, and were destroyed by serpents; </a:t>
            </a:r>
            <a:r>
              <a:rPr lang="en-US" sz="2000" b="1" dirty="0"/>
              <a:t>10 </a:t>
            </a:r>
            <a:r>
              <a:rPr lang="en-US" sz="2000" dirty="0"/>
              <a:t>nor complain, as some of them also complained, and were destroyed by the destroyer. </a:t>
            </a:r>
            <a:r>
              <a:rPr lang="en-US" sz="2000" b="1" dirty="0"/>
              <a:t>11 </a:t>
            </a:r>
            <a:r>
              <a:rPr lang="en-US" sz="2000" dirty="0"/>
              <a:t>Now </a:t>
            </a:r>
            <a:r>
              <a:rPr lang="en-US" sz="2000" dirty="0" smtClean="0"/>
              <a:t>all </a:t>
            </a:r>
            <a:r>
              <a:rPr lang="en-US" sz="2000" dirty="0"/>
              <a:t>these things happened to them as examples, and they were written for our admonition, upon whom the ends of the ages have come</a:t>
            </a:r>
            <a:r>
              <a:rPr lang="en-US" sz="2000" dirty="0" smtClean="0"/>
              <a:t>.  </a:t>
            </a:r>
            <a:r>
              <a:rPr lang="en-US" sz="2000" b="1" dirty="0" smtClean="0"/>
              <a:t>12</a:t>
            </a:r>
            <a:r>
              <a:rPr lang="en-US" sz="2000" b="1" dirty="0"/>
              <a:t> </a:t>
            </a:r>
            <a:r>
              <a:rPr lang="en-US" sz="2000" dirty="0"/>
              <a:t>Therefore let him who thinks he stands take heed lest he fall. </a:t>
            </a:r>
            <a:r>
              <a:rPr lang="en-US" sz="2000" b="1" dirty="0"/>
              <a:t>13 </a:t>
            </a:r>
            <a:r>
              <a:rPr lang="en-US" sz="2000" dirty="0"/>
              <a:t>No temptation has overtaken you except such as is common to man; but God </a:t>
            </a:r>
            <a:r>
              <a:rPr lang="en-US" sz="2000" i="1" dirty="0"/>
              <a:t>is</a:t>
            </a:r>
            <a:r>
              <a:rPr lang="en-US" sz="2000" dirty="0"/>
              <a:t> faithful, who will not allow you to be tempted beyond what you are able, but with the temptation will also make the way of escape, that you may be able to bear </a:t>
            </a:r>
            <a:r>
              <a:rPr lang="en-US" sz="2000" i="1" dirty="0"/>
              <a:t>it</a:t>
            </a:r>
            <a:r>
              <a:rPr lang="en-US" sz="2000" i="1" dirty="0" smtClean="0"/>
              <a:t>.</a:t>
            </a:r>
            <a:r>
              <a:rPr lang="en-US" sz="2000" dirty="0"/>
              <a:t> </a:t>
            </a:r>
            <a:r>
              <a:rPr lang="en-US" sz="2000" dirty="0" smtClean="0"/>
              <a:t> </a:t>
            </a:r>
            <a:r>
              <a:rPr lang="en-US" sz="2000" b="1" dirty="0" smtClean="0"/>
              <a:t>14</a:t>
            </a:r>
            <a:r>
              <a:rPr lang="en-US" sz="2000" b="1" dirty="0"/>
              <a:t> </a:t>
            </a:r>
            <a:r>
              <a:rPr lang="en-US" sz="2000" dirty="0"/>
              <a:t>Therefore, my beloved, flee </a:t>
            </a:r>
            <a:r>
              <a:rPr lang="en-US" sz="2000" dirty="0" smtClean="0"/>
              <a:t>from idolatry.   </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254827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152400"/>
            <a:ext cx="8534400" cy="1077218"/>
          </a:xfrm>
          <a:prstGeom prst="rect">
            <a:avLst/>
          </a:prstGeom>
          <a:solidFill>
            <a:schemeClr val="bg1"/>
          </a:solidFill>
        </p:spPr>
        <p:txBody>
          <a:bodyPr wrap="square">
            <a:spAutoFit/>
          </a:bodyPr>
          <a:lstStyle/>
          <a:p>
            <a:pPr marL="228600" indent="-228600">
              <a:buFont typeface="+mj-lt"/>
              <a:buAutoNum type="arabicPeriod"/>
            </a:pPr>
            <a:r>
              <a:rPr lang="en-US" sz="3200" dirty="0" smtClean="0">
                <a:latin typeface="Times New Roman" pitchFamily="18" charset="0"/>
                <a:cs typeface="Times New Roman" pitchFamily="18" charset="0"/>
              </a:rPr>
              <a:t>  In </a:t>
            </a:r>
            <a:r>
              <a:rPr lang="en-US" sz="3200" dirty="0">
                <a:latin typeface="Times New Roman" pitchFamily="18" charset="0"/>
                <a:cs typeface="Times New Roman" pitchFamily="18" charset="0"/>
              </a:rPr>
              <a:t>what sense were the Israelites baptized into Moses?  (vs. 2)</a:t>
            </a:r>
          </a:p>
        </p:txBody>
      </p:sp>
      <p:sp>
        <p:nvSpPr>
          <p:cNvPr id="4" name="Rectangle 3"/>
          <p:cNvSpPr/>
          <p:nvPr/>
        </p:nvSpPr>
        <p:spPr>
          <a:xfrm>
            <a:off x="304800" y="1447800"/>
            <a:ext cx="8534400" cy="5262980"/>
          </a:xfrm>
          <a:prstGeom prst="rect">
            <a:avLst/>
          </a:prstGeom>
          <a:solidFill>
            <a:schemeClr val="bg1">
              <a:alpha val="90000"/>
            </a:schemeClr>
          </a:solidFill>
        </p:spPr>
        <p:txBody>
          <a:bodyPr wrap="square">
            <a:spAutoFit/>
          </a:bodyPr>
          <a:lstStyle/>
          <a:p>
            <a:pPr marL="342900" indent="-342900">
              <a:buFont typeface="Wingdings" charset="2"/>
              <a:buChar char="q"/>
            </a:pPr>
            <a:r>
              <a:rPr lang="en-US" sz="2800" b="1" dirty="0" smtClean="0"/>
              <a:t>Exodus 14:21-22</a:t>
            </a:r>
          </a:p>
          <a:p>
            <a:pPr marL="800100" lvl="1" indent="-342900">
              <a:buFont typeface="Wingdings" charset="2"/>
              <a:buChar char="²"/>
            </a:pPr>
            <a:r>
              <a:rPr lang="en-US" sz="2800" dirty="0" smtClean="0"/>
              <a:t>Israel crossed the Red Sea on dry land</a:t>
            </a:r>
          </a:p>
          <a:p>
            <a:pPr marL="800100" lvl="1" indent="-342900">
              <a:buFont typeface="Wingdings" charset="2"/>
              <a:buChar char="²"/>
            </a:pPr>
            <a:r>
              <a:rPr lang="en-US" sz="2800" dirty="0" smtClean="0"/>
              <a:t>The waters on either side and the cloud overshadowing them</a:t>
            </a:r>
          </a:p>
          <a:p>
            <a:pPr marL="800100" lvl="1" indent="-342900">
              <a:buFont typeface="Wingdings" charset="2"/>
              <a:buChar char="²"/>
            </a:pPr>
            <a:r>
              <a:rPr lang="en-US" sz="2800" dirty="0" smtClean="0"/>
              <a:t>Israel was delivered from Egypt’s bondage by God’s grace through their faith   </a:t>
            </a:r>
            <a:r>
              <a:rPr lang="en-US" sz="2800" b="1" dirty="0" smtClean="0"/>
              <a:t>(Heb. 11:29)</a:t>
            </a:r>
          </a:p>
          <a:p>
            <a:pPr marL="800100" lvl="1" indent="-342900">
              <a:buFont typeface="Wingdings" charset="2"/>
              <a:buChar char="²"/>
            </a:pPr>
            <a:r>
              <a:rPr lang="en-US" sz="2800" dirty="0" smtClean="0"/>
              <a:t>Made them disciples of Moses </a:t>
            </a:r>
          </a:p>
          <a:p>
            <a:pPr marL="800100" lvl="1" indent="-342900">
              <a:buFont typeface="Wingdings" charset="2"/>
              <a:buChar char="²"/>
            </a:pPr>
            <a:r>
              <a:rPr lang="en-US" sz="2800" dirty="0" smtClean="0"/>
              <a:t>Obligated to recognize his divine commission and submit to his authority</a:t>
            </a:r>
          </a:p>
          <a:p>
            <a:pPr marL="800100" lvl="1" indent="-342900">
              <a:buFont typeface="Wingdings" charset="2"/>
              <a:buChar char="²"/>
            </a:pPr>
            <a:r>
              <a:rPr lang="en-US" sz="2800" dirty="0" smtClean="0"/>
              <a:t>Just as Christians are separated from bondage of sin and brought under authority of Jesus through baptism.   </a:t>
            </a:r>
            <a:r>
              <a:rPr lang="en-US" sz="2800" b="1" dirty="0" smtClean="0"/>
              <a:t>(Rom 6:3-5;  Gal 3:26-27)</a:t>
            </a:r>
          </a:p>
        </p:txBody>
      </p:sp>
    </p:spTree>
    <p:extLst>
      <p:ext uri="{BB962C8B-B14F-4D97-AF65-F5344CB8AC3E}">
        <p14:creationId xmlns:p14="http://schemas.microsoft.com/office/powerpoint/2010/main" val="1289181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dissolve">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228600"/>
            <a:ext cx="8534400" cy="1077218"/>
          </a:xfrm>
          <a:prstGeom prst="rect">
            <a:avLst/>
          </a:prstGeom>
          <a:solidFill>
            <a:schemeClr val="bg1"/>
          </a:solidFill>
        </p:spPr>
        <p:txBody>
          <a:bodyPr wrap="square">
            <a:spAutoFit/>
          </a:bodyPr>
          <a:lstStyle/>
          <a:p>
            <a:r>
              <a:rPr lang="en-US" sz="3200" dirty="0" smtClean="0">
                <a:latin typeface="Times New Roman" pitchFamily="18" charset="0"/>
                <a:cs typeface="Times New Roman" pitchFamily="18" charset="0"/>
              </a:rPr>
              <a:t>2.  What </a:t>
            </a:r>
            <a:r>
              <a:rPr lang="en-US" sz="3200" dirty="0">
                <a:latin typeface="Times New Roman" pitchFamily="18" charset="0"/>
                <a:cs typeface="Times New Roman" pitchFamily="18" charset="0"/>
              </a:rPr>
              <a:t>point is Paul trying to make by using Israel? (vs. 6)</a:t>
            </a:r>
          </a:p>
        </p:txBody>
      </p:sp>
      <p:sp>
        <p:nvSpPr>
          <p:cNvPr id="10" name="Rounded Rectangle 9"/>
          <p:cNvSpPr/>
          <p:nvPr/>
        </p:nvSpPr>
        <p:spPr>
          <a:xfrm>
            <a:off x="2514600" y="1447800"/>
            <a:ext cx="42672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Paul drawing a parallel</a:t>
            </a:r>
          </a:p>
        </p:txBody>
      </p:sp>
      <p:sp>
        <p:nvSpPr>
          <p:cNvPr id="9" name="Rounded Rectangle 8"/>
          <p:cNvSpPr/>
          <p:nvPr/>
        </p:nvSpPr>
        <p:spPr>
          <a:xfrm>
            <a:off x="152400" y="2133600"/>
            <a:ext cx="42672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Israel</a:t>
            </a:r>
            <a:endParaRPr lang="en-US" sz="2400" dirty="0"/>
          </a:p>
        </p:txBody>
      </p:sp>
      <p:sp>
        <p:nvSpPr>
          <p:cNvPr id="2" name="Rounded Rectangle 1"/>
          <p:cNvSpPr/>
          <p:nvPr/>
        </p:nvSpPr>
        <p:spPr>
          <a:xfrm>
            <a:off x="4724400" y="2133600"/>
            <a:ext cx="42672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rPr>
              <a:t>church </a:t>
            </a:r>
            <a:r>
              <a:rPr lang="en-US" sz="2400" dirty="0">
                <a:solidFill>
                  <a:srgbClr val="FFFFFF"/>
                </a:solidFill>
              </a:rPr>
              <a:t>at Corinth</a:t>
            </a:r>
          </a:p>
        </p:txBody>
      </p:sp>
      <p:sp>
        <p:nvSpPr>
          <p:cNvPr id="12" name="Rounded Rectangle 11"/>
          <p:cNvSpPr/>
          <p:nvPr/>
        </p:nvSpPr>
        <p:spPr>
          <a:xfrm>
            <a:off x="152400" y="2819400"/>
            <a:ext cx="42672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Freed from Egypt’s bondage by grace of God	</a:t>
            </a:r>
            <a:endParaRPr lang="en-US" sz="2400" dirty="0"/>
          </a:p>
        </p:txBody>
      </p:sp>
      <p:sp>
        <p:nvSpPr>
          <p:cNvPr id="11" name="Rounded Rectangle 10"/>
          <p:cNvSpPr/>
          <p:nvPr/>
        </p:nvSpPr>
        <p:spPr>
          <a:xfrm>
            <a:off x="4724400" y="2819400"/>
            <a:ext cx="42672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rPr>
              <a:t>Freed from bondage of sin by grace of God</a:t>
            </a:r>
            <a:endParaRPr lang="en-US" sz="2400" dirty="0">
              <a:solidFill>
                <a:srgbClr val="FFFFFF"/>
              </a:solidFill>
            </a:endParaRPr>
          </a:p>
        </p:txBody>
      </p:sp>
      <p:sp>
        <p:nvSpPr>
          <p:cNvPr id="13" name="Rounded Rectangle 12"/>
          <p:cNvSpPr/>
          <p:nvPr/>
        </p:nvSpPr>
        <p:spPr>
          <a:xfrm>
            <a:off x="4724400" y="3581400"/>
            <a:ext cx="4267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“All” </a:t>
            </a:r>
            <a:r>
              <a:rPr lang="en-US" sz="2400" dirty="0" smtClean="0"/>
              <a:t>partake </a:t>
            </a:r>
            <a:r>
              <a:rPr lang="en-US" sz="2400" dirty="0"/>
              <a:t>of spiritual food and drink</a:t>
            </a:r>
            <a:endParaRPr lang="en-US" sz="2400" dirty="0"/>
          </a:p>
        </p:txBody>
      </p:sp>
      <p:sp>
        <p:nvSpPr>
          <p:cNvPr id="14" name="Rounded Rectangle 13"/>
          <p:cNvSpPr/>
          <p:nvPr/>
        </p:nvSpPr>
        <p:spPr>
          <a:xfrm>
            <a:off x="152400" y="3581400"/>
            <a:ext cx="4267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“All” partook of spiritual food and drink</a:t>
            </a:r>
            <a:endParaRPr lang="en-US" sz="2400" dirty="0"/>
          </a:p>
        </p:txBody>
      </p:sp>
      <p:pic>
        <p:nvPicPr>
          <p:cNvPr id="17" name="Picture 16"/>
          <p:cNvPicPr>
            <a:picLocks noChangeAspect="1"/>
          </p:cNvPicPr>
          <p:nvPr/>
        </p:nvPicPr>
        <p:blipFill rotWithShape="1">
          <a:blip r:embed="rId4"/>
          <a:srcRect b="4675"/>
          <a:stretch/>
        </p:blipFill>
        <p:spPr>
          <a:xfrm>
            <a:off x="1295400" y="228600"/>
            <a:ext cx="6934200" cy="6028951"/>
          </a:xfrm>
          <a:prstGeom prst="rect">
            <a:avLst/>
          </a:prstGeom>
        </p:spPr>
      </p:pic>
      <p:sp>
        <p:nvSpPr>
          <p:cNvPr id="18" name="TextBox 17"/>
          <p:cNvSpPr txBox="1"/>
          <p:nvPr/>
        </p:nvSpPr>
        <p:spPr>
          <a:xfrm>
            <a:off x="1905000" y="762000"/>
            <a:ext cx="5884939" cy="4832093"/>
          </a:xfrm>
          <a:prstGeom prst="rect">
            <a:avLst/>
          </a:prstGeom>
          <a:solidFill>
            <a:schemeClr val="bg1">
              <a:alpha val="87000"/>
            </a:schemeClr>
          </a:solidFill>
        </p:spPr>
        <p:txBody>
          <a:bodyPr wrap="square" rtlCol="0">
            <a:spAutoFit/>
          </a:bodyPr>
          <a:lstStyle/>
          <a:p>
            <a:r>
              <a:rPr lang="en-US" sz="2800" b="1" dirty="0" smtClean="0"/>
              <a:t>Exodus 17:5-6   </a:t>
            </a:r>
            <a:r>
              <a:rPr lang="en-US" sz="2800" dirty="0" smtClean="0"/>
              <a:t>And </a:t>
            </a:r>
            <a:r>
              <a:rPr lang="en-US" sz="2800" dirty="0"/>
              <a:t>the Lord said to Moses, “Go on before the people, and take with you some of the elders of Israel. Also take in your hand your rod with which you struck the river, and </a:t>
            </a:r>
            <a:r>
              <a:rPr lang="en-US" sz="2800" dirty="0" smtClean="0"/>
              <a:t>go</a:t>
            </a:r>
            <a:r>
              <a:rPr lang="en-US" sz="2800" dirty="0"/>
              <a:t> </a:t>
            </a:r>
            <a:r>
              <a:rPr lang="en-US" sz="2800" b="1" dirty="0" smtClean="0"/>
              <a:t>6</a:t>
            </a:r>
            <a:r>
              <a:rPr lang="en-US" sz="2800" b="1" dirty="0"/>
              <a:t> </a:t>
            </a:r>
            <a:r>
              <a:rPr lang="en-US" sz="2800" dirty="0"/>
              <a:t>Behold, I will stand before you there on the rock in </a:t>
            </a:r>
            <a:r>
              <a:rPr lang="en-US" sz="2800" dirty="0" err="1"/>
              <a:t>Horeb</a:t>
            </a:r>
            <a:r>
              <a:rPr lang="en-US" sz="2800" dirty="0"/>
              <a:t>; and you shall strike the rock, and water will come out of it, that the people may </a:t>
            </a:r>
            <a:r>
              <a:rPr lang="en-US" sz="2800" dirty="0" err="1"/>
              <a:t>drink.</a:t>
            </a:r>
            <a:r>
              <a:rPr lang="en-US" sz="2800" dirty="0" err="1" smtClean="0"/>
              <a:t>”And</a:t>
            </a:r>
            <a:r>
              <a:rPr lang="en-US" sz="2800" dirty="0" smtClean="0"/>
              <a:t> </a:t>
            </a:r>
            <a:r>
              <a:rPr lang="en-US" sz="2800" dirty="0"/>
              <a:t>Moses did so in the sight of the elders of Israel.</a:t>
            </a:r>
            <a:endParaRPr lang="en-US" sz="2800" dirty="0"/>
          </a:p>
        </p:txBody>
      </p:sp>
      <p:pic>
        <p:nvPicPr>
          <p:cNvPr id="15" name="Picture 14"/>
          <p:cNvPicPr>
            <a:picLocks noChangeAspect="1"/>
          </p:cNvPicPr>
          <p:nvPr/>
        </p:nvPicPr>
        <p:blipFill>
          <a:blip r:embed="rId5"/>
          <a:stretch>
            <a:fillRect/>
          </a:stretch>
        </p:blipFill>
        <p:spPr>
          <a:xfrm>
            <a:off x="1143000" y="152400"/>
            <a:ext cx="7086600" cy="6248400"/>
          </a:xfrm>
          <a:prstGeom prst="rect">
            <a:avLst/>
          </a:prstGeom>
        </p:spPr>
      </p:pic>
      <p:sp>
        <p:nvSpPr>
          <p:cNvPr id="19" name="TextBox 18"/>
          <p:cNvSpPr txBox="1"/>
          <p:nvPr/>
        </p:nvSpPr>
        <p:spPr>
          <a:xfrm>
            <a:off x="1676400" y="533400"/>
            <a:ext cx="6019800" cy="5262979"/>
          </a:xfrm>
          <a:prstGeom prst="rect">
            <a:avLst/>
          </a:prstGeom>
          <a:solidFill>
            <a:schemeClr val="bg1">
              <a:alpha val="87000"/>
            </a:schemeClr>
          </a:solidFill>
        </p:spPr>
        <p:txBody>
          <a:bodyPr wrap="square" rtlCol="0">
            <a:spAutoFit/>
          </a:bodyPr>
          <a:lstStyle/>
          <a:p>
            <a:r>
              <a:rPr lang="en-US" sz="2400" b="1" dirty="0" smtClean="0"/>
              <a:t>Exodus 16:2-4   </a:t>
            </a:r>
            <a:r>
              <a:rPr lang="en-US" sz="2400" b="1" dirty="0"/>
              <a:t>2 </a:t>
            </a:r>
            <a:r>
              <a:rPr lang="en-US" sz="2400" dirty="0"/>
              <a:t>Then the whole congregation of the children of Israel complained against Moses and Aaron in the wilderness. </a:t>
            </a:r>
            <a:r>
              <a:rPr lang="en-US" sz="2400" b="1" dirty="0"/>
              <a:t>3 </a:t>
            </a:r>
            <a:r>
              <a:rPr lang="en-US" sz="2400" dirty="0"/>
              <a:t>And the children of Israel said to them, “Oh, that we had died by the hand of the Lord in the land of Egypt, when we sat by the pots of meat </a:t>
            </a:r>
            <a:r>
              <a:rPr lang="en-US" sz="2400" i="1" dirty="0"/>
              <a:t>and</a:t>
            </a:r>
            <a:r>
              <a:rPr lang="en-US" sz="2400" dirty="0"/>
              <a:t> when we ate bread to the full! For you have brought us out into this wilderness to kill this whole assembly with hunger.</a:t>
            </a:r>
            <a:r>
              <a:rPr lang="en-US" sz="2400" dirty="0" smtClean="0"/>
              <a:t>”  </a:t>
            </a:r>
            <a:r>
              <a:rPr lang="en-US" sz="2400" b="1" dirty="0" smtClean="0"/>
              <a:t>4</a:t>
            </a:r>
            <a:r>
              <a:rPr lang="en-US" sz="2400" b="1" dirty="0"/>
              <a:t> </a:t>
            </a:r>
            <a:r>
              <a:rPr lang="en-US" sz="2400" dirty="0"/>
              <a:t>Then the Lord said to Moses, “Behold, I will rain bread from heaven for you. And the people shall go out and gather a certain quota every day, that I may test them, whether they will walk in My law or not. </a:t>
            </a:r>
            <a:endParaRPr lang="en-US" sz="2400" dirty="0"/>
          </a:p>
        </p:txBody>
      </p:sp>
      <p:pic>
        <p:nvPicPr>
          <p:cNvPr id="16" name="Picture 15"/>
          <p:cNvPicPr>
            <a:picLocks noChangeAspect="1"/>
          </p:cNvPicPr>
          <p:nvPr/>
        </p:nvPicPr>
        <p:blipFill>
          <a:blip r:embed="rId6"/>
          <a:stretch>
            <a:fillRect/>
          </a:stretch>
        </p:blipFill>
        <p:spPr>
          <a:xfrm>
            <a:off x="304800" y="304800"/>
            <a:ext cx="8583151" cy="5053330"/>
          </a:xfrm>
          <a:prstGeom prst="rect">
            <a:avLst/>
          </a:prstGeom>
        </p:spPr>
      </p:pic>
      <p:sp>
        <p:nvSpPr>
          <p:cNvPr id="20" name="TextBox 19"/>
          <p:cNvSpPr txBox="1"/>
          <p:nvPr/>
        </p:nvSpPr>
        <p:spPr>
          <a:xfrm>
            <a:off x="838200" y="938639"/>
            <a:ext cx="7696200" cy="3785652"/>
          </a:xfrm>
          <a:prstGeom prst="rect">
            <a:avLst/>
          </a:prstGeom>
          <a:solidFill>
            <a:schemeClr val="bg1">
              <a:alpha val="87000"/>
            </a:schemeClr>
          </a:solidFill>
        </p:spPr>
        <p:txBody>
          <a:bodyPr wrap="square" rtlCol="0">
            <a:spAutoFit/>
          </a:bodyPr>
          <a:lstStyle/>
          <a:p>
            <a:r>
              <a:rPr lang="en-US" sz="2400" b="1" dirty="0" smtClean="0"/>
              <a:t>John 6:31-35   </a:t>
            </a:r>
            <a:r>
              <a:rPr lang="en-US" sz="2400" b="1" dirty="0"/>
              <a:t>31 </a:t>
            </a:r>
            <a:r>
              <a:rPr lang="en-US" sz="2400" dirty="0"/>
              <a:t>Our fathers ate the manna in the desert; as it is written, ‘He gave them bread from heaven to eat.’</a:t>
            </a:r>
            <a:r>
              <a:rPr lang="en-US" sz="2400" dirty="0" smtClean="0"/>
              <a:t>”</a:t>
            </a:r>
            <a:endParaRPr lang="en-US" sz="2400" dirty="0"/>
          </a:p>
          <a:p>
            <a:r>
              <a:rPr lang="en-US" sz="2400" b="1" dirty="0"/>
              <a:t>32 </a:t>
            </a:r>
            <a:r>
              <a:rPr lang="en-US" sz="2400" dirty="0"/>
              <a:t>Then Jesus said to them, “Most assuredly, I say to you, Moses did not give you the bread from heaven, but My Father gives you the true bread from heaven. </a:t>
            </a:r>
            <a:r>
              <a:rPr lang="en-US" sz="2400" b="1" dirty="0"/>
              <a:t>33 </a:t>
            </a:r>
            <a:r>
              <a:rPr lang="en-US" sz="2400" dirty="0"/>
              <a:t>For the bread of God is He who comes down from heaven and gives life to the world.</a:t>
            </a:r>
            <a:r>
              <a:rPr lang="en-US" sz="2400" dirty="0" smtClean="0"/>
              <a:t>”  </a:t>
            </a:r>
            <a:r>
              <a:rPr lang="en-US" sz="2400" b="1" dirty="0" smtClean="0"/>
              <a:t>34</a:t>
            </a:r>
            <a:r>
              <a:rPr lang="en-US" sz="2400" b="1" dirty="0"/>
              <a:t> </a:t>
            </a:r>
            <a:r>
              <a:rPr lang="en-US" sz="2400" dirty="0"/>
              <a:t>Then they said to Him, “Lord, give us this bread always.</a:t>
            </a:r>
            <a:r>
              <a:rPr lang="en-US" sz="2400" dirty="0" smtClean="0"/>
              <a:t>”  </a:t>
            </a:r>
            <a:r>
              <a:rPr lang="en-US" sz="2400" b="1" dirty="0" smtClean="0"/>
              <a:t>35</a:t>
            </a:r>
            <a:r>
              <a:rPr lang="en-US" sz="2400" b="1" dirty="0"/>
              <a:t> </a:t>
            </a:r>
            <a:r>
              <a:rPr lang="en-US" sz="2400" dirty="0"/>
              <a:t>And Jesus said to them, “I am the bread of life. He who comes to Me shall never hunger, and he who believes in Me shall never thirst.</a:t>
            </a:r>
          </a:p>
        </p:txBody>
      </p:sp>
      <p:sp>
        <p:nvSpPr>
          <p:cNvPr id="21" name="Rounded Rectangle 20"/>
          <p:cNvSpPr/>
          <p:nvPr/>
        </p:nvSpPr>
        <p:spPr>
          <a:xfrm>
            <a:off x="4724400" y="4495800"/>
            <a:ext cx="42672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Many will be lost if they do not repent of their sins.</a:t>
            </a:r>
            <a:endParaRPr lang="en-US" sz="2400" dirty="0"/>
          </a:p>
        </p:txBody>
      </p:sp>
      <p:sp>
        <p:nvSpPr>
          <p:cNvPr id="22" name="Rounded Rectangle 21"/>
          <p:cNvSpPr/>
          <p:nvPr/>
        </p:nvSpPr>
        <p:spPr>
          <a:xfrm>
            <a:off x="152400" y="4495800"/>
            <a:ext cx="42672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Many did not enter the Promised Land because of their sin.   (</a:t>
            </a:r>
            <a:r>
              <a:rPr lang="en-US" sz="2400" dirty="0" err="1" smtClean="0"/>
              <a:t>Heb</a:t>
            </a:r>
            <a:r>
              <a:rPr lang="en-US" sz="2400" dirty="0" smtClean="0"/>
              <a:t> 3:16-19)</a:t>
            </a:r>
            <a:endParaRPr lang="en-US" sz="2400" dirty="0"/>
          </a:p>
        </p:txBody>
      </p:sp>
      <p:sp>
        <p:nvSpPr>
          <p:cNvPr id="23" name="TextBox 22"/>
          <p:cNvSpPr txBox="1"/>
          <p:nvPr/>
        </p:nvSpPr>
        <p:spPr>
          <a:xfrm>
            <a:off x="838200" y="1524000"/>
            <a:ext cx="7696200" cy="2677656"/>
          </a:xfrm>
          <a:prstGeom prst="rect">
            <a:avLst/>
          </a:prstGeom>
          <a:solidFill>
            <a:schemeClr val="bg1">
              <a:alpha val="87000"/>
            </a:schemeClr>
          </a:solidFill>
        </p:spPr>
        <p:txBody>
          <a:bodyPr wrap="square" rtlCol="0">
            <a:spAutoFit/>
          </a:bodyPr>
          <a:lstStyle/>
          <a:p>
            <a:r>
              <a:rPr lang="en-US" sz="2400" b="1" dirty="0" err="1" smtClean="0"/>
              <a:t>Heb</a:t>
            </a:r>
            <a:r>
              <a:rPr lang="en-US" sz="2400" b="1" dirty="0" smtClean="0"/>
              <a:t> 3:16-19   </a:t>
            </a:r>
            <a:r>
              <a:rPr lang="en-US" sz="2400" dirty="0"/>
              <a:t>For who, having heard, rebelled? Indeed, </a:t>
            </a:r>
            <a:r>
              <a:rPr lang="en-US" sz="2400" i="1" dirty="0"/>
              <a:t>was it</a:t>
            </a:r>
            <a:r>
              <a:rPr lang="en-US" sz="2400" dirty="0"/>
              <a:t> not all who came out of Egypt, </a:t>
            </a:r>
            <a:r>
              <a:rPr lang="en-US" sz="2400" i="1" dirty="0"/>
              <a:t>led</a:t>
            </a:r>
            <a:r>
              <a:rPr lang="en-US" sz="2400" dirty="0"/>
              <a:t> by Moses? </a:t>
            </a:r>
            <a:r>
              <a:rPr lang="en-US" sz="2400" b="1" dirty="0"/>
              <a:t>17 </a:t>
            </a:r>
            <a:r>
              <a:rPr lang="en-US" sz="2400" dirty="0"/>
              <a:t>Now with whom was He angry forty years? </a:t>
            </a:r>
            <a:r>
              <a:rPr lang="en-US" sz="2400" i="1" dirty="0"/>
              <a:t>Was it</a:t>
            </a:r>
            <a:r>
              <a:rPr lang="en-US" sz="2400" dirty="0"/>
              <a:t> not with those who sinned, whose corpses fell in the wilderness? </a:t>
            </a:r>
            <a:r>
              <a:rPr lang="en-US" sz="2400" b="1" dirty="0"/>
              <a:t>18 </a:t>
            </a:r>
            <a:r>
              <a:rPr lang="en-US" sz="2400" dirty="0"/>
              <a:t>And to whom did He swear that they would not enter His rest, but to those who did not obey? </a:t>
            </a:r>
            <a:r>
              <a:rPr lang="en-US" sz="2400" b="1" dirty="0"/>
              <a:t>19 </a:t>
            </a:r>
            <a:r>
              <a:rPr lang="en-US" sz="2400" dirty="0"/>
              <a:t>So we see that they could not enter in because of unbelief.</a:t>
            </a:r>
          </a:p>
        </p:txBody>
      </p:sp>
    </p:spTree>
    <p:extLst>
      <p:ext uri="{BB962C8B-B14F-4D97-AF65-F5344CB8AC3E}">
        <p14:creationId xmlns:p14="http://schemas.microsoft.com/office/powerpoint/2010/main" val="3919029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Scale>
                                      <p:cBhvr>
                                        <p:cTn id="1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0"/>
                                        </p:tgtEl>
                                        <p:attrNameLst>
                                          <p:attrName>ppt_x</p:attrName>
                                          <p:attrName>ppt_y</p:attrName>
                                        </p:attrNameLst>
                                      </p:cBhvr>
                                    </p:animMotion>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1+#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dissolv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17"/>
                                        </p:tgtEl>
                                        <p:attrNameLst>
                                          <p:attrName>ppt_x</p:attrName>
                                        </p:attrNameLst>
                                      </p:cBhvr>
                                      <p:tavLst>
                                        <p:tav tm="0">
                                          <p:val>
                                            <p:strVal val="ppt_x"/>
                                          </p:val>
                                        </p:tav>
                                        <p:tav tm="100000">
                                          <p:val>
                                            <p:strVal val="ppt_x"/>
                                          </p:val>
                                        </p:tav>
                                      </p:tavLst>
                                    </p:anim>
                                    <p:anim calcmode="lin" valueType="num">
                                      <p:cBhvr additive="base">
                                        <p:cTn id="67" dur="500"/>
                                        <p:tgtEl>
                                          <p:spTgt spid="17"/>
                                        </p:tgtEl>
                                        <p:attrNameLst>
                                          <p:attrName>ppt_y</p:attrName>
                                        </p:attrNameLst>
                                      </p:cBhvr>
                                      <p:tavLst>
                                        <p:tav tm="0">
                                          <p:val>
                                            <p:strVal val="ppt_y"/>
                                          </p:val>
                                        </p:tav>
                                        <p:tav tm="100000">
                                          <p:val>
                                            <p:strVal val="1+ppt_h/2"/>
                                          </p:val>
                                        </p:tav>
                                      </p:tavLst>
                                    </p:anim>
                                    <p:set>
                                      <p:cBhvr>
                                        <p:cTn id="68" dur="1" fill="hold">
                                          <p:stCondLst>
                                            <p:cond delay="499"/>
                                          </p:stCondLst>
                                        </p:cTn>
                                        <p:tgtEl>
                                          <p:spTgt spid="17"/>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18"/>
                                        </p:tgtEl>
                                        <p:attrNameLst>
                                          <p:attrName>ppt_x</p:attrName>
                                        </p:attrNameLst>
                                      </p:cBhvr>
                                      <p:tavLst>
                                        <p:tav tm="0">
                                          <p:val>
                                            <p:strVal val="ppt_x"/>
                                          </p:val>
                                        </p:tav>
                                        <p:tav tm="100000">
                                          <p:val>
                                            <p:strVal val="ppt_x"/>
                                          </p:val>
                                        </p:tav>
                                      </p:tavLst>
                                    </p:anim>
                                    <p:anim calcmode="lin" valueType="num">
                                      <p:cBhvr additive="base">
                                        <p:cTn id="71" dur="500"/>
                                        <p:tgtEl>
                                          <p:spTgt spid="18"/>
                                        </p:tgtEl>
                                        <p:attrNameLst>
                                          <p:attrName>ppt_y</p:attrName>
                                        </p:attrNameLst>
                                      </p:cBhvr>
                                      <p:tavLst>
                                        <p:tav tm="0">
                                          <p:val>
                                            <p:strVal val="ppt_y"/>
                                          </p:val>
                                        </p:tav>
                                        <p:tav tm="100000">
                                          <p:val>
                                            <p:strVal val="1+ppt_h/2"/>
                                          </p:val>
                                        </p:tav>
                                      </p:tavLst>
                                    </p:anim>
                                    <p:set>
                                      <p:cBhvr>
                                        <p:cTn id="72" dur="1" fill="hold">
                                          <p:stCondLst>
                                            <p:cond delay="499"/>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dissolv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1"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nodeType="clickEffect">
                                  <p:stCondLst>
                                    <p:cond delay="0"/>
                                  </p:stCondLst>
                                  <p:childTnLst>
                                    <p:anim calcmode="lin" valueType="num">
                                      <p:cBhvr additive="base">
                                        <p:cTn id="87" dur="500"/>
                                        <p:tgtEl>
                                          <p:spTgt spid="15"/>
                                        </p:tgtEl>
                                        <p:attrNameLst>
                                          <p:attrName>ppt_x</p:attrName>
                                        </p:attrNameLst>
                                      </p:cBhvr>
                                      <p:tavLst>
                                        <p:tav tm="0">
                                          <p:val>
                                            <p:strVal val="ppt_x"/>
                                          </p:val>
                                        </p:tav>
                                        <p:tav tm="100000">
                                          <p:val>
                                            <p:strVal val="ppt_x"/>
                                          </p:val>
                                        </p:tav>
                                      </p:tavLst>
                                    </p:anim>
                                    <p:anim calcmode="lin" valueType="num">
                                      <p:cBhvr additive="base">
                                        <p:cTn id="88" dur="500"/>
                                        <p:tgtEl>
                                          <p:spTgt spid="15"/>
                                        </p:tgtEl>
                                        <p:attrNameLst>
                                          <p:attrName>ppt_y</p:attrName>
                                        </p:attrNameLst>
                                      </p:cBhvr>
                                      <p:tavLst>
                                        <p:tav tm="0">
                                          <p:val>
                                            <p:strVal val="ppt_y"/>
                                          </p:val>
                                        </p:tav>
                                        <p:tav tm="100000">
                                          <p:val>
                                            <p:strVal val="1+ppt_h/2"/>
                                          </p:val>
                                        </p:tav>
                                      </p:tavLst>
                                    </p:anim>
                                    <p:set>
                                      <p:cBhvr>
                                        <p:cTn id="89" dur="1" fill="hold">
                                          <p:stCondLst>
                                            <p:cond delay="499"/>
                                          </p:stCondLst>
                                        </p:cTn>
                                        <p:tgtEl>
                                          <p:spTgt spid="15"/>
                                        </p:tgtEl>
                                        <p:attrNameLst>
                                          <p:attrName>style.visibility</p:attrName>
                                        </p:attrNameLst>
                                      </p:cBhvr>
                                      <p:to>
                                        <p:strVal val="hidden"/>
                                      </p:to>
                                    </p:set>
                                  </p:childTnLst>
                                </p:cTn>
                              </p:par>
                              <p:par>
                                <p:cTn id="90" presetID="2" presetClass="exit" presetSubtype="4" fill="hold" grpId="0" nodeType="withEffect">
                                  <p:stCondLst>
                                    <p:cond delay="0"/>
                                  </p:stCondLst>
                                  <p:childTnLst>
                                    <p:anim calcmode="lin" valueType="num">
                                      <p:cBhvr additive="base">
                                        <p:cTn id="91" dur="500"/>
                                        <p:tgtEl>
                                          <p:spTgt spid="19"/>
                                        </p:tgtEl>
                                        <p:attrNameLst>
                                          <p:attrName>ppt_x</p:attrName>
                                        </p:attrNameLst>
                                      </p:cBhvr>
                                      <p:tavLst>
                                        <p:tav tm="0">
                                          <p:val>
                                            <p:strVal val="ppt_x"/>
                                          </p:val>
                                        </p:tav>
                                        <p:tav tm="100000">
                                          <p:val>
                                            <p:strVal val="ppt_x"/>
                                          </p:val>
                                        </p:tav>
                                      </p:tavLst>
                                    </p:anim>
                                    <p:anim calcmode="lin" valueType="num">
                                      <p:cBhvr additive="base">
                                        <p:cTn id="92" dur="500"/>
                                        <p:tgtEl>
                                          <p:spTgt spid="19"/>
                                        </p:tgtEl>
                                        <p:attrNameLst>
                                          <p:attrName>ppt_y</p:attrName>
                                        </p:attrNameLst>
                                      </p:cBhvr>
                                      <p:tavLst>
                                        <p:tav tm="0">
                                          <p:val>
                                            <p:strVal val="ppt_y"/>
                                          </p:val>
                                        </p:tav>
                                        <p:tav tm="100000">
                                          <p:val>
                                            <p:strVal val="1+ppt_h/2"/>
                                          </p:val>
                                        </p:tav>
                                      </p:tavLst>
                                    </p:anim>
                                    <p:set>
                                      <p:cBhvr>
                                        <p:cTn id="93" dur="1" fill="hold">
                                          <p:stCondLst>
                                            <p:cond delay="499"/>
                                          </p:stCondLst>
                                        </p:cTn>
                                        <p:tgtEl>
                                          <p:spTgt spid="1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dissolve">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nodeType="clickEffect">
                                  <p:stCondLst>
                                    <p:cond delay="0"/>
                                  </p:stCondLst>
                                  <p:childTnLst>
                                    <p:anim calcmode="lin" valueType="num">
                                      <p:cBhvr additive="base">
                                        <p:cTn id="108" dur="500"/>
                                        <p:tgtEl>
                                          <p:spTgt spid="16"/>
                                        </p:tgtEl>
                                        <p:attrNameLst>
                                          <p:attrName>ppt_x</p:attrName>
                                        </p:attrNameLst>
                                      </p:cBhvr>
                                      <p:tavLst>
                                        <p:tav tm="0">
                                          <p:val>
                                            <p:strVal val="ppt_x"/>
                                          </p:val>
                                        </p:tav>
                                        <p:tav tm="100000">
                                          <p:val>
                                            <p:strVal val="ppt_x"/>
                                          </p:val>
                                        </p:tav>
                                      </p:tavLst>
                                    </p:anim>
                                    <p:anim calcmode="lin" valueType="num">
                                      <p:cBhvr additive="base">
                                        <p:cTn id="109" dur="500"/>
                                        <p:tgtEl>
                                          <p:spTgt spid="16"/>
                                        </p:tgtEl>
                                        <p:attrNameLst>
                                          <p:attrName>ppt_y</p:attrName>
                                        </p:attrNameLst>
                                      </p:cBhvr>
                                      <p:tavLst>
                                        <p:tav tm="0">
                                          <p:val>
                                            <p:strVal val="ppt_y"/>
                                          </p:val>
                                        </p:tav>
                                        <p:tav tm="100000">
                                          <p:val>
                                            <p:strVal val="1+ppt_h/2"/>
                                          </p:val>
                                        </p:tav>
                                      </p:tavLst>
                                    </p:anim>
                                    <p:set>
                                      <p:cBhvr>
                                        <p:cTn id="110" dur="1" fill="hold">
                                          <p:stCondLst>
                                            <p:cond delay="499"/>
                                          </p:stCondLst>
                                        </p:cTn>
                                        <p:tgtEl>
                                          <p:spTgt spid="16"/>
                                        </p:tgtEl>
                                        <p:attrNameLst>
                                          <p:attrName>style.visibility</p:attrName>
                                        </p:attrNameLst>
                                      </p:cBhvr>
                                      <p:to>
                                        <p:strVal val="hidden"/>
                                      </p:to>
                                    </p:set>
                                  </p:childTnLst>
                                </p:cTn>
                              </p:par>
                              <p:par>
                                <p:cTn id="111" presetID="2" presetClass="exit" presetSubtype="4" fill="hold" grpId="1" nodeType="withEffect">
                                  <p:stCondLst>
                                    <p:cond delay="0"/>
                                  </p:stCondLst>
                                  <p:childTnLst>
                                    <p:anim calcmode="lin" valueType="num">
                                      <p:cBhvr additive="base">
                                        <p:cTn id="112" dur="500"/>
                                        <p:tgtEl>
                                          <p:spTgt spid="20"/>
                                        </p:tgtEl>
                                        <p:attrNameLst>
                                          <p:attrName>ppt_x</p:attrName>
                                        </p:attrNameLst>
                                      </p:cBhvr>
                                      <p:tavLst>
                                        <p:tav tm="0">
                                          <p:val>
                                            <p:strVal val="ppt_x"/>
                                          </p:val>
                                        </p:tav>
                                        <p:tav tm="100000">
                                          <p:val>
                                            <p:strVal val="ppt_x"/>
                                          </p:val>
                                        </p:tav>
                                      </p:tavLst>
                                    </p:anim>
                                    <p:anim calcmode="lin" valueType="num">
                                      <p:cBhvr additive="base">
                                        <p:cTn id="113" dur="500"/>
                                        <p:tgtEl>
                                          <p:spTgt spid="20"/>
                                        </p:tgtEl>
                                        <p:attrNameLst>
                                          <p:attrName>ppt_y</p:attrName>
                                        </p:attrNameLst>
                                      </p:cBhvr>
                                      <p:tavLst>
                                        <p:tav tm="0">
                                          <p:val>
                                            <p:strVal val="ppt_y"/>
                                          </p:val>
                                        </p:tav>
                                        <p:tav tm="100000">
                                          <p:val>
                                            <p:strVal val="1+ppt_h/2"/>
                                          </p:val>
                                        </p:tav>
                                      </p:tavLst>
                                    </p:anim>
                                    <p:set>
                                      <p:cBhvr>
                                        <p:cTn id="114" dur="1" fill="hold">
                                          <p:stCondLst>
                                            <p:cond delay="499"/>
                                          </p:stCondLst>
                                        </p:cTn>
                                        <p:tgtEl>
                                          <p:spTgt spid="2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0-#ppt_w/2"/>
                                          </p:val>
                                        </p:tav>
                                        <p:tav tm="100000">
                                          <p:val>
                                            <p:strVal val="#ppt_x"/>
                                          </p:val>
                                        </p:tav>
                                      </p:tavLst>
                                    </p:anim>
                                    <p:anim calcmode="lin" valueType="num">
                                      <p:cBhvr additive="base">
                                        <p:cTn id="1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ppt_x"/>
                                          </p:val>
                                        </p:tav>
                                        <p:tav tm="100000">
                                          <p:val>
                                            <p:strVal val="#ppt_x"/>
                                          </p:val>
                                        </p:tav>
                                      </p:tavLst>
                                    </p:anim>
                                    <p:anim calcmode="lin" valueType="num">
                                      <p:cBhvr additive="base">
                                        <p:cTn id="1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xit" presetSubtype="4" fill="hold" grpId="1" nodeType="clickEffect">
                                  <p:stCondLst>
                                    <p:cond delay="0"/>
                                  </p:stCondLst>
                                  <p:childTnLst>
                                    <p:anim calcmode="lin" valueType="num">
                                      <p:cBhvr additive="base">
                                        <p:cTn id="130" dur="500"/>
                                        <p:tgtEl>
                                          <p:spTgt spid="23"/>
                                        </p:tgtEl>
                                        <p:attrNameLst>
                                          <p:attrName>ppt_x</p:attrName>
                                        </p:attrNameLst>
                                      </p:cBhvr>
                                      <p:tavLst>
                                        <p:tav tm="0">
                                          <p:val>
                                            <p:strVal val="ppt_x"/>
                                          </p:val>
                                        </p:tav>
                                        <p:tav tm="100000">
                                          <p:val>
                                            <p:strVal val="ppt_x"/>
                                          </p:val>
                                        </p:tav>
                                      </p:tavLst>
                                    </p:anim>
                                    <p:anim calcmode="lin" valueType="num">
                                      <p:cBhvr additive="base">
                                        <p:cTn id="131" dur="500"/>
                                        <p:tgtEl>
                                          <p:spTgt spid="23"/>
                                        </p:tgtEl>
                                        <p:attrNameLst>
                                          <p:attrName>ppt_y</p:attrName>
                                        </p:attrNameLst>
                                      </p:cBhvr>
                                      <p:tavLst>
                                        <p:tav tm="0">
                                          <p:val>
                                            <p:strVal val="ppt_y"/>
                                          </p:val>
                                        </p:tav>
                                        <p:tav tm="100000">
                                          <p:val>
                                            <p:strVal val="1+ppt_h/2"/>
                                          </p:val>
                                        </p:tav>
                                      </p:tavLst>
                                    </p:anim>
                                    <p:set>
                                      <p:cBhvr>
                                        <p:cTn id="132" dur="1" fill="hold">
                                          <p:stCondLst>
                                            <p:cond delay="499"/>
                                          </p:stCondLst>
                                        </p:cTn>
                                        <p:tgtEl>
                                          <p:spTgt spid="2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 presetClass="entr" presetSubtype="2"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additive="base">
                                        <p:cTn id="137" dur="500" fill="hold"/>
                                        <p:tgtEl>
                                          <p:spTgt spid="21"/>
                                        </p:tgtEl>
                                        <p:attrNameLst>
                                          <p:attrName>ppt_x</p:attrName>
                                        </p:attrNameLst>
                                      </p:cBhvr>
                                      <p:tavLst>
                                        <p:tav tm="0">
                                          <p:val>
                                            <p:strVal val="1+#ppt_w/2"/>
                                          </p:val>
                                        </p:tav>
                                        <p:tav tm="100000">
                                          <p:val>
                                            <p:strVal val="#ppt_x"/>
                                          </p:val>
                                        </p:tav>
                                      </p:tavLst>
                                    </p:anim>
                                    <p:anim calcmode="lin" valueType="num">
                                      <p:cBhvr additive="base">
                                        <p:cTn id="1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P spid="2" grpId="0" animBg="1"/>
      <p:bldP spid="12" grpId="0" animBg="1"/>
      <p:bldP spid="11" grpId="0" animBg="1"/>
      <p:bldP spid="13" grpId="0" animBg="1"/>
      <p:bldP spid="14" grpId="0" animBg="1"/>
      <p:bldP spid="18" grpId="0" animBg="1"/>
      <p:bldP spid="18" grpId="1" animBg="1"/>
      <p:bldP spid="19" grpId="0" animBg="1"/>
      <p:bldP spid="19" grpId="1" animBg="1"/>
      <p:bldP spid="20" grpId="0" animBg="1"/>
      <p:bldP spid="20" grpId="1" animBg="1"/>
      <p:bldP spid="21" grpId="0" animBg="1"/>
      <p:bldP spid="22" grpId="0"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228600"/>
            <a:ext cx="8534400" cy="1077218"/>
          </a:xfrm>
          <a:prstGeom prst="rect">
            <a:avLst/>
          </a:prstGeom>
          <a:solidFill>
            <a:schemeClr val="bg1">
              <a:alpha val="86000"/>
            </a:schemeClr>
          </a:solidFill>
        </p:spPr>
        <p:txBody>
          <a:bodyPr wrap="square">
            <a:spAutoFit/>
          </a:bodyPr>
          <a:lstStyle/>
          <a:p>
            <a:r>
              <a:rPr lang="en-US" sz="3200" dirty="0" smtClean="0">
                <a:latin typeface="Times New Roman" pitchFamily="18" charset="0"/>
                <a:cs typeface="Times New Roman" pitchFamily="18" charset="0"/>
              </a:rPr>
              <a:t>3.  Read </a:t>
            </a:r>
            <a:r>
              <a:rPr lang="en-US" sz="3200" dirty="0">
                <a:latin typeface="Times New Roman" pitchFamily="18" charset="0"/>
                <a:cs typeface="Times New Roman" pitchFamily="18" charset="0"/>
              </a:rPr>
              <a:t>Numbers 21:4-9 and explain how it is possible to tempt Christ.</a:t>
            </a:r>
          </a:p>
        </p:txBody>
      </p:sp>
      <p:sp>
        <p:nvSpPr>
          <p:cNvPr id="4" name="Rectangle 3"/>
          <p:cNvSpPr/>
          <p:nvPr/>
        </p:nvSpPr>
        <p:spPr>
          <a:xfrm>
            <a:off x="304800" y="1524000"/>
            <a:ext cx="8534400" cy="584776"/>
          </a:xfrm>
          <a:prstGeom prst="rect">
            <a:avLst/>
          </a:prstGeom>
          <a:solidFill>
            <a:schemeClr val="bg1">
              <a:alpha val="86000"/>
            </a:schemeClr>
          </a:solidFill>
        </p:spPr>
        <p:txBody>
          <a:bodyPr wrap="square">
            <a:spAutoFit/>
          </a:bodyPr>
          <a:lstStyle/>
          <a:p>
            <a:pPr marL="457200" indent="-457200">
              <a:buFont typeface="Wingdings" charset="2"/>
              <a:buChar char="q"/>
            </a:pPr>
            <a:r>
              <a:rPr lang="en-US" sz="3200" dirty="0" smtClean="0">
                <a:latin typeface="Times New Roman" pitchFamily="18" charset="0"/>
                <a:cs typeface="Times New Roman" pitchFamily="18" charset="0"/>
              </a:rPr>
              <a:t>To tempt Christ means to try His patience</a:t>
            </a:r>
            <a:endParaRPr lang="en-US" sz="3200" dirty="0">
              <a:latin typeface="Times New Roman" pitchFamily="18" charset="0"/>
              <a:cs typeface="Times New Roman" pitchFamily="18" charset="0"/>
            </a:endParaRPr>
          </a:p>
        </p:txBody>
      </p:sp>
      <p:sp>
        <p:nvSpPr>
          <p:cNvPr id="9" name="Rectangle 8"/>
          <p:cNvSpPr/>
          <p:nvPr/>
        </p:nvSpPr>
        <p:spPr>
          <a:xfrm>
            <a:off x="304800" y="2362200"/>
            <a:ext cx="8534400" cy="2062103"/>
          </a:xfrm>
          <a:prstGeom prst="rect">
            <a:avLst/>
          </a:prstGeom>
          <a:solidFill>
            <a:schemeClr val="bg1">
              <a:alpha val="86000"/>
            </a:schemeClr>
          </a:solidFill>
        </p:spPr>
        <p:txBody>
          <a:bodyPr wrap="square">
            <a:spAutoFit/>
          </a:bodyPr>
          <a:lstStyle/>
          <a:p>
            <a:pPr marL="457200" indent="-457200">
              <a:buFont typeface="Wingdings" charset="2"/>
              <a:buChar char="q"/>
            </a:pPr>
            <a:r>
              <a:rPr lang="en-US" sz="3200" dirty="0" smtClean="0">
                <a:latin typeface="Times New Roman" pitchFamily="18" charset="0"/>
                <a:cs typeface="Times New Roman" pitchFamily="18" charset="0"/>
              </a:rPr>
              <a:t>The Israelites tried His patience with their</a:t>
            </a:r>
          </a:p>
          <a:p>
            <a:pPr marL="914400" lvl="1" indent="-457200">
              <a:buFont typeface="Wingdings" charset="2"/>
              <a:buChar char="²"/>
            </a:pPr>
            <a:r>
              <a:rPr lang="en-US" sz="3200" dirty="0" smtClean="0">
                <a:latin typeface="Times New Roman" pitchFamily="18" charset="0"/>
                <a:cs typeface="Times New Roman" pitchFamily="18" charset="0"/>
              </a:rPr>
              <a:t>Rebellion</a:t>
            </a:r>
          </a:p>
          <a:p>
            <a:pPr marL="914400" lvl="1" indent="-457200">
              <a:buFont typeface="Wingdings" charset="2"/>
              <a:buChar char="²"/>
            </a:pPr>
            <a:r>
              <a:rPr lang="en-US" sz="3200" dirty="0" smtClean="0">
                <a:latin typeface="Times New Roman" pitchFamily="18" charset="0"/>
                <a:cs typeface="Times New Roman" pitchFamily="18" charset="0"/>
              </a:rPr>
              <a:t>Murmuring</a:t>
            </a:r>
          </a:p>
          <a:p>
            <a:pPr marL="914400" lvl="1" indent="-457200">
              <a:buFont typeface="Wingdings" charset="2"/>
              <a:buChar char="²"/>
            </a:pPr>
            <a:r>
              <a:rPr lang="en-US" sz="3200" dirty="0" smtClean="0">
                <a:latin typeface="Times New Roman" pitchFamily="18" charset="0"/>
                <a:cs typeface="Times New Roman" pitchFamily="18" charset="0"/>
              </a:rPr>
              <a:t>Impatience</a:t>
            </a:r>
            <a:endParaRPr lang="en-US" sz="3200" dirty="0">
              <a:latin typeface="Times New Roman" pitchFamily="18" charset="0"/>
              <a:cs typeface="Times New Roman" pitchFamily="18" charset="0"/>
            </a:endParaRPr>
          </a:p>
        </p:txBody>
      </p:sp>
      <p:sp>
        <p:nvSpPr>
          <p:cNvPr id="11" name="Rectangle 10"/>
          <p:cNvSpPr/>
          <p:nvPr/>
        </p:nvSpPr>
        <p:spPr>
          <a:xfrm>
            <a:off x="304800" y="4648200"/>
            <a:ext cx="8534400" cy="2062103"/>
          </a:xfrm>
          <a:prstGeom prst="rect">
            <a:avLst/>
          </a:prstGeom>
          <a:solidFill>
            <a:schemeClr val="bg1">
              <a:alpha val="86000"/>
            </a:schemeClr>
          </a:solidFill>
        </p:spPr>
        <p:txBody>
          <a:bodyPr wrap="square">
            <a:spAutoFit/>
          </a:bodyPr>
          <a:lstStyle/>
          <a:p>
            <a:pPr marL="457200" indent="-457200">
              <a:buFont typeface="Wingdings" charset="2"/>
              <a:buChar char="q"/>
            </a:pPr>
            <a:r>
              <a:rPr lang="en-US" sz="3200" dirty="0" smtClean="0">
                <a:latin typeface="Times New Roman" pitchFamily="18" charset="0"/>
                <a:cs typeface="Times New Roman" pitchFamily="18" charset="0"/>
              </a:rPr>
              <a:t>The church at Corinth tried His patience when</a:t>
            </a:r>
          </a:p>
          <a:p>
            <a:pPr marL="914400" lvl="1" indent="-457200">
              <a:buFont typeface="Wingdings" charset="2"/>
              <a:buChar char="²"/>
            </a:pPr>
            <a:r>
              <a:rPr lang="en-US" sz="3200" dirty="0" smtClean="0">
                <a:latin typeface="Times New Roman" pitchFamily="18" charset="0"/>
                <a:cs typeface="Times New Roman" pitchFamily="18" charset="0"/>
              </a:rPr>
              <a:t>Exposing themselves to temptations in idol temples</a:t>
            </a:r>
          </a:p>
          <a:p>
            <a:pPr marL="914400" lvl="1" indent="-457200">
              <a:buFont typeface="Wingdings" charset="2"/>
              <a:buChar char="²"/>
            </a:pPr>
            <a:r>
              <a:rPr lang="en-US" sz="3200" dirty="0" smtClean="0">
                <a:latin typeface="Times New Roman" pitchFamily="18" charset="0"/>
                <a:cs typeface="Times New Roman" pitchFamily="18" charset="0"/>
              </a:rPr>
              <a:t>Taking God’s grace for granted</a:t>
            </a:r>
            <a:endParaRPr lang="en-US" sz="3200" dirty="0">
              <a:latin typeface="Times New Roman" pitchFamily="18" charset="0"/>
              <a:cs typeface="Times New Roman" pitchFamily="18" charset="0"/>
            </a:endParaRPr>
          </a:p>
        </p:txBody>
      </p:sp>
      <p:sp>
        <p:nvSpPr>
          <p:cNvPr id="12" name="Rounded Rectangle 11"/>
          <p:cNvSpPr/>
          <p:nvPr/>
        </p:nvSpPr>
        <p:spPr>
          <a:xfrm>
            <a:off x="914400" y="533400"/>
            <a:ext cx="7696200" cy="5562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Matt 7:21-23    </a:t>
            </a:r>
            <a:r>
              <a:rPr lang="en-US" sz="3200" dirty="0"/>
              <a:t>“Not everyone who says to Me, ‘Lord, Lord,’ shall enter the kingdom of heaven, but he who does the will of My Father in heaven. </a:t>
            </a:r>
            <a:r>
              <a:rPr lang="en-US" sz="3200" b="1" dirty="0"/>
              <a:t>22 </a:t>
            </a:r>
            <a:r>
              <a:rPr lang="en-US" sz="3200" dirty="0"/>
              <a:t>Many will say to Me in that day, ‘Lord, Lord, have we not prophesied in Your name, cast out demons in Your name, and done many wonders in Your name?’ </a:t>
            </a:r>
            <a:r>
              <a:rPr lang="en-US" sz="3200" b="1" dirty="0"/>
              <a:t>23 </a:t>
            </a:r>
            <a:r>
              <a:rPr lang="en-US" sz="3200" dirty="0"/>
              <a:t>And then I will declare to them, ‘I never knew you; depart from Me, you who practice lawlessness!’</a:t>
            </a:r>
            <a:endParaRPr lang="en-US" sz="3200" dirty="0"/>
          </a:p>
        </p:txBody>
      </p:sp>
    </p:spTree>
    <p:extLst>
      <p:ext uri="{BB962C8B-B14F-4D97-AF65-F5344CB8AC3E}">
        <p14:creationId xmlns:p14="http://schemas.microsoft.com/office/powerpoint/2010/main" val="677324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dissolv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 calcmode="lin" valueType="num">
                                      <p:cBhvr additive="base">
                                        <p:cTn id="30"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 calcmode="lin" valueType="num">
                                      <p:cBhvr additive="base">
                                        <p:cTn id="3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 calcmode="lin" valueType="num">
                                      <p:cBhvr additive="base">
                                        <p:cTn id="4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dissolve">
                                      <p:cBhvr>
                                        <p:cTn id="54" dur="500"/>
                                        <p:tgtEl>
                                          <p:spTgt spid="1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
                                            <p:txEl>
                                              <p:pRg st="1" end="1"/>
                                            </p:txEl>
                                          </p:spTgt>
                                        </p:tgtEl>
                                        <p:attrNameLst>
                                          <p:attrName>style.visibility</p:attrName>
                                        </p:attrNameLst>
                                      </p:cBhvr>
                                      <p:to>
                                        <p:strVal val="visible"/>
                                      </p:to>
                                    </p:set>
                                    <p:anim calcmode="lin" valueType="num">
                                      <p:cBhvr additive="base">
                                        <p:cTn id="5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1">
                                            <p:txEl>
                                              <p:pRg st="2" end="2"/>
                                            </p:txEl>
                                          </p:spTgt>
                                        </p:tgtEl>
                                        <p:attrNameLst>
                                          <p:attrName>style.visibility</p:attrName>
                                        </p:attrNameLst>
                                      </p:cBhvr>
                                      <p:to>
                                        <p:strVal val="visible"/>
                                      </p:to>
                                    </p:set>
                                    <p:anim calcmode="lin" valueType="num">
                                      <p:cBhvr additive="base">
                                        <p:cTn id="6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2000"/>
                    </a14:imgEffect>
                  </a14:imgLayer>
                </a14:imgProps>
              </a:ext>
            </a:extLst>
          </a:blip>
          <a:srcRect b="6340"/>
          <a:stretch/>
        </p:blipFill>
        <p:spPr>
          <a:xfrm>
            <a:off x="0" y="0"/>
            <a:ext cx="9144000" cy="6858000"/>
          </a:xfrm>
          <a:prstGeom prst="rect">
            <a:avLst/>
          </a:prstGeom>
        </p:spPr>
      </p:pic>
      <p:sp>
        <p:nvSpPr>
          <p:cNvPr id="6" name="Rectangle 5"/>
          <p:cNvSpPr/>
          <p:nvPr/>
        </p:nvSpPr>
        <p:spPr>
          <a:xfrm>
            <a:off x="304800" y="533400"/>
            <a:ext cx="8534400" cy="1077218"/>
          </a:xfrm>
          <a:prstGeom prst="rect">
            <a:avLst/>
          </a:prstGeom>
          <a:solidFill>
            <a:schemeClr val="bg1">
              <a:alpha val="87000"/>
            </a:schemeClr>
          </a:solidFill>
        </p:spPr>
        <p:txBody>
          <a:bodyPr wrap="square">
            <a:spAutoFit/>
          </a:bodyPr>
          <a:lstStyle/>
          <a:p>
            <a:r>
              <a:rPr lang="en-US" sz="3200" dirty="0" smtClean="0">
                <a:latin typeface="Times New Roman" pitchFamily="18" charset="0"/>
                <a:cs typeface="Times New Roman" pitchFamily="18" charset="0"/>
              </a:rPr>
              <a:t>4.  According </a:t>
            </a:r>
            <a:r>
              <a:rPr lang="en-US" sz="3200" dirty="0">
                <a:latin typeface="Times New Roman" pitchFamily="18" charset="0"/>
                <a:cs typeface="Times New Roman" pitchFamily="18" charset="0"/>
              </a:rPr>
              <a:t>to Paul, what benefit is there to reading the Old Testament?</a:t>
            </a:r>
          </a:p>
        </p:txBody>
      </p:sp>
      <p:sp>
        <p:nvSpPr>
          <p:cNvPr id="4" name="Rectangle 3"/>
          <p:cNvSpPr/>
          <p:nvPr/>
        </p:nvSpPr>
        <p:spPr>
          <a:xfrm>
            <a:off x="304800" y="1905000"/>
            <a:ext cx="8534400" cy="4031873"/>
          </a:xfrm>
          <a:prstGeom prst="rect">
            <a:avLst/>
          </a:prstGeom>
          <a:solidFill>
            <a:schemeClr val="bg1">
              <a:alpha val="87000"/>
            </a:schemeClr>
          </a:solidFill>
        </p:spPr>
        <p:txBody>
          <a:bodyPr wrap="square">
            <a:spAutoFit/>
          </a:bodyPr>
          <a:lstStyle/>
          <a:p>
            <a:pPr marL="914400" lvl="1" indent="-457200">
              <a:buFont typeface="Wingdings" charset="2"/>
              <a:buChar char="q"/>
            </a:pPr>
            <a:r>
              <a:rPr lang="en-US" sz="3200" dirty="0" smtClean="0">
                <a:latin typeface="Times New Roman" pitchFamily="18" charset="0"/>
                <a:cs typeface="Times New Roman" pitchFamily="18" charset="0"/>
              </a:rPr>
              <a:t>Examples</a:t>
            </a:r>
          </a:p>
          <a:p>
            <a:pPr marL="1371600" lvl="2" indent="-457200">
              <a:buFont typeface="Wingdings" charset="2"/>
              <a:buChar char="²"/>
            </a:pPr>
            <a:r>
              <a:rPr lang="en-US" sz="3200" dirty="0" smtClean="0">
                <a:latin typeface="Times New Roman" pitchFamily="18" charset="0"/>
                <a:cs typeface="Times New Roman" pitchFamily="18" charset="0"/>
              </a:rPr>
              <a:t>How God deals with man</a:t>
            </a:r>
          </a:p>
          <a:p>
            <a:pPr marL="914400" lvl="1" indent="-457200">
              <a:buFont typeface="Wingdings" charset="2"/>
              <a:buChar char="q"/>
            </a:pPr>
            <a:r>
              <a:rPr lang="en-US" sz="3200" dirty="0" smtClean="0">
                <a:latin typeface="Times New Roman" pitchFamily="18" charset="0"/>
                <a:cs typeface="Times New Roman" pitchFamily="18" charset="0"/>
              </a:rPr>
              <a:t>Our admonition</a:t>
            </a:r>
          </a:p>
          <a:p>
            <a:pPr marL="1371600" lvl="2" indent="-457200">
              <a:buFont typeface="Wingdings" charset="2"/>
              <a:buChar char="²"/>
            </a:pPr>
            <a:r>
              <a:rPr lang="en-US" sz="3200" dirty="0" smtClean="0">
                <a:latin typeface="Times New Roman" pitchFamily="18" charset="0"/>
                <a:cs typeface="Times New Roman" pitchFamily="18" charset="0"/>
              </a:rPr>
              <a:t>Instruction</a:t>
            </a:r>
          </a:p>
          <a:p>
            <a:pPr marL="1371600" lvl="2" indent="-457200">
              <a:buFont typeface="Wingdings" charset="2"/>
              <a:buChar char="²"/>
            </a:pPr>
            <a:r>
              <a:rPr lang="en-US" sz="3200" dirty="0" smtClean="0">
                <a:latin typeface="Times New Roman" pitchFamily="18" charset="0"/>
                <a:cs typeface="Times New Roman" pitchFamily="18" charset="0"/>
              </a:rPr>
              <a:t>Correction</a:t>
            </a:r>
          </a:p>
          <a:p>
            <a:pPr marL="1371600" lvl="2" indent="-457200">
              <a:buFont typeface="Wingdings" charset="2"/>
              <a:buChar char="²"/>
            </a:pPr>
            <a:r>
              <a:rPr lang="en-US" sz="3200" dirty="0" smtClean="0">
                <a:latin typeface="Times New Roman" pitchFamily="18" charset="0"/>
                <a:cs typeface="Times New Roman" pitchFamily="18" charset="0"/>
              </a:rPr>
              <a:t>Exhortation</a:t>
            </a:r>
          </a:p>
          <a:p>
            <a:pPr marL="1371600" lvl="2" indent="-457200">
              <a:buFont typeface="Wingdings" charset="2"/>
              <a:buChar char="²"/>
            </a:pPr>
            <a:r>
              <a:rPr lang="en-US" sz="3200" dirty="0" smtClean="0">
                <a:latin typeface="Times New Roman" pitchFamily="18" charset="0"/>
                <a:cs typeface="Times New Roman" pitchFamily="18" charset="0"/>
              </a:rPr>
              <a:t>Warning</a:t>
            </a:r>
          </a:p>
          <a:p>
            <a:pPr marL="914400" lvl="1" indent="-457200">
              <a:buFont typeface="Wingdings" charset="2"/>
              <a:buChar char="q"/>
            </a:pPr>
            <a:r>
              <a:rPr lang="en-US" sz="3200" b="1" dirty="0" err="1" smtClean="0">
                <a:latin typeface="Times New Roman" pitchFamily="18" charset="0"/>
                <a:cs typeface="Times New Roman" pitchFamily="18" charset="0"/>
              </a:rPr>
              <a:t>Deut</a:t>
            </a:r>
            <a:r>
              <a:rPr lang="en-US" sz="3200" b="1" dirty="0" smtClean="0">
                <a:latin typeface="Times New Roman" pitchFamily="18" charset="0"/>
                <a:cs typeface="Times New Roman" pitchFamily="18" charset="0"/>
              </a:rPr>
              <a:t> 11:16-21; 2 Tim 2:15; 2 Tim 3:14-17</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91549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checkerboard(across)">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dissolv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linds(horizont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dissolve">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additive="base">
                                        <p:cTn id="5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additive="base">
                                        <p:cTn id="5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6802</TotalTime>
  <Words>1194</Words>
  <Application>Microsoft Macintosh PowerPoint</Application>
  <PresentationFormat>On-screen Show (4:3)</PresentationFormat>
  <Paragraphs>107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Rodney Smith</cp:lastModifiedBy>
  <cp:revision>354</cp:revision>
  <cp:lastPrinted>2013-02-10T04:57:18Z</cp:lastPrinted>
  <dcterms:created xsi:type="dcterms:W3CDTF">2012-12-26T13:04:45Z</dcterms:created>
  <dcterms:modified xsi:type="dcterms:W3CDTF">2013-02-10T13:19:16Z</dcterms:modified>
</cp:coreProperties>
</file>