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7" r:id="rId3"/>
    <p:sldId id="286" r:id="rId4"/>
    <p:sldId id="287" r:id="rId5"/>
    <p:sldId id="289" r:id="rId6"/>
    <p:sldId id="290" r:id="rId7"/>
    <p:sldId id="288"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EECA85"/>
    <a:srgbClr val="DFAE68"/>
    <a:srgbClr val="803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9" d="100"/>
          <a:sy n="69" d="100"/>
        </p:scale>
        <p:origin x="-2656" y="-8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177129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45998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02577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34330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F2760-5471-493F-8D6E-6B97C6F4311A}" type="datetimeFigureOut">
              <a:rPr lang="en-US" smtClean="0"/>
              <a:t>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158223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EF2760-5471-493F-8D6E-6B97C6F4311A}" type="datetimeFigureOut">
              <a:rPr lang="en-US" smtClean="0"/>
              <a:t>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67687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EF2760-5471-493F-8D6E-6B97C6F4311A}" type="datetimeFigureOut">
              <a:rPr lang="en-US" smtClean="0"/>
              <a:t>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75665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EF2760-5471-493F-8D6E-6B97C6F4311A}" type="datetimeFigureOut">
              <a:rPr lang="en-US" smtClean="0"/>
              <a:t>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80756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F2760-5471-493F-8D6E-6B97C6F4311A}" type="datetimeFigureOut">
              <a:rPr lang="en-US" smtClean="0"/>
              <a:t>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18888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F2760-5471-493F-8D6E-6B97C6F4311A}" type="datetimeFigureOut">
              <a:rPr lang="en-US" smtClean="0"/>
              <a:t>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331848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F2760-5471-493F-8D6E-6B97C6F4311A}" type="datetimeFigureOut">
              <a:rPr lang="en-US" smtClean="0"/>
              <a:t>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8634316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F2760-5471-493F-8D6E-6B97C6F4311A}" type="datetimeFigureOut">
              <a:rPr lang="en-US" smtClean="0"/>
              <a:t>2/2/13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40218-7CFD-4AF4-AC61-D4C22D89E297}" type="slidenum">
              <a:rPr lang="en-US" smtClean="0"/>
              <a:t>‹#›</a:t>
            </a:fld>
            <a:endParaRPr lang="en-US"/>
          </a:p>
        </p:txBody>
      </p:sp>
    </p:spTree>
    <p:extLst>
      <p:ext uri="{BB962C8B-B14F-4D97-AF65-F5344CB8AC3E}">
        <p14:creationId xmlns:p14="http://schemas.microsoft.com/office/powerpoint/2010/main" val="52201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4953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533400"/>
            <a:ext cx="8534400" cy="1569660"/>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4.  What </a:t>
            </a:r>
            <a:r>
              <a:rPr lang="en-US" sz="3200" dirty="0">
                <a:latin typeface="Times New Roman" pitchFamily="18" charset="0"/>
                <a:cs typeface="Times New Roman" pitchFamily="18" charset="0"/>
              </a:rPr>
              <a:t>knowledge does a Christian have that would allow the eating of meats sacrificed to idols?</a:t>
            </a:r>
          </a:p>
        </p:txBody>
      </p:sp>
      <p:sp>
        <p:nvSpPr>
          <p:cNvPr id="7" name="Rounded Rectangle 6"/>
          <p:cNvSpPr/>
          <p:nvPr/>
        </p:nvSpPr>
        <p:spPr>
          <a:xfrm>
            <a:off x="152400" y="2895600"/>
            <a:ext cx="8801100" cy="2438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571500" indent="-571500">
              <a:buFont typeface="Wingdings" charset="2"/>
              <a:buChar char="q"/>
            </a:pPr>
            <a:r>
              <a:rPr lang="en-US" sz="4400" dirty="0" smtClean="0">
                <a:latin typeface="Times New Roman" pitchFamily="18" charset="0"/>
                <a:cs typeface="Times New Roman" pitchFamily="18" charset="0"/>
              </a:rPr>
              <a:t>  There is one God</a:t>
            </a:r>
          </a:p>
          <a:p>
            <a:pPr marL="1028700" lvl="1" indent="-571500">
              <a:buFont typeface="Wingdings" charset="2"/>
              <a:buChar char="²"/>
            </a:pPr>
            <a:r>
              <a:rPr lang="en-US" sz="3200" dirty="0" smtClean="0">
                <a:latin typeface="Times New Roman" pitchFamily="18" charset="0"/>
                <a:cs typeface="Times New Roman" pitchFamily="18" charset="0"/>
              </a:rPr>
              <a:t>The Father of whom are all things</a:t>
            </a:r>
          </a:p>
          <a:p>
            <a:pPr marL="914400" lvl="1" indent="-457200">
              <a:buFont typeface="Wingdings" charset="2"/>
              <a:buChar char="²"/>
            </a:pPr>
            <a:r>
              <a:rPr lang="en-US" sz="3200" dirty="0" smtClean="0">
                <a:latin typeface="Times New Roman" pitchFamily="18" charset="0"/>
                <a:cs typeface="Times New Roman" pitchFamily="18" charset="0"/>
              </a:rPr>
              <a:t>  The Lord Jesus Christ through whom are all things</a:t>
            </a:r>
            <a:endParaRPr lang="en-US" sz="3200" dirty="0">
              <a:latin typeface="Times New Roman" pitchFamily="18" charset="0"/>
              <a:cs typeface="Times New Roman" pitchFamily="18" charset="0"/>
            </a:endParaRPr>
          </a:p>
        </p:txBody>
      </p:sp>
      <p:sp>
        <p:nvSpPr>
          <p:cNvPr id="16" name="Rounded Rectangle 15"/>
          <p:cNvSpPr/>
          <p:nvPr/>
        </p:nvSpPr>
        <p:spPr>
          <a:xfrm>
            <a:off x="762000" y="2438400"/>
            <a:ext cx="7315200" cy="3886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Acts 17:24-25  </a:t>
            </a:r>
            <a:r>
              <a:rPr lang="en-US" sz="3200" dirty="0"/>
              <a:t>“God, who made the world and everything in it, since He is Lord of heaven and earth, does not dwell in temples made with hands. </a:t>
            </a:r>
            <a:r>
              <a:rPr lang="en-US" sz="3200" b="1" dirty="0"/>
              <a:t> </a:t>
            </a:r>
            <a:r>
              <a:rPr lang="en-US" sz="3200" dirty="0" smtClean="0"/>
              <a:t>Nor </a:t>
            </a:r>
            <a:r>
              <a:rPr lang="en-US" sz="3200" dirty="0"/>
              <a:t>is He worshiped with men’s hands, as though He needed anything, since He gives to all life, breath, and all things.</a:t>
            </a:r>
          </a:p>
        </p:txBody>
      </p:sp>
      <p:sp>
        <p:nvSpPr>
          <p:cNvPr id="8" name="Rounded Rectangle 7"/>
          <p:cNvSpPr/>
          <p:nvPr/>
        </p:nvSpPr>
        <p:spPr>
          <a:xfrm>
            <a:off x="762000" y="2438400"/>
            <a:ext cx="7315200" cy="3505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Col 1:16   For </a:t>
            </a:r>
            <a:r>
              <a:rPr lang="en-US" sz="3200" dirty="0"/>
              <a:t>by Him all things were created that are in heaven and that are on earth, visible and invisible, whether thrones or dominions or principalities or powers. All things were created through Him and for Him.</a:t>
            </a:r>
          </a:p>
        </p:txBody>
      </p:sp>
    </p:spTree>
    <p:extLst>
      <p:ext uri="{BB962C8B-B14F-4D97-AF65-F5344CB8AC3E}">
        <p14:creationId xmlns:p14="http://schemas.microsoft.com/office/powerpoint/2010/main" val="3026134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2" presetClass="entr" presetSubtype="4"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dissolv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16"/>
                                        </p:tgtEl>
                                        <p:attrNameLst>
                                          <p:attrName>ppt_x</p:attrName>
                                        </p:attrNameLst>
                                      </p:cBhvr>
                                      <p:tavLst>
                                        <p:tav tm="0">
                                          <p:val>
                                            <p:strVal val="ppt_x"/>
                                          </p:val>
                                        </p:tav>
                                        <p:tav tm="100000">
                                          <p:val>
                                            <p:strVal val="ppt_x"/>
                                          </p:val>
                                        </p:tav>
                                      </p:tavLst>
                                    </p:anim>
                                    <p:anim calcmode="lin" valueType="num">
                                      <p:cBhvr additive="base">
                                        <p:cTn id="32" dur="500"/>
                                        <p:tgtEl>
                                          <p:spTgt spid="16"/>
                                        </p:tgtEl>
                                        <p:attrNameLst>
                                          <p:attrName>ppt_y</p:attrName>
                                        </p:attrNameLst>
                                      </p:cBhvr>
                                      <p:tavLst>
                                        <p:tav tm="0">
                                          <p:val>
                                            <p:strVal val="ppt_y"/>
                                          </p:val>
                                        </p:tav>
                                        <p:tav tm="100000">
                                          <p:val>
                                            <p:strVal val="1+ppt_h/2"/>
                                          </p:val>
                                        </p:tav>
                                      </p:tavLst>
                                    </p:anim>
                                    <p:set>
                                      <p:cBhvr>
                                        <p:cTn id="33" dur="1" fill="hold">
                                          <p:stCondLst>
                                            <p:cond delay="499"/>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checkerboard(across)">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P spid="16" grpId="1"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533400"/>
            <a:ext cx="8534400" cy="1569660"/>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5.  What </a:t>
            </a:r>
            <a:r>
              <a:rPr lang="en-US" sz="3200" dirty="0">
                <a:latin typeface="Times New Roman" pitchFamily="18" charset="0"/>
                <a:cs typeface="Times New Roman" pitchFamily="18" charset="0"/>
              </a:rPr>
              <a:t>historical facts about the city of Corinth would make it necessary for Paul to address the eating of meats offered to idols?</a:t>
            </a:r>
          </a:p>
        </p:txBody>
      </p:sp>
      <p:sp>
        <p:nvSpPr>
          <p:cNvPr id="7" name="Rounded Rectangle 6"/>
          <p:cNvSpPr/>
          <p:nvPr/>
        </p:nvSpPr>
        <p:spPr>
          <a:xfrm>
            <a:off x="457200" y="2667000"/>
            <a:ext cx="8153400" cy="3352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914400" lvl="1" indent="-457200">
              <a:buFont typeface="Wingdings" charset="2"/>
              <a:buChar char="q"/>
            </a:pPr>
            <a:r>
              <a:rPr lang="en-US" sz="3200" dirty="0" smtClean="0">
                <a:latin typeface="Times New Roman" pitchFamily="18" charset="0"/>
                <a:cs typeface="Times New Roman" pitchFamily="18" charset="0"/>
              </a:rPr>
              <a:t>4</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largest city in Roman Empire</a:t>
            </a:r>
          </a:p>
          <a:p>
            <a:pPr marL="914400" lvl="1" indent="-457200">
              <a:buFont typeface="Wingdings" charset="2"/>
              <a:buChar char="q"/>
            </a:pPr>
            <a:r>
              <a:rPr lang="en-US" sz="3200" dirty="0" smtClean="0">
                <a:latin typeface="Times New Roman" pitchFamily="18" charset="0"/>
                <a:cs typeface="Times New Roman" pitchFamily="18" charset="0"/>
              </a:rPr>
              <a:t>Wealthy and prosperous</a:t>
            </a:r>
          </a:p>
          <a:p>
            <a:pPr marL="914400" lvl="1" indent="-457200">
              <a:buFont typeface="Wingdings" charset="2"/>
              <a:buChar char="q"/>
            </a:pPr>
            <a:r>
              <a:rPr lang="en-US" sz="3200" dirty="0" smtClean="0">
                <a:latin typeface="Times New Roman" pitchFamily="18" charset="0"/>
                <a:cs typeface="Times New Roman" pitchFamily="18" charset="0"/>
              </a:rPr>
              <a:t>Important trade route</a:t>
            </a:r>
          </a:p>
          <a:p>
            <a:pPr marL="914400" lvl="1" indent="-457200">
              <a:buFont typeface="Wingdings" charset="2"/>
              <a:buChar char="q"/>
            </a:pPr>
            <a:r>
              <a:rPr lang="en-US" sz="3200" dirty="0" smtClean="0"/>
              <a:t>Many </a:t>
            </a:r>
            <a:r>
              <a:rPr lang="en-US" sz="3200" dirty="0"/>
              <a:t>different nationalities and </a:t>
            </a:r>
            <a:r>
              <a:rPr lang="en-US" sz="3200" dirty="0" smtClean="0"/>
              <a:t>cultures</a:t>
            </a:r>
          </a:p>
          <a:p>
            <a:pPr marL="914400" lvl="1" indent="-457200">
              <a:buFont typeface="Wingdings" charset="2"/>
              <a:buChar char="q"/>
            </a:pPr>
            <a:r>
              <a:rPr lang="en-US" sz="3200" dirty="0" smtClean="0">
                <a:latin typeface="Times New Roman" pitchFamily="18" charset="0"/>
                <a:cs typeface="Times New Roman" pitchFamily="18" charset="0"/>
              </a:rPr>
              <a:t>12 pagan temples in Corinth</a:t>
            </a:r>
            <a:endParaRPr lang="en-US" sz="4400" dirty="0" smtClean="0">
              <a:latin typeface="Times New Roman" pitchFamily="18" charset="0"/>
              <a:cs typeface="Times New Roman" pitchFamily="18" charset="0"/>
            </a:endParaRPr>
          </a:p>
          <a:p>
            <a:pPr marL="571500" indent="-571500">
              <a:buFont typeface="Wingdings" charset="2"/>
              <a:buChar char="q"/>
            </a:pP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54833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 calcmode="lin" valueType="num">
                                      <p:cBhvr additive="base">
                                        <p:cTn id="36"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 calcmode="lin" valueType="num">
                                      <p:cBhvr additive="base">
                                        <p:cTn id="42"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533400"/>
            <a:ext cx="8534400" cy="2062103"/>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6.  In </a:t>
            </a:r>
            <a:r>
              <a:rPr lang="en-US" sz="3200" dirty="0">
                <a:latin typeface="Times New Roman" pitchFamily="18" charset="0"/>
                <a:cs typeface="Times New Roman" pitchFamily="18" charset="0"/>
              </a:rPr>
              <a:t>verse 6, Paul describes God as “the Father, of whom are all things” and Jesus as “through whom are all things, and through whom we live”.   What is Paul teaching about God and Jesus?</a:t>
            </a:r>
          </a:p>
        </p:txBody>
      </p:sp>
      <p:sp>
        <p:nvSpPr>
          <p:cNvPr id="5" name="Rounded Rectangle 4"/>
          <p:cNvSpPr/>
          <p:nvPr/>
        </p:nvSpPr>
        <p:spPr>
          <a:xfrm>
            <a:off x="152400" y="2895600"/>
            <a:ext cx="8801100" cy="2438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571500" indent="-571500">
              <a:buFont typeface="Wingdings" charset="2"/>
              <a:buChar char="q"/>
            </a:pPr>
            <a:r>
              <a:rPr lang="en-US" sz="4400" dirty="0" smtClean="0">
                <a:latin typeface="Times New Roman" pitchFamily="18" charset="0"/>
                <a:cs typeface="Times New Roman" pitchFamily="18" charset="0"/>
              </a:rPr>
              <a:t>  There is one God</a:t>
            </a:r>
          </a:p>
          <a:p>
            <a:pPr marL="1028700" lvl="1" indent="-571500">
              <a:buFont typeface="Wingdings" charset="2"/>
              <a:buChar char="²"/>
            </a:pPr>
            <a:r>
              <a:rPr lang="en-US" sz="3200" dirty="0" smtClean="0">
                <a:latin typeface="Times New Roman" pitchFamily="18" charset="0"/>
                <a:cs typeface="Times New Roman" pitchFamily="18" charset="0"/>
              </a:rPr>
              <a:t>The Father of whom are all things</a:t>
            </a:r>
          </a:p>
          <a:p>
            <a:pPr marL="914400" lvl="1" indent="-457200">
              <a:buFont typeface="Wingdings" charset="2"/>
              <a:buChar char="²"/>
            </a:pPr>
            <a:r>
              <a:rPr lang="en-US" sz="3200" dirty="0" smtClean="0">
                <a:latin typeface="Times New Roman" pitchFamily="18" charset="0"/>
                <a:cs typeface="Times New Roman" pitchFamily="18" charset="0"/>
              </a:rPr>
              <a:t>  The Lord Jesus Christ through whom are all things</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12332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228600"/>
            <a:ext cx="8534400" cy="1569660"/>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7.  In </a:t>
            </a:r>
            <a:r>
              <a:rPr lang="en-US" sz="3200" dirty="0">
                <a:latin typeface="Times New Roman" pitchFamily="18" charset="0"/>
                <a:cs typeface="Times New Roman" pitchFamily="18" charset="0"/>
              </a:rPr>
              <a:t>verse 7, is Paul stating some Christians are more prone to stumble and sin when making reference to “being weak”? </a:t>
            </a:r>
          </a:p>
        </p:txBody>
      </p:sp>
      <p:sp>
        <p:nvSpPr>
          <p:cNvPr id="5" name="Rounded Rectangle 4"/>
          <p:cNvSpPr/>
          <p:nvPr/>
        </p:nvSpPr>
        <p:spPr>
          <a:xfrm>
            <a:off x="152400" y="2057400"/>
            <a:ext cx="8801100" cy="457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charset="2"/>
              <a:buChar char="q"/>
            </a:pPr>
            <a:r>
              <a:rPr lang="en-US" sz="3200" dirty="0" smtClean="0">
                <a:latin typeface="Times New Roman" pitchFamily="18" charset="0"/>
                <a:cs typeface="Times New Roman" pitchFamily="18" charset="0"/>
              </a:rPr>
              <a:t>No</a:t>
            </a:r>
          </a:p>
          <a:p>
            <a:pPr marL="457200" indent="-457200">
              <a:buFont typeface="Wingdings" charset="2"/>
              <a:buChar char="q"/>
            </a:pPr>
            <a:r>
              <a:rPr lang="en-US" sz="3200" dirty="0" smtClean="0">
                <a:latin typeface="Times New Roman" pitchFamily="18" charset="0"/>
                <a:cs typeface="Times New Roman" pitchFamily="18" charset="0"/>
              </a:rPr>
              <a:t>Have not fully matured spiritually</a:t>
            </a:r>
          </a:p>
          <a:p>
            <a:pPr marL="457200" indent="-457200">
              <a:buFont typeface="Wingdings" charset="2"/>
              <a:buChar char="q"/>
            </a:pPr>
            <a:r>
              <a:rPr lang="en-US" sz="3200" dirty="0" smtClean="0">
                <a:latin typeface="Times New Roman" pitchFamily="18" charset="0"/>
                <a:cs typeface="Times New Roman" pitchFamily="18" charset="0"/>
              </a:rPr>
              <a:t>In this case, does not yet fully understand pagan idols</a:t>
            </a:r>
          </a:p>
          <a:p>
            <a:pPr marL="457200" indent="-457200">
              <a:buFont typeface="Wingdings" charset="2"/>
              <a:buChar char="q"/>
            </a:pPr>
            <a:r>
              <a:rPr lang="en-US" sz="3200" dirty="0" smtClean="0">
                <a:latin typeface="Times New Roman" pitchFamily="18" charset="0"/>
                <a:cs typeface="Times New Roman" pitchFamily="18" charset="0"/>
              </a:rPr>
              <a:t>Therefore, when eating meat offered to idols, they think they are sinning</a:t>
            </a:r>
          </a:p>
          <a:p>
            <a:pPr marL="457200" indent="-457200">
              <a:buFont typeface="Wingdings" charset="2"/>
              <a:buChar char="q"/>
            </a:pPr>
            <a:r>
              <a:rPr lang="en-US" sz="3200" dirty="0" smtClean="0">
                <a:latin typeface="Times New Roman" pitchFamily="18" charset="0"/>
                <a:cs typeface="Times New Roman" pitchFamily="18" charset="0"/>
              </a:rPr>
              <a:t>Rom 14:23   </a:t>
            </a:r>
            <a:r>
              <a:rPr lang="en-US" sz="3200" dirty="0" smtClean="0"/>
              <a:t>But </a:t>
            </a:r>
            <a:r>
              <a:rPr lang="en-US" sz="3200" dirty="0"/>
              <a:t>he who doubts is condemned if he eats, because </a:t>
            </a:r>
            <a:r>
              <a:rPr lang="en-US" sz="3200" i="1" dirty="0"/>
              <a:t>he does</a:t>
            </a:r>
            <a:r>
              <a:rPr lang="en-US" sz="3200" dirty="0"/>
              <a:t> not </a:t>
            </a:r>
            <a:r>
              <a:rPr lang="en-US" sz="3200" i="1" dirty="0"/>
              <a:t>eat</a:t>
            </a:r>
            <a:r>
              <a:rPr lang="en-US" sz="3200" dirty="0"/>
              <a:t> from faith; for whatever </a:t>
            </a:r>
            <a:r>
              <a:rPr lang="en-US" sz="3200" i="1" dirty="0"/>
              <a:t>is</a:t>
            </a:r>
            <a:r>
              <a:rPr lang="en-US" sz="3200" dirty="0"/>
              <a:t> not from faith is sin.</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335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dissolv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linds(horizontal)">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dissolve">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228600"/>
            <a:ext cx="8534400" cy="1569660"/>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8.  What </a:t>
            </a:r>
            <a:r>
              <a:rPr lang="en-US" sz="3200" dirty="0">
                <a:latin typeface="Times New Roman" pitchFamily="18" charset="0"/>
                <a:cs typeface="Times New Roman" pitchFamily="18" charset="0"/>
              </a:rPr>
              <a:t>is Paul stating should be considered when a Christian is deciding whether to carry out an action or not?</a:t>
            </a:r>
          </a:p>
        </p:txBody>
      </p:sp>
      <p:sp>
        <p:nvSpPr>
          <p:cNvPr id="5" name="Rounded Rectangle 4"/>
          <p:cNvSpPr/>
          <p:nvPr/>
        </p:nvSpPr>
        <p:spPr>
          <a:xfrm>
            <a:off x="152400" y="2057400"/>
            <a:ext cx="8801100" cy="457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a:t>8 </a:t>
            </a:r>
            <a:r>
              <a:rPr lang="en-US" sz="3200" dirty="0"/>
              <a:t>But food does not commend us to God; for neither if we eat are we the better, nor if we do not eat are we the worse. </a:t>
            </a:r>
            <a:endParaRPr lang="en-US" sz="3200" dirty="0" smtClean="0"/>
          </a:p>
          <a:p>
            <a:endParaRPr lang="en-US" sz="3200" dirty="0">
              <a:latin typeface="Times New Roman" pitchFamily="18" charset="0"/>
              <a:cs typeface="Times New Roman" pitchFamily="18" charset="0"/>
            </a:endParaRPr>
          </a:p>
          <a:p>
            <a:r>
              <a:rPr lang="en-US" sz="3200" b="1" dirty="0"/>
              <a:t>9 </a:t>
            </a:r>
            <a:r>
              <a:rPr lang="en-US" sz="3200" dirty="0"/>
              <a:t>But beware lest somehow this liberty of yours become a stumbling block to those who are weak. </a:t>
            </a:r>
            <a:endParaRPr lang="en-US" sz="3200" dirty="0" smtClean="0">
              <a:latin typeface="Times New Roman" pitchFamily="18" charset="0"/>
              <a:cs typeface="Times New Roman" pitchFamily="18" charset="0"/>
            </a:endParaRPr>
          </a:p>
        </p:txBody>
      </p:sp>
      <p:cxnSp>
        <p:nvCxnSpPr>
          <p:cNvPr id="4" name="Straight Connector 3"/>
          <p:cNvCxnSpPr/>
          <p:nvPr/>
        </p:nvCxnSpPr>
        <p:spPr>
          <a:xfrm>
            <a:off x="457200" y="3657600"/>
            <a:ext cx="57150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010400" y="3657600"/>
            <a:ext cx="14478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7200" y="4114800"/>
            <a:ext cx="42672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152400" y="2895600"/>
            <a:ext cx="8801100" cy="2438400"/>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solidFill>
                  <a:schemeClr val="tx1"/>
                </a:solidFill>
                <a:latin typeface="Times New Roman" pitchFamily="18" charset="0"/>
                <a:cs typeface="Times New Roman" pitchFamily="18" charset="0"/>
              </a:rPr>
              <a:t>1 </a:t>
            </a:r>
            <a:r>
              <a:rPr lang="en-US" sz="3200" b="1" dirty="0" err="1" smtClean="0">
                <a:solidFill>
                  <a:schemeClr val="tx1"/>
                </a:solidFill>
                <a:latin typeface="Times New Roman" pitchFamily="18" charset="0"/>
                <a:cs typeface="Times New Roman" pitchFamily="18" charset="0"/>
              </a:rPr>
              <a:t>Cor</a:t>
            </a:r>
            <a:r>
              <a:rPr lang="en-US" sz="3200" b="1" dirty="0" smtClean="0">
                <a:solidFill>
                  <a:schemeClr val="tx1"/>
                </a:solidFill>
                <a:latin typeface="Times New Roman" pitchFamily="18" charset="0"/>
                <a:cs typeface="Times New Roman" pitchFamily="18" charset="0"/>
              </a:rPr>
              <a:t> 10:32  </a:t>
            </a:r>
            <a:r>
              <a:rPr lang="en-US" sz="3200" dirty="0">
                <a:solidFill>
                  <a:schemeClr val="tx1"/>
                </a:solidFill>
              </a:rPr>
              <a:t>Give no offense, either to the Jews or to the Greeks or to the church of God,</a:t>
            </a:r>
            <a:endParaRPr lang="en-US" sz="3200" dirty="0">
              <a:solidFill>
                <a:schemeClr val="tx1"/>
              </a:solidFill>
              <a:latin typeface="Times New Roman" pitchFamily="18" charset="0"/>
              <a:cs typeface="Times New Roman" pitchFamily="18" charset="0"/>
            </a:endParaRPr>
          </a:p>
        </p:txBody>
      </p:sp>
      <p:sp>
        <p:nvSpPr>
          <p:cNvPr id="14" name="Rounded Rectangle 13"/>
          <p:cNvSpPr/>
          <p:nvPr/>
        </p:nvSpPr>
        <p:spPr>
          <a:xfrm>
            <a:off x="152400" y="533400"/>
            <a:ext cx="8801100" cy="5867400"/>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solidFill>
                  <a:schemeClr val="tx1"/>
                </a:solidFill>
                <a:latin typeface="Times New Roman" pitchFamily="18" charset="0"/>
                <a:cs typeface="Times New Roman" pitchFamily="18" charset="0"/>
              </a:rPr>
              <a:t>Rom 14:13-</a:t>
            </a:r>
            <a:r>
              <a:rPr lang="en-US" sz="2800" b="1" dirty="0" smtClean="0">
                <a:solidFill>
                  <a:srgbClr val="000000"/>
                </a:solidFill>
                <a:latin typeface="Times New Roman" pitchFamily="18" charset="0"/>
                <a:cs typeface="Times New Roman" pitchFamily="18" charset="0"/>
              </a:rPr>
              <a:t>17  </a:t>
            </a:r>
            <a:r>
              <a:rPr lang="en-US" sz="2800" b="1" dirty="0">
                <a:solidFill>
                  <a:srgbClr val="000000"/>
                </a:solidFill>
              </a:rPr>
              <a:t>13 </a:t>
            </a:r>
            <a:r>
              <a:rPr lang="en-US" sz="2800" dirty="0">
                <a:solidFill>
                  <a:srgbClr val="000000"/>
                </a:solidFill>
              </a:rPr>
              <a:t>Therefore let us not judge one another anymore, but rather resolve this, not to put a stumbling block or a cause to fall in </a:t>
            </a:r>
            <a:r>
              <a:rPr lang="en-US" sz="2800" i="1" dirty="0">
                <a:solidFill>
                  <a:srgbClr val="000000"/>
                </a:solidFill>
              </a:rPr>
              <a:t>our</a:t>
            </a:r>
            <a:r>
              <a:rPr lang="en-US" sz="2800" dirty="0">
                <a:solidFill>
                  <a:srgbClr val="000000"/>
                </a:solidFill>
              </a:rPr>
              <a:t> brother’s way.</a:t>
            </a:r>
          </a:p>
          <a:p>
            <a:r>
              <a:rPr lang="en-US" sz="2800" b="1" dirty="0" smtClean="0">
                <a:solidFill>
                  <a:srgbClr val="000000"/>
                </a:solidFill>
              </a:rPr>
              <a:t>14</a:t>
            </a:r>
            <a:r>
              <a:rPr lang="en-US" sz="2800" b="1" dirty="0">
                <a:solidFill>
                  <a:srgbClr val="000000"/>
                </a:solidFill>
              </a:rPr>
              <a:t> </a:t>
            </a:r>
            <a:r>
              <a:rPr lang="en-US" sz="2800" dirty="0">
                <a:solidFill>
                  <a:srgbClr val="000000"/>
                </a:solidFill>
              </a:rPr>
              <a:t>I know and am convinced by the Lord Jesus that </a:t>
            </a:r>
            <a:r>
              <a:rPr lang="en-US" sz="2800" i="1" dirty="0">
                <a:solidFill>
                  <a:srgbClr val="000000"/>
                </a:solidFill>
              </a:rPr>
              <a:t>there is</a:t>
            </a:r>
            <a:r>
              <a:rPr lang="en-US" sz="2800" dirty="0">
                <a:solidFill>
                  <a:srgbClr val="000000"/>
                </a:solidFill>
              </a:rPr>
              <a:t> nothing unclean of itself; but to him who considers anything to be unclean, to him </a:t>
            </a:r>
            <a:r>
              <a:rPr lang="en-US" sz="2800" i="1" dirty="0">
                <a:solidFill>
                  <a:srgbClr val="000000"/>
                </a:solidFill>
              </a:rPr>
              <a:t>it is</a:t>
            </a:r>
            <a:r>
              <a:rPr lang="en-US" sz="2800" dirty="0">
                <a:solidFill>
                  <a:srgbClr val="000000"/>
                </a:solidFill>
              </a:rPr>
              <a:t> unclean. </a:t>
            </a:r>
            <a:r>
              <a:rPr lang="en-US" sz="2800" b="1" dirty="0">
                <a:solidFill>
                  <a:srgbClr val="000000"/>
                </a:solidFill>
              </a:rPr>
              <a:t>15 </a:t>
            </a:r>
            <a:r>
              <a:rPr lang="en-US" sz="2800" dirty="0">
                <a:solidFill>
                  <a:srgbClr val="000000"/>
                </a:solidFill>
              </a:rPr>
              <a:t>Yet if your brother is grieved because of </a:t>
            </a:r>
            <a:r>
              <a:rPr lang="en-US" sz="2800" i="1" dirty="0">
                <a:solidFill>
                  <a:srgbClr val="000000"/>
                </a:solidFill>
              </a:rPr>
              <a:t>your</a:t>
            </a:r>
            <a:r>
              <a:rPr lang="en-US" sz="2800" dirty="0">
                <a:solidFill>
                  <a:srgbClr val="000000"/>
                </a:solidFill>
              </a:rPr>
              <a:t> food, you are no longer walking in love. Do not destroy with your food the one for whom Christ died. </a:t>
            </a:r>
            <a:r>
              <a:rPr lang="en-US" sz="2800" b="1" dirty="0">
                <a:solidFill>
                  <a:srgbClr val="000000"/>
                </a:solidFill>
              </a:rPr>
              <a:t>16 </a:t>
            </a:r>
            <a:r>
              <a:rPr lang="en-US" sz="2800" dirty="0">
                <a:solidFill>
                  <a:srgbClr val="000000"/>
                </a:solidFill>
              </a:rPr>
              <a:t>Therefore do not let your good be spoken of as evil; </a:t>
            </a:r>
            <a:r>
              <a:rPr lang="en-US" sz="2800" b="1" dirty="0">
                <a:solidFill>
                  <a:srgbClr val="000000"/>
                </a:solidFill>
              </a:rPr>
              <a:t>17 </a:t>
            </a:r>
            <a:r>
              <a:rPr lang="en-US" sz="2800" dirty="0">
                <a:solidFill>
                  <a:srgbClr val="000000"/>
                </a:solidFill>
              </a:rPr>
              <a:t>for the kingdom of God is not eating and drinking, but righteousness and peace and joy in the Holy Spirit.</a:t>
            </a:r>
            <a:endParaRPr lang="en-US"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8816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13"/>
                                        </p:tgtEl>
                                        <p:attrNameLst>
                                          <p:attrName>ppt_x</p:attrName>
                                        </p:attrNameLst>
                                      </p:cBhvr>
                                      <p:tavLst>
                                        <p:tav tm="0">
                                          <p:val>
                                            <p:strVal val="ppt_x"/>
                                          </p:val>
                                        </p:tav>
                                        <p:tav tm="100000">
                                          <p:val>
                                            <p:strVal val="ppt_x"/>
                                          </p:val>
                                        </p:tav>
                                      </p:tavLst>
                                    </p:anim>
                                    <p:anim calcmode="lin" valueType="num">
                                      <p:cBhvr additive="base">
                                        <p:cTn id="46" dur="500"/>
                                        <p:tgtEl>
                                          <p:spTgt spid="13"/>
                                        </p:tgtEl>
                                        <p:attrNameLst>
                                          <p:attrName>ppt_y</p:attrName>
                                        </p:attrNameLst>
                                      </p:cBhvr>
                                      <p:tavLst>
                                        <p:tav tm="0">
                                          <p:val>
                                            <p:strVal val="ppt_y"/>
                                          </p:val>
                                        </p:tav>
                                        <p:tav tm="100000">
                                          <p:val>
                                            <p:strVal val="1+ppt_h/2"/>
                                          </p:val>
                                        </p:tav>
                                      </p:tavLst>
                                    </p:anim>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3" grpId="0" animBg="1"/>
      <p:bldP spid="13" grpId="1"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228600"/>
            <a:ext cx="8534400" cy="1077218"/>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9.  Explain </a:t>
            </a:r>
            <a:r>
              <a:rPr lang="en-US" sz="3200" dirty="0">
                <a:latin typeface="Times New Roman" pitchFamily="18" charset="0"/>
                <a:cs typeface="Times New Roman" pitchFamily="18" charset="0"/>
              </a:rPr>
              <a:t>how it is possible for something to be sinful for one person but not for another person.</a:t>
            </a:r>
          </a:p>
        </p:txBody>
      </p:sp>
      <p:sp>
        <p:nvSpPr>
          <p:cNvPr id="11" name="Rounded Rectangle 10"/>
          <p:cNvSpPr/>
          <p:nvPr/>
        </p:nvSpPr>
        <p:spPr>
          <a:xfrm>
            <a:off x="152400" y="2057400"/>
            <a:ext cx="8801100" cy="2133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charset="2"/>
              <a:buChar char="q"/>
            </a:pPr>
            <a:r>
              <a:rPr lang="en-US" sz="3200" dirty="0" smtClean="0">
                <a:latin typeface="Times New Roman" pitchFamily="18" charset="0"/>
                <a:cs typeface="Times New Roman" pitchFamily="18" charset="0"/>
              </a:rPr>
              <a:t>Rom 14:23   </a:t>
            </a:r>
            <a:r>
              <a:rPr lang="en-US" sz="3200" dirty="0" smtClean="0"/>
              <a:t>But </a:t>
            </a:r>
            <a:r>
              <a:rPr lang="en-US" sz="3200" dirty="0"/>
              <a:t>he who doubts is condemned if he eats, because </a:t>
            </a:r>
            <a:r>
              <a:rPr lang="en-US" sz="3200" i="1" dirty="0"/>
              <a:t>he does</a:t>
            </a:r>
            <a:r>
              <a:rPr lang="en-US" sz="3200" dirty="0"/>
              <a:t> not </a:t>
            </a:r>
            <a:r>
              <a:rPr lang="en-US" sz="3200" i="1" dirty="0"/>
              <a:t>eat</a:t>
            </a:r>
            <a:r>
              <a:rPr lang="en-US" sz="3200" dirty="0"/>
              <a:t> from faith; for whatever </a:t>
            </a:r>
            <a:r>
              <a:rPr lang="en-US" sz="3200" i="1" dirty="0"/>
              <a:t>is</a:t>
            </a:r>
            <a:r>
              <a:rPr lang="en-US" sz="3200" dirty="0"/>
              <a:t> not from faith is sin.</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40641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dissolve">
                                      <p:cBhvr>
                                        <p:cTn id="1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228600"/>
            <a:ext cx="8534400" cy="1077218"/>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10.  How </a:t>
            </a:r>
            <a:r>
              <a:rPr lang="en-US" sz="3200" dirty="0">
                <a:latin typeface="Times New Roman" pitchFamily="18" charset="0"/>
                <a:cs typeface="Times New Roman" pitchFamily="18" charset="0"/>
              </a:rPr>
              <a:t>can you tell if a Christian lacks the love of God that edifies?</a:t>
            </a:r>
          </a:p>
        </p:txBody>
      </p:sp>
      <p:sp>
        <p:nvSpPr>
          <p:cNvPr id="11" name="Rounded Rectangle 10"/>
          <p:cNvSpPr/>
          <p:nvPr/>
        </p:nvSpPr>
        <p:spPr>
          <a:xfrm>
            <a:off x="152400" y="2057400"/>
            <a:ext cx="8801100" cy="2743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charset="2"/>
              <a:buChar char="q"/>
            </a:pPr>
            <a:r>
              <a:rPr lang="en-US" sz="3200" dirty="0" smtClean="0">
                <a:latin typeface="Times New Roman" pitchFamily="18" charset="0"/>
                <a:cs typeface="Times New Roman" pitchFamily="18" charset="0"/>
              </a:rPr>
              <a:t>They have no regard for the weakness of others</a:t>
            </a:r>
          </a:p>
          <a:p>
            <a:pPr marL="457200" indent="-457200">
              <a:buFont typeface="Wingdings" charset="2"/>
              <a:buChar char="q"/>
            </a:pPr>
            <a:r>
              <a:rPr lang="en-US" sz="3200" dirty="0" smtClean="0">
                <a:latin typeface="Times New Roman" pitchFamily="18" charset="0"/>
                <a:cs typeface="Times New Roman" pitchFamily="18" charset="0"/>
              </a:rPr>
              <a:t>Their actions become a stumbling block to those that are weak</a:t>
            </a:r>
          </a:p>
          <a:p>
            <a:pPr marL="457200" indent="-457200">
              <a:buFont typeface="Wingdings" charset="2"/>
              <a:buChar char="q"/>
            </a:pPr>
            <a:r>
              <a:rPr lang="en-US" sz="3200" dirty="0" smtClean="0">
                <a:latin typeface="Times New Roman" pitchFamily="18" charset="0"/>
                <a:cs typeface="Times New Roman" pitchFamily="18" charset="0"/>
              </a:rPr>
              <a:t>Not only do they sin against their brother but they also sin against Christ</a:t>
            </a:r>
          </a:p>
        </p:txBody>
      </p:sp>
    </p:spTree>
    <p:extLst>
      <p:ext uri="{BB962C8B-B14F-4D97-AF65-F5344CB8AC3E}">
        <p14:creationId xmlns:p14="http://schemas.microsoft.com/office/powerpoint/2010/main" val="2550386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dissolv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dissolv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dissolve">
                                      <p:cBhvr>
                                        <p:cTn id="2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228600"/>
            <a:ext cx="8534400" cy="584776"/>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11.  What </a:t>
            </a:r>
            <a:r>
              <a:rPr lang="en-US" sz="3200" dirty="0">
                <a:latin typeface="Times New Roman" pitchFamily="18" charset="0"/>
                <a:cs typeface="Times New Roman" pitchFamily="18" charset="0"/>
              </a:rPr>
              <a:t>doctrine does verse 11 refute?</a:t>
            </a:r>
          </a:p>
        </p:txBody>
      </p:sp>
      <p:sp>
        <p:nvSpPr>
          <p:cNvPr id="11" name="Rounded Rectangle 10"/>
          <p:cNvSpPr/>
          <p:nvPr/>
        </p:nvSpPr>
        <p:spPr>
          <a:xfrm>
            <a:off x="152400" y="1295400"/>
            <a:ext cx="88011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a:t>11 </a:t>
            </a:r>
            <a:r>
              <a:rPr lang="en-US" sz="3200" dirty="0"/>
              <a:t>And because of your knowledge shall the weak brother perish, for whom Christ died? </a:t>
            </a:r>
            <a:endParaRPr lang="en-US" sz="3200" dirty="0" smtClean="0">
              <a:latin typeface="Times New Roman" pitchFamily="18" charset="0"/>
              <a:cs typeface="Times New Roman" pitchFamily="18" charset="0"/>
            </a:endParaRPr>
          </a:p>
        </p:txBody>
      </p:sp>
      <p:sp>
        <p:nvSpPr>
          <p:cNvPr id="5" name="Rounded Rectangle 4"/>
          <p:cNvSpPr/>
          <p:nvPr/>
        </p:nvSpPr>
        <p:spPr>
          <a:xfrm>
            <a:off x="152400" y="3200400"/>
            <a:ext cx="88011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6000" b="1" dirty="0" smtClean="0"/>
              <a:t>Once saved, always saved</a:t>
            </a:r>
            <a:endParaRPr lang="en-US" sz="6000" dirty="0" smtClean="0">
              <a:latin typeface="Times New Roman" pitchFamily="18" charset="0"/>
              <a:cs typeface="Times New Roman" pitchFamily="18" charset="0"/>
            </a:endParaRPr>
          </a:p>
        </p:txBody>
      </p:sp>
      <p:cxnSp>
        <p:nvCxnSpPr>
          <p:cNvPr id="4" name="Straight Connector 3"/>
          <p:cNvCxnSpPr/>
          <p:nvPr/>
        </p:nvCxnSpPr>
        <p:spPr>
          <a:xfrm>
            <a:off x="6172200" y="2057400"/>
            <a:ext cx="24384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04800" y="2514600"/>
            <a:ext cx="24384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410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dissolv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dissolv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228600"/>
            <a:ext cx="8534400" cy="1569660"/>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12.  When </a:t>
            </a:r>
            <a:r>
              <a:rPr lang="en-US" sz="3200" dirty="0">
                <a:latin typeface="Times New Roman" pitchFamily="18" charset="0"/>
                <a:cs typeface="Times New Roman" pitchFamily="18" charset="0"/>
              </a:rPr>
              <a:t>would a Christian not allow a weaker brother’s lack of knowledge to prevent them from doing something?</a:t>
            </a:r>
          </a:p>
        </p:txBody>
      </p:sp>
      <p:sp>
        <p:nvSpPr>
          <p:cNvPr id="11" name="Rounded Rectangle 10"/>
          <p:cNvSpPr/>
          <p:nvPr/>
        </p:nvSpPr>
        <p:spPr>
          <a:xfrm>
            <a:off x="152400" y="2438400"/>
            <a:ext cx="88011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charset="2"/>
              <a:buChar char="q"/>
            </a:pPr>
            <a:r>
              <a:rPr lang="en-US" sz="3200" b="1" dirty="0" smtClean="0"/>
              <a:t>When it would cause them not to obey God</a:t>
            </a:r>
            <a:endParaRPr lang="en-US" sz="3200" dirty="0" smtClean="0">
              <a:latin typeface="Times New Roman" pitchFamily="18" charset="0"/>
              <a:cs typeface="Times New Roman" pitchFamily="18" charset="0"/>
            </a:endParaRPr>
          </a:p>
        </p:txBody>
      </p:sp>
      <p:sp>
        <p:nvSpPr>
          <p:cNvPr id="5" name="Rounded Rectangle 4"/>
          <p:cNvSpPr/>
          <p:nvPr/>
        </p:nvSpPr>
        <p:spPr>
          <a:xfrm>
            <a:off x="152400" y="4572000"/>
            <a:ext cx="8801100" cy="1981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t>2 John 9   </a:t>
            </a:r>
            <a:r>
              <a:rPr lang="en-US" sz="3200" dirty="0"/>
              <a:t>Whoever </a:t>
            </a:r>
            <a:r>
              <a:rPr lang="en-US" sz="3200" dirty="0" smtClean="0"/>
              <a:t>transgresses </a:t>
            </a:r>
            <a:r>
              <a:rPr lang="en-US" sz="3200" dirty="0"/>
              <a:t>and does not abide in the doctrine of Christ does not have God. He who abides in the doctrine of Christ has both the Father and the Son.</a:t>
            </a:r>
            <a:r>
              <a:rPr lang="en-US" sz="3200" b="1" dirty="0" smtClean="0"/>
              <a:t>     </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58118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dissolv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dissolv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1295400"/>
            <a:ext cx="8534400" cy="5078313"/>
          </a:xfrm>
          <a:prstGeom prst="rect">
            <a:avLst/>
          </a:prstGeom>
          <a:solidFill>
            <a:schemeClr val="accent3"/>
          </a:solidFill>
        </p:spPr>
        <p:txBody>
          <a:bodyPr wrap="square">
            <a:spAutoFit/>
          </a:bodyPr>
          <a:lstStyle/>
          <a:p>
            <a:pPr algn="ctr"/>
            <a:r>
              <a:rPr lang="en-US" sz="5400" dirty="0" smtClean="0">
                <a:latin typeface="Times New Roman" pitchFamily="18" charset="0"/>
                <a:cs typeface="Times New Roman" pitchFamily="18" charset="0"/>
              </a:rPr>
              <a:t>I will do all that is possible, within the will of God, not to become a stumbling block to another Christian by causing them to violate their conscience.</a:t>
            </a:r>
            <a:endParaRPr lang="en-US" sz="5400" dirty="0">
              <a:latin typeface="Times New Roman" pitchFamily="18" charset="0"/>
              <a:cs typeface="Times New Roman" pitchFamily="18" charset="0"/>
            </a:endParaRPr>
          </a:p>
        </p:txBody>
      </p:sp>
      <p:sp>
        <p:nvSpPr>
          <p:cNvPr id="7" name="Rectangle 6"/>
          <p:cNvSpPr/>
          <p:nvPr/>
        </p:nvSpPr>
        <p:spPr>
          <a:xfrm>
            <a:off x="304800" y="228600"/>
            <a:ext cx="8534400" cy="646331"/>
          </a:xfrm>
          <a:prstGeom prst="rect">
            <a:avLst/>
          </a:prstGeom>
          <a:solidFill>
            <a:schemeClr val="tx1">
              <a:alpha val="91000"/>
            </a:schemeClr>
          </a:solidFill>
        </p:spPr>
        <p:txBody>
          <a:bodyPr wrap="square">
            <a:spAutoFit/>
          </a:bodyPr>
          <a:lstStyle/>
          <a:p>
            <a:pPr algn="ctr"/>
            <a:r>
              <a:rPr lang="en-US" sz="3600" b="1" dirty="0" smtClean="0">
                <a:solidFill>
                  <a:schemeClr val="accent3"/>
                </a:solidFill>
                <a:latin typeface="Times New Roman" pitchFamily="18" charset="0"/>
                <a:cs typeface="Times New Roman" pitchFamily="18" charset="0"/>
              </a:rPr>
              <a:t>Key Application from today’s Lesson</a:t>
            </a:r>
            <a:endParaRPr lang="en-US" sz="3600" b="1" dirty="0" smtClean="0">
              <a:solidFill>
                <a:srgbClr val="9BBB59"/>
              </a:solidFill>
              <a:latin typeface="Times New Roman" pitchFamily="18" charset="0"/>
              <a:cs typeface="Times New Roman" pitchFamily="18" charset="0"/>
            </a:endParaRPr>
          </a:p>
        </p:txBody>
      </p:sp>
    </p:spTree>
    <p:extLst>
      <p:ext uri="{BB962C8B-B14F-4D97-AF65-F5344CB8AC3E}">
        <p14:creationId xmlns:p14="http://schemas.microsoft.com/office/powerpoint/2010/main" val="1569647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1904"/>
          </a:xfrm>
          <a:prstGeom prst="rect">
            <a:avLst/>
          </a:prstGeom>
        </p:spPr>
      </p:pic>
      <p:sp>
        <p:nvSpPr>
          <p:cNvPr id="5" name="Rectangle 4"/>
          <p:cNvSpPr/>
          <p:nvPr/>
        </p:nvSpPr>
        <p:spPr>
          <a:xfrm>
            <a:off x="2057400" y="5334000"/>
            <a:ext cx="5537694" cy="707886"/>
          </a:xfrm>
          <a:prstGeom prst="rect">
            <a:avLst/>
          </a:prstGeom>
        </p:spPr>
        <p:txBody>
          <a:bodyPr wrap="none">
            <a:spAutoFit/>
          </a:bodyPr>
          <a:lstStyle/>
          <a:p>
            <a:pPr algn="ctr"/>
            <a:r>
              <a:rPr lang="en-US" sz="4000" b="1" dirty="0">
                <a:latin typeface="Apple Chancery"/>
                <a:cs typeface="Apple Chancery"/>
              </a:rPr>
              <a:t>Use Your Liberty Wisely</a:t>
            </a:r>
            <a:endParaRPr lang="en-US" sz="4000" b="1" dirty="0">
              <a:latin typeface="Apple Chancery"/>
              <a:cs typeface="Apple Chancery"/>
            </a:endParaRPr>
          </a:p>
        </p:txBody>
      </p:sp>
      <p:sp>
        <p:nvSpPr>
          <p:cNvPr id="6" name="Rectangle 5"/>
          <p:cNvSpPr/>
          <p:nvPr/>
        </p:nvSpPr>
        <p:spPr>
          <a:xfrm>
            <a:off x="4072038" y="4648200"/>
            <a:ext cx="1416004" cy="646331"/>
          </a:xfrm>
          <a:prstGeom prst="rect">
            <a:avLst/>
          </a:prstGeom>
        </p:spPr>
        <p:txBody>
          <a:bodyPr wrap="none">
            <a:spAutoFit/>
          </a:bodyPr>
          <a:lstStyle/>
          <a:p>
            <a:pPr algn="ctr"/>
            <a:r>
              <a:rPr lang="en-US" sz="3600" b="1" dirty="0">
                <a:latin typeface="Apple Chancery"/>
                <a:cs typeface="Apple Chancery"/>
              </a:rPr>
              <a:t>8:1-13</a:t>
            </a:r>
            <a:endParaRPr lang="en-US" sz="3600" b="1" dirty="0">
              <a:solidFill>
                <a:schemeClr val="bg1"/>
              </a:solidFill>
              <a:latin typeface="Apple Chancery"/>
              <a:cs typeface="Apple Chancery"/>
            </a:endParaRPr>
          </a:p>
        </p:txBody>
      </p:sp>
    </p:spTree>
    <p:extLst>
      <p:ext uri="{BB962C8B-B14F-4D97-AF65-F5344CB8AC3E}">
        <p14:creationId xmlns:p14="http://schemas.microsoft.com/office/powerpoint/2010/main" val="39995696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8102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304800" y="1219200"/>
            <a:ext cx="8534400" cy="3108544"/>
          </a:xfrm>
          <a:prstGeom prst="rect">
            <a:avLst/>
          </a:prstGeom>
          <a:solidFill>
            <a:schemeClr val="accent3">
              <a:alpha val="91000"/>
            </a:schemeClr>
          </a:solidFill>
        </p:spPr>
        <p:txBody>
          <a:bodyPr wrap="square">
            <a:spAutoFit/>
          </a:bodyPr>
          <a:lstStyle/>
          <a:p>
            <a:pPr marL="457200" indent="-457200">
              <a:buFont typeface="Wingdings" charset="2"/>
              <a:buChar char="q"/>
            </a:pPr>
            <a:r>
              <a:rPr lang="en-US" sz="2800" b="1" dirty="0" smtClean="0">
                <a:latin typeface="Times New Roman" pitchFamily="18" charset="0"/>
                <a:cs typeface="Times New Roman" pitchFamily="18" charset="0"/>
              </a:rPr>
              <a:t>Eating of meats sacrificed to pagan idols</a:t>
            </a:r>
          </a:p>
          <a:p>
            <a:pPr marL="457200" indent="-457200">
              <a:buFont typeface="Wingdings" charset="2"/>
              <a:buChar char="q"/>
            </a:pPr>
            <a:r>
              <a:rPr lang="en-US" sz="2800" b="1" dirty="0">
                <a:latin typeface="Times New Roman" pitchFamily="18" charset="0"/>
                <a:cs typeface="Times New Roman" pitchFamily="18" charset="0"/>
              </a:rPr>
              <a:t>Pagan sacrifices did not consume all of the meat</a:t>
            </a:r>
          </a:p>
          <a:p>
            <a:pPr marL="457200" indent="-457200">
              <a:buFont typeface="Wingdings" charset="2"/>
              <a:buChar char="q"/>
            </a:pPr>
            <a:r>
              <a:rPr lang="en-US" sz="2800" b="1" dirty="0">
                <a:latin typeface="Times New Roman" pitchFamily="18" charset="0"/>
                <a:cs typeface="Times New Roman" pitchFamily="18" charset="0"/>
              </a:rPr>
              <a:t>Portion given to the priest</a:t>
            </a:r>
          </a:p>
          <a:p>
            <a:pPr marL="457200" indent="-457200">
              <a:buFont typeface="Wingdings" charset="2"/>
              <a:buChar char="q"/>
            </a:pPr>
            <a:r>
              <a:rPr lang="en-US" sz="2800" b="1" dirty="0">
                <a:latin typeface="Times New Roman" pitchFamily="18" charset="0"/>
                <a:cs typeface="Times New Roman" pitchFamily="18" charset="0"/>
              </a:rPr>
              <a:t>Participant in the sacrifice given remainder</a:t>
            </a:r>
          </a:p>
          <a:p>
            <a:pPr marL="457200" indent="-457200">
              <a:buFont typeface="Wingdings" charset="2"/>
              <a:buChar char="q"/>
            </a:pPr>
            <a:r>
              <a:rPr lang="en-US" sz="2800" b="1" dirty="0">
                <a:latin typeface="Times New Roman" pitchFamily="18" charset="0"/>
                <a:cs typeface="Times New Roman" pitchFamily="18" charset="0"/>
              </a:rPr>
              <a:t>Meat used for a feast in one’s home or idol’s temple</a:t>
            </a:r>
          </a:p>
          <a:p>
            <a:pPr marL="457200" indent="-457200">
              <a:buFont typeface="Wingdings" charset="2"/>
              <a:buChar char="q"/>
            </a:pPr>
            <a:r>
              <a:rPr lang="en-US" sz="2800" b="1" dirty="0">
                <a:latin typeface="Times New Roman" pitchFamily="18" charset="0"/>
                <a:cs typeface="Times New Roman" pitchFamily="18" charset="0"/>
              </a:rPr>
              <a:t>Priests </a:t>
            </a:r>
            <a:r>
              <a:rPr lang="en-US" sz="2800" b="1" dirty="0" smtClean="0">
                <a:latin typeface="Times New Roman" pitchFamily="18" charset="0"/>
                <a:cs typeface="Times New Roman" pitchFamily="18" charset="0"/>
              </a:rPr>
              <a:t>might sell </a:t>
            </a:r>
            <a:r>
              <a:rPr lang="en-US" sz="2800" b="1" dirty="0">
                <a:latin typeface="Times New Roman" pitchFamily="18" charset="0"/>
                <a:cs typeface="Times New Roman" pitchFamily="18" charset="0"/>
              </a:rPr>
              <a:t>some of the meat in the local </a:t>
            </a:r>
            <a:r>
              <a:rPr lang="en-US" sz="2800" b="1" dirty="0" smtClean="0">
                <a:latin typeface="Times New Roman" pitchFamily="18" charset="0"/>
                <a:cs typeface="Times New Roman" pitchFamily="18" charset="0"/>
              </a:rPr>
              <a:t>market</a:t>
            </a:r>
            <a:endParaRPr lang="en-US" sz="2800" b="1" dirty="0">
              <a:latin typeface="Times New Roman" pitchFamily="18" charset="0"/>
              <a:cs typeface="Times New Roman" pitchFamily="18" charset="0"/>
            </a:endParaRPr>
          </a:p>
        </p:txBody>
      </p:sp>
      <p:sp>
        <p:nvSpPr>
          <p:cNvPr id="9" name="Rectangle 8"/>
          <p:cNvSpPr/>
          <p:nvPr/>
        </p:nvSpPr>
        <p:spPr>
          <a:xfrm>
            <a:off x="304800" y="228600"/>
            <a:ext cx="8534400" cy="646331"/>
          </a:xfrm>
          <a:prstGeom prst="rect">
            <a:avLst/>
          </a:prstGeom>
          <a:solidFill>
            <a:schemeClr val="tx1">
              <a:alpha val="91000"/>
            </a:schemeClr>
          </a:solidFill>
        </p:spPr>
        <p:txBody>
          <a:bodyPr wrap="square">
            <a:spAutoFit/>
          </a:bodyPr>
          <a:lstStyle/>
          <a:p>
            <a:pPr algn="ctr"/>
            <a:r>
              <a:rPr lang="en-US" sz="3600" b="1" dirty="0" smtClean="0">
                <a:solidFill>
                  <a:schemeClr val="accent3"/>
                </a:solidFill>
                <a:latin typeface="Times New Roman" pitchFamily="18" charset="0"/>
                <a:cs typeface="Times New Roman" pitchFamily="18" charset="0"/>
              </a:rPr>
              <a:t>Background</a:t>
            </a:r>
          </a:p>
        </p:txBody>
      </p:sp>
    </p:spTree>
    <p:extLst>
      <p:ext uri="{BB962C8B-B14F-4D97-AF65-F5344CB8AC3E}">
        <p14:creationId xmlns:p14="http://schemas.microsoft.com/office/powerpoint/2010/main" val="1437248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linds(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checkerboard(across)">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9" name="Rectangle 8"/>
          <p:cNvSpPr/>
          <p:nvPr/>
        </p:nvSpPr>
        <p:spPr>
          <a:xfrm>
            <a:off x="304800" y="228600"/>
            <a:ext cx="8534400" cy="646331"/>
          </a:xfrm>
          <a:prstGeom prst="rect">
            <a:avLst/>
          </a:prstGeom>
          <a:solidFill>
            <a:schemeClr val="tx1">
              <a:alpha val="91000"/>
            </a:schemeClr>
          </a:solidFill>
        </p:spPr>
        <p:txBody>
          <a:bodyPr wrap="square">
            <a:spAutoFit/>
          </a:bodyPr>
          <a:lstStyle/>
          <a:p>
            <a:pPr algn="ctr"/>
            <a:r>
              <a:rPr lang="en-US" sz="3600" b="1" dirty="0" smtClean="0">
                <a:solidFill>
                  <a:schemeClr val="accent3"/>
                </a:solidFill>
                <a:latin typeface="Times New Roman" pitchFamily="18" charset="0"/>
                <a:cs typeface="Times New Roman" pitchFamily="18" charset="0"/>
              </a:rPr>
              <a:t>The question arose in Corinth:</a:t>
            </a:r>
            <a:endParaRPr lang="en-US" sz="3600" b="1" dirty="0" smtClean="0">
              <a:solidFill>
                <a:srgbClr val="9BBB59"/>
              </a:solidFill>
              <a:latin typeface="Times New Roman" pitchFamily="18" charset="0"/>
              <a:cs typeface="Times New Roman" pitchFamily="18" charset="0"/>
            </a:endParaRPr>
          </a:p>
        </p:txBody>
      </p:sp>
      <p:sp>
        <p:nvSpPr>
          <p:cNvPr id="5" name="Rectangle 4"/>
          <p:cNvSpPr/>
          <p:nvPr/>
        </p:nvSpPr>
        <p:spPr>
          <a:xfrm>
            <a:off x="304800" y="1066800"/>
            <a:ext cx="8534400" cy="1446550"/>
          </a:xfrm>
          <a:prstGeom prst="rect">
            <a:avLst/>
          </a:prstGeom>
          <a:solidFill>
            <a:schemeClr val="accent3">
              <a:alpha val="91000"/>
            </a:schemeClr>
          </a:solidFill>
        </p:spPr>
        <p:txBody>
          <a:bodyPr wrap="square">
            <a:spAutoFit/>
          </a:bodyPr>
          <a:lstStyle/>
          <a:p>
            <a:pPr algn="ctr"/>
            <a:r>
              <a:rPr lang="en-US" sz="4400" b="1" dirty="0">
                <a:latin typeface="Times New Roman" pitchFamily="18" charset="0"/>
                <a:cs typeface="Times New Roman" pitchFamily="18" charset="0"/>
              </a:rPr>
              <a:t>Can a Christian eat meat that had been sacrificed to an idol?</a:t>
            </a:r>
            <a:endParaRPr lang="en-US" sz="4400" b="1" dirty="0">
              <a:latin typeface="Times New Roman" pitchFamily="18" charset="0"/>
              <a:cs typeface="Times New Roman" pitchFamily="18" charset="0"/>
            </a:endParaRPr>
          </a:p>
        </p:txBody>
      </p:sp>
      <p:sp>
        <p:nvSpPr>
          <p:cNvPr id="6" name="Rectangle 5"/>
          <p:cNvSpPr/>
          <p:nvPr/>
        </p:nvSpPr>
        <p:spPr>
          <a:xfrm>
            <a:off x="304800" y="2743200"/>
            <a:ext cx="8534400" cy="1569660"/>
          </a:xfrm>
          <a:prstGeom prst="rect">
            <a:avLst/>
          </a:prstGeom>
          <a:solidFill>
            <a:schemeClr val="accent3">
              <a:alpha val="91000"/>
            </a:schemeClr>
          </a:solidFill>
        </p:spPr>
        <p:txBody>
          <a:bodyPr wrap="square">
            <a:spAutoFit/>
          </a:bodyPr>
          <a:lstStyle/>
          <a:p>
            <a:pPr marL="457200" indent="-457200">
              <a:buFont typeface="Wingdings" charset="2"/>
              <a:buChar char="q"/>
            </a:pPr>
            <a:r>
              <a:rPr lang="en-US" sz="3200" dirty="0"/>
              <a:t>S</a:t>
            </a:r>
            <a:r>
              <a:rPr lang="en-US" sz="3200" dirty="0" smtClean="0"/>
              <a:t>ince idols represent </a:t>
            </a:r>
            <a:r>
              <a:rPr lang="en-US" sz="3200" dirty="0"/>
              <a:t>gods which don’t actually </a:t>
            </a:r>
            <a:r>
              <a:rPr lang="en-US" sz="3200" dirty="0" smtClean="0"/>
              <a:t>exist, </a:t>
            </a:r>
            <a:r>
              <a:rPr lang="en-US" sz="3200" dirty="0"/>
              <a:t>eating food which had previously been offered to them is </a:t>
            </a:r>
            <a:r>
              <a:rPr lang="en-US" sz="3200" dirty="0" smtClean="0"/>
              <a:t>not a sin.</a:t>
            </a:r>
          </a:p>
        </p:txBody>
      </p:sp>
      <p:sp>
        <p:nvSpPr>
          <p:cNvPr id="7" name="Rectangle 6"/>
          <p:cNvSpPr/>
          <p:nvPr/>
        </p:nvSpPr>
        <p:spPr>
          <a:xfrm>
            <a:off x="304800" y="2667000"/>
            <a:ext cx="8534400" cy="3046988"/>
          </a:xfrm>
          <a:prstGeom prst="rect">
            <a:avLst/>
          </a:prstGeom>
          <a:solidFill>
            <a:schemeClr val="accent3">
              <a:alpha val="91000"/>
            </a:schemeClr>
          </a:solidFill>
        </p:spPr>
        <p:txBody>
          <a:bodyPr wrap="square">
            <a:spAutoFit/>
          </a:bodyPr>
          <a:lstStyle/>
          <a:p>
            <a:pPr marL="457200" indent="-457200">
              <a:buFont typeface="Wingdings" charset="2"/>
              <a:buChar char="q"/>
            </a:pPr>
            <a:r>
              <a:rPr lang="en-US" sz="3200" dirty="0" smtClean="0"/>
              <a:t>Christians coming from </a:t>
            </a:r>
            <a:r>
              <a:rPr lang="en-US" sz="3200" dirty="0"/>
              <a:t>a pagan </a:t>
            </a:r>
            <a:r>
              <a:rPr lang="en-US" sz="3200" dirty="0" smtClean="0"/>
              <a:t>background might </a:t>
            </a:r>
            <a:r>
              <a:rPr lang="en-US" sz="3200" dirty="0"/>
              <a:t>struggle with the idea of eating meat which had been sacrificed to an </a:t>
            </a:r>
            <a:r>
              <a:rPr lang="en-US" sz="3200" dirty="0" smtClean="0"/>
              <a:t>idol.</a:t>
            </a:r>
          </a:p>
          <a:p>
            <a:pPr marL="457200" indent="-457200">
              <a:buFont typeface="Wingdings" charset="2"/>
              <a:buChar char="q"/>
            </a:pPr>
            <a:r>
              <a:rPr lang="en-US" sz="3200" dirty="0" smtClean="0"/>
              <a:t>For </a:t>
            </a:r>
            <a:r>
              <a:rPr lang="en-US" sz="3200" dirty="0"/>
              <a:t>these Christians it would be wrong for them to eat because doing so would violate their conscience.</a:t>
            </a:r>
            <a:endParaRPr lang="en-US" sz="3200" dirty="0"/>
          </a:p>
        </p:txBody>
      </p:sp>
    </p:spTree>
    <p:extLst>
      <p:ext uri="{BB962C8B-B14F-4D97-AF65-F5344CB8AC3E}">
        <p14:creationId xmlns:p14="http://schemas.microsoft.com/office/powerpoint/2010/main" val="3833033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1" fill="hold" grpId="1"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0-ppt_h/2"/>
                                          </p:val>
                                        </p:tav>
                                      </p:tavLst>
                                    </p:anim>
                                    <p:set>
                                      <p:cBhvr>
                                        <p:cTn id="20" dur="1" fill="hold">
                                          <p:stCondLst>
                                            <p:cond delay="499"/>
                                          </p:stCondLst>
                                        </p:cTn>
                                        <p:tgtEl>
                                          <p:spTgt spid="6"/>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304800" y="457200"/>
            <a:ext cx="8534400" cy="5816977"/>
          </a:xfrm>
          <a:prstGeom prst="rect">
            <a:avLst/>
          </a:prstGeom>
          <a:solidFill>
            <a:schemeClr val="accent3">
              <a:alpha val="91000"/>
            </a:schemeClr>
          </a:solidFill>
        </p:spPr>
        <p:txBody>
          <a:bodyPr wrap="square">
            <a:spAutoFit/>
          </a:bodyPr>
          <a:lstStyle/>
          <a:p>
            <a:endParaRPr lang="en-US" sz="1200" dirty="0"/>
          </a:p>
          <a:p>
            <a:pPr marL="457200" indent="-457200">
              <a:buFont typeface="Wingdings" charset="2"/>
              <a:buChar char="q"/>
            </a:pPr>
            <a:r>
              <a:rPr lang="en-US" sz="3000" dirty="0"/>
              <a:t>Paul’s </a:t>
            </a:r>
            <a:r>
              <a:rPr lang="en-US" sz="3000" dirty="0" smtClean="0"/>
              <a:t>focus:</a:t>
            </a:r>
          </a:p>
          <a:p>
            <a:pPr marL="914400" lvl="1" indent="-457200">
              <a:buFont typeface="Wingdings" charset="2"/>
              <a:buChar char="²"/>
            </a:pPr>
            <a:r>
              <a:rPr lang="en-US" sz="3000" dirty="0" smtClean="0"/>
              <a:t>Less on what Christians can and can’t do</a:t>
            </a:r>
          </a:p>
          <a:p>
            <a:pPr marL="914400" lvl="1" indent="-457200">
              <a:buFont typeface="Wingdings" charset="2"/>
              <a:buChar char="²"/>
            </a:pPr>
            <a:r>
              <a:rPr lang="en-US" sz="3000" dirty="0" smtClean="0"/>
              <a:t>More on teaching </a:t>
            </a:r>
            <a:r>
              <a:rPr lang="en-US" sz="3000" dirty="0"/>
              <a:t>the stronger and weaker brothers how to interact with one another. </a:t>
            </a:r>
            <a:endParaRPr lang="en-US" sz="3000" dirty="0" smtClean="0"/>
          </a:p>
          <a:p>
            <a:endParaRPr lang="en-US" sz="3000" dirty="0"/>
          </a:p>
          <a:p>
            <a:pPr marL="457200" indent="-457200">
              <a:buFont typeface="Wingdings" charset="2"/>
              <a:buChar char="q"/>
            </a:pPr>
            <a:r>
              <a:rPr lang="en-US" sz="3000" dirty="0"/>
              <a:t>T</a:t>
            </a:r>
            <a:r>
              <a:rPr lang="en-US" sz="3000" dirty="0" smtClean="0"/>
              <a:t>hey </a:t>
            </a:r>
            <a:r>
              <a:rPr lang="en-US" sz="3000" dirty="0"/>
              <a:t>should treat one another with </a:t>
            </a:r>
            <a:r>
              <a:rPr lang="en-US" sz="3000" b="1" dirty="0" smtClean="0">
                <a:solidFill>
                  <a:srgbClr val="FF0000"/>
                </a:solidFill>
              </a:rPr>
              <a:t>“love”</a:t>
            </a:r>
          </a:p>
          <a:p>
            <a:pPr marL="914400" lvl="1" indent="-457200">
              <a:buFont typeface="Wingdings" charset="2"/>
              <a:buChar char="²"/>
            </a:pPr>
            <a:r>
              <a:rPr lang="en-US" sz="3000" dirty="0"/>
              <a:t>T</a:t>
            </a:r>
            <a:r>
              <a:rPr lang="en-US" sz="3000" dirty="0" smtClean="0"/>
              <a:t>he </a:t>
            </a:r>
            <a:r>
              <a:rPr lang="en-US" sz="3000" dirty="0"/>
              <a:t>stronger brother should be willing to give up meat forever in order to avoid leading his weaker brother to sin against his </a:t>
            </a:r>
            <a:r>
              <a:rPr lang="en-US" sz="3000" dirty="0" smtClean="0"/>
              <a:t>conscience</a:t>
            </a:r>
          </a:p>
          <a:p>
            <a:pPr marL="914400" lvl="1" indent="-457200">
              <a:buFont typeface="Wingdings" charset="2"/>
              <a:buChar char="²"/>
            </a:pPr>
            <a:r>
              <a:rPr lang="en-US" sz="3000" dirty="0"/>
              <a:t>T</a:t>
            </a:r>
            <a:r>
              <a:rPr lang="en-US" sz="3000" dirty="0" smtClean="0"/>
              <a:t>he </a:t>
            </a:r>
            <a:r>
              <a:rPr lang="en-US" sz="3000" dirty="0"/>
              <a:t>weaker brother shouldn’t try to bind his stronger brother’s actions by his own conscience</a:t>
            </a:r>
            <a:r>
              <a:rPr lang="en-US" sz="3000" dirty="0" smtClean="0"/>
              <a:t>.</a:t>
            </a:r>
            <a:endParaRPr lang="en-US" sz="3000" dirty="0"/>
          </a:p>
        </p:txBody>
      </p:sp>
    </p:spTree>
    <p:extLst>
      <p:ext uri="{BB962C8B-B14F-4D97-AF65-F5344CB8AC3E}">
        <p14:creationId xmlns:p14="http://schemas.microsoft.com/office/powerpoint/2010/main" val="1488592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dissolv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additive="base">
                                        <p:cTn id="28"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checkerboard(across)">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blinds(horizontal)">
                                      <p:cBhvr>
                                        <p:cTn id="3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304800" y="228600"/>
            <a:ext cx="8534400" cy="6555641"/>
          </a:xfrm>
          <a:prstGeom prst="rect">
            <a:avLst/>
          </a:prstGeom>
          <a:solidFill>
            <a:schemeClr val="accent3">
              <a:alpha val="91000"/>
            </a:schemeClr>
          </a:solidFill>
        </p:spPr>
        <p:txBody>
          <a:bodyPr wrap="square">
            <a:spAutoFit/>
          </a:bodyPr>
          <a:lstStyle/>
          <a:p>
            <a:r>
              <a:rPr lang="en-US" sz="2000" b="1" dirty="0" smtClean="0"/>
              <a:t>1 Corinthians 8:1-13   </a:t>
            </a:r>
            <a:r>
              <a:rPr lang="en-US" sz="2000" dirty="0" smtClean="0"/>
              <a:t>Now </a:t>
            </a:r>
            <a:r>
              <a:rPr lang="en-US" sz="2000" dirty="0"/>
              <a:t>concerning things offered to idols: We know that we all have knowledge. Knowledge puffs up, but love edifies. </a:t>
            </a:r>
            <a:r>
              <a:rPr lang="en-US" sz="2000" b="1" dirty="0"/>
              <a:t>2 </a:t>
            </a:r>
            <a:r>
              <a:rPr lang="en-US" sz="2000" dirty="0"/>
              <a:t>And if anyone thinks that he knows anything, he knows nothing yet as he ought to know. </a:t>
            </a:r>
            <a:r>
              <a:rPr lang="en-US" sz="2000" b="1" dirty="0"/>
              <a:t>3 </a:t>
            </a:r>
            <a:r>
              <a:rPr lang="en-US" sz="2000" dirty="0"/>
              <a:t>But if anyone loves God, this one is known by Him</a:t>
            </a:r>
            <a:r>
              <a:rPr lang="en-US" sz="2000" dirty="0" smtClean="0"/>
              <a:t>.  </a:t>
            </a:r>
            <a:r>
              <a:rPr lang="en-US" sz="2000" b="1" dirty="0" smtClean="0"/>
              <a:t>4</a:t>
            </a:r>
            <a:r>
              <a:rPr lang="en-US" sz="2000" b="1" dirty="0"/>
              <a:t> </a:t>
            </a:r>
            <a:r>
              <a:rPr lang="en-US" sz="2000" dirty="0"/>
              <a:t>Therefore concerning the eating of things offered to idols, we know that an idol </a:t>
            </a:r>
            <a:r>
              <a:rPr lang="en-US" sz="2000" i="1" dirty="0"/>
              <a:t>is</a:t>
            </a:r>
            <a:r>
              <a:rPr lang="en-US" sz="2000" dirty="0"/>
              <a:t> nothing in the world, and that </a:t>
            </a:r>
            <a:r>
              <a:rPr lang="en-US" sz="2000" i="1" dirty="0"/>
              <a:t>there is</a:t>
            </a:r>
            <a:r>
              <a:rPr lang="en-US" sz="2000" dirty="0"/>
              <a:t> no other God but one. </a:t>
            </a:r>
            <a:r>
              <a:rPr lang="en-US" sz="2000" b="1" dirty="0"/>
              <a:t>5 </a:t>
            </a:r>
            <a:r>
              <a:rPr lang="en-US" sz="2000" dirty="0"/>
              <a:t>For even if there are so-called gods, whether in heaven or on earth (as there are many gods and many lords), </a:t>
            </a:r>
            <a:r>
              <a:rPr lang="en-US" sz="2000" b="1" dirty="0"/>
              <a:t>6 </a:t>
            </a:r>
            <a:r>
              <a:rPr lang="en-US" sz="2000" dirty="0"/>
              <a:t>yet for us </a:t>
            </a:r>
            <a:r>
              <a:rPr lang="en-US" sz="2000" i="1" dirty="0"/>
              <a:t>there is</a:t>
            </a:r>
            <a:r>
              <a:rPr lang="en-US" sz="2000" dirty="0"/>
              <a:t> one God, the Father, of whom </a:t>
            </a:r>
            <a:r>
              <a:rPr lang="en-US" sz="2000" i="1" dirty="0"/>
              <a:t>are</a:t>
            </a:r>
            <a:r>
              <a:rPr lang="en-US" sz="2000" dirty="0"/>
              <a:t> all things, and we for Him; and one Lord Jesus Christ, through whom </a:t>
            </a:r>
            <a:r>
              <a:rPr lang="en-US" sz="2000" i="1" dirty="0"/>
              <a:t>are</a:t>
            </a:r>
            <a:r>
              <a:rPr lang="en-US" sz="2000" dirty="0"/>
              <a:t> all things, and through whom we </a:t>
            </a:r>
            <a:r>
              <a:rPr lang="en-US" sz="2000" i="1" dirty="0"/>
              <a:t>live</a:t>
            </a:r>
            <a:r>
              <a:rPr lang="en-US" sz="2000" i="1" dirty="0" smtClean="0"/>
              <a:t>.</a:t>
            </a:r>
            <a:r>
              <a:rPr lang="en-US" sz="2000" dirty="0"/>
              <a:t> </a:t>
            </a:r>
            <a:r>
              <a:rPr lang="en-US" sz="2000" dirty="0" smtClean="0"/>
              <a:t> </a:t>
            </a:r>
            <a:r>
              <a:rPr lang="en-US" sz="2000" b="1" dirty="0" smtClean="0"/>
              <a:t>7</a:t>
            </a:r>
            <a:r>
              <a:rPr lang="en-US" sz="2000" b="1" dirty="0"/>
              <a:t> </a:t>
            </a:r>
            <a:r>
              <a:rPr lang="en-US" sz="2000" dirty="0"/>
              <a:t>However, </a:t>
            </a:r>
            <a:r>
              <a:rPr lang="en-US" sz="2000" i="1" dirty="0"/>
              <a:t>there is</a:t>
            </a:r>
            <a:r>
              <a:rPr lang="en-US" sz="2000" dirty="0"/>
              <a:t> not in everyone that knowledge; for some, with consciousness of the idol, until now eat </a:t>
            </a:r>
            <a:r>
              <a:rPr lang="en-US" sz="2000" i="1" dirty="0"/>
              <a:t>it</a:t>
            </a:r>
            <a:r>
              <a:rPr lang="en-US" sz="2000" dirty="0"/>
              <a:t> as a thing offered to an idol; and their conscience, being weak, is defiled. </a:t>
            </a:r>
            <a:r>
              <a:rPr lang="en-US" sz="2000" b="1" dirty="0"/>
              <a:t>8 </a:t>
            </a:r>
            <a:r>
              <a:rPr lang="en-US" sz="2000" dirty="0"/>
              <a:t>But food does not commend us to God; for neither if we eat are we the better, nor if we do not eat are we the worse</a:t>
            </a:r>
            <a:r>
              <a:rPr lang="en-US" sz="2000" dirty="0" smtClean="0"/>
              <a:t>.  </a:t>
            </a:r>
            <a:r>
              <a:rPr lang="en-US" sz="2000" b="1" dirty="0" smtClean="0"/>
              <a:t>9</a:t>
            </a:r>
            <a:r>
              <a:rPr lang="en-US" sz="2000" b="1" dirty="0"/>
              <a:t> </a:t>
            </a:r>
            <a:r>
              <a:rPr lang="en-US" sz="2000" dirty="0"/>
              <a:t>But beware lest somehow this liberty of yours become a stumbling block to those who are weak. </a:t>
            </a:r>
            <a:r>
              <a:rPr lang="en-US" sz="2000" b="1" dirty="0"/>
              <a:t>10 </a:t>
            </a:r>
            <a:r>
              <a:rPr lang="en-US" sz="2000" dirty="0"/>
              <a:t>For if anyone sees you who have knowledge eating in an idol’s temple, will not the conscience of him who is weak be emboldened to eat those things offered to idols? </a:t>
            </a:r>
            <a:r>
              <a:rPr lang="en-US" sz="2000" b="1" dirty="0"/>
              <a:t>11 </a:t>
            </a:r>
            <a:r>
              <a:rPr lang="en-US" sz="2000" dirty="0"/>
              <a:t>And because of your knowledge shall the weak brother perish, for whom Christ died? </a:t>
            </a:r>
            <a:r>
              <a:rPr lang="en-US" sz="2000" b="1" dirty="0"/>
              <a:t>12 </a:t>
            </a:r>
            <a:r>
              <a:rPr lang="en-US" sz="2000" dirty="0"/>
              <a:t>But when you thus sin against the brethren, and wound their weak conscience, you sin against Christ. </a:t>
            </a:r>
            <a:r>
              <a:rPr lang="en-US" sz="2000" b="1" dirty="0"/>
              <a:t>13 </a:t>
            </a:r>
            <a:r>
              <a:rPr lang="en-US" sz="2000" dirty="0"/>
              <a:t>Therefore, if food makes my brother stumble, I will never again eat meat, lest I make my brother stumble.</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231968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533400"/>
            <a:ext cx="8534400" cy="1077218"/>
          </a:xfrm>
          <a:prstGeom prst="rect">
            <a:avLst/>
          </a:prstGeom>
          <a:solidFill>
            <a:schemeClr val="accent3"/>
          </a:solidFill>
        </p:spPr>
        <p:txBody>
          <a:bodyPr wrap="square">
            <a:spAutoFit/>
          </a:bodyPr>
          <a:lstStyle/>
          <a:p>
            <a:pPr marL="228600" indent="-228600">
              <a:buFont typeface="+mj-lt"/>
              <a:buAutoNum type="arabicPeriod"/>
            </a:pPr>
            <a:r>
              <a:rPr lang="en-US" sz="3200" dirty="0" smtClean="0">
                <a:latin typeface="Times New Roman" pitchFamily="18" charset="0"/>
                <a:cs typeface="Times New Roman" pitchFamily="18" charset="0"/>
              </a:rPr>
              <a:t>  Describe </a:t>
            </a:r>
            <a:r>
              <a:rPr lang="en-US" sz="3200" dirty="0">
                <a:latin typeface="Times New Roman" pitchFamily="18" charset="0"/>
                <a:cs typeface="Times New Roman" pitchFamily="18" charset="0"/>
              </a:rPr>
              <a:t>the difference in how someone is impacted by knowledge </a:t>
            </a:r>
            <a:r>
              <a:rPr lang="en-US" sz="3200" dirty="0" err="1" smtClean="0">
                <a:latin typeface="Times New Roman" pitchFamily="18" charset="0"/>
                <a:cs typeface="Times New Roman" pitchFamily="18" charset="0"/>
              </a:rPr>
              <a:t>vs</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love? (vs. 1)</a:t>
            </a:r>
          </a:p>
        </p:txBody>
      </p:sp>
      <p:sp>
        <p:nvSpPr>
          <p:cNvPr id="7" name="Rounded Rectangle 6"/>
          <p:cNvSpPr/>
          <p:nvPr/>
        </p:nvSpPr>
        <p:spPr>
          <a:xfrm>
            <a:off x="838200" y="2286000"/>
            <a:ext cx="7315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charset="2"/>
              <a:buChar char="q"/>
            </a:pPr>
            <a:r>
              <a:rPr lang="en-US" sz="4400" dirty="0" smtClean="0">
                <a:latin typeface="Times New Roman" pitchFamily="18" charset="0"/>
                <a:cs typeface="Times New Roman" pitchFamily="18" charset="0"/>
              </a:rPr>
              <a:t>  Knowledge </a:t>
            </a:r>
            <a:r>
              <a:rPr lang="en-US" sz="4400" dirty="0">
                <a:latin typeface="Times New Roman" pitchFamily="18" charset="0"/>
                <a:cs typeface="Times New Roman" pitchFamily="18" charset="0"/>
              </a:rPr>
              <a:t>puffs up</a:t>
            </a:r>
            <a:endParaRPr lang="en-US" sz="4400" dirty="0">
              <a:latin typeface="Times New Roman" pitchFamily="18" charset="0"/>
              <a:cs typeface="Times New Roman" pitchFamily="18" charset="0"/>
            </a:endParaRPr>
          </a:p>
        </p:txBody>
      </p:sp>
      <p:sp>
        <p:nvSpPr>
          <p:cNvPr id="8" name="Rounded Rectangle 7"/>
          <p:cNvSpPr/>
          <p:nvPr/>
        </p:nvSpPr>
        <p:spPr>
          <a:xfrm>
            <a:off x="838200" y="5257800"/>
            <a:ext cx="7315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charset="2"/>
              <a:buChar char="q"/>
            </a:pPr>
            <a:r>
              <a:rPr lang="en-US" sz="4400" dirty="0" smtClean="0">
                <a:latin typeface="Times New Roman" pitchFamily="18" charset="0"/>
                <a:cs typeface="Times New Roman" pitchFamily="18" charset="0"/>
              </a:rPr>
              <a:t>  Love edifies</a:t>
            </a:r>
            <a:endParaRPr lang="en-US" sz="4400" dirty="0">
              <a:latin typeface="Times New Roman" pitchFamily="18" charset="0"/>
              <a:cs typeface="Times New Roman" pitchFamily="18" charset="0"/>
            </a:endParaRPr>
          </a:p>
        </p:txBody>
      </p:sp>
      <p:sp>
        <p:nvSpPr>
          <p:cNvPr id="10" name="Rectangle 9"/>
          <p:cNvSpPr/>
          <p:nvPr/>
        </p:nvSpPr>
        <p:spPr>
          <a:xfrm>
            <a:off x="381000" y="3733800"/>
            <a:ext cx="8534400" cy="1077218"/>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Is Paul stating that knowledge is bad and something to be avoided?</a:t>
            </a:r>
            <a:endParaRPr lang="en-US" sz="3200" dirty="0">
              <a:latin typeface="Times New Roman" pitchFamily="18" charset="0"/>
              <a:cs typeface="Times New Roman" pitchFamily="18" charset="0"/>
            </a:endParaRPr>
          </a:p>
        </p:txBody>
      </p:sp>
      <p:sp>
        <p:nvSpPr>
          <p:cNvPr id="11" name="Rounded Rectangle 10"/>
          <p:cNvSpPr/>
          <p:nvPr/>
        </p:nvSpPr>
        <p:spPr>
          <a:xfrm>
            <a:off x="609600" y="1066800"/>
            <a:ext cx="7315200" cy="411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1 Cor. 13:2   And </a:t>
            </a:r>
            <a:r>
              <a:rPr lang="en-US" sz="3200" dirty="0"/>
              <a:t>though I have </a:t>
            </a:r>
            <a:r>
              <a:rPr lang="en-US" sz="3200" i="1" dirty="0"/>
              <a:t>the gift of</a:t>
            </a:r>
            <a:r>
              <a:rPr lang="en-US" sz="3200" dirty="0"/>
              <a:t> prophecy, and understand all mysteries and all knowledge, and though I have all faith, so that I could remove mountains, but have not love, I am nothing.</a:t>
            </a:r>
            <a:endParaRPr lang="en-US" sz="3200" dirty="0">
              <a:latin typeface="Times New Roman" pitchFamily="18" charset="0"/>
              <a:cs typeface="Times New Roman" pitchFamily="18" charset="0"/>
            </a:endParaRPr>
          </a:p>
        </p:txBody>
      </p:sp>
      <p:sp>
        <p:nvSpPr>
          <p:cNvPr id="12" name="Rounded Rectangle 11"/>
          <p:cNvSpPr/>
          <p:nvPr/>
        </p:nvSpPr>
        <p:spPr>
          <a:xfrm>
            <a:off x="838200" y="2286000"/>
            <a:ext cx="7315200"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Proverbs 1:7   </a:t>
            </a:r>
            <a:r>
              <a:rPr lang="en-US" sz="3200" dirty="0"/>
              <a:t>The fear of the LORD is the beginning of knowledge; fools despise wisdom and instruction</a:t>
            </a:r>
            <a:r>
              <a:rPr lang="en-US" sz="3200" dirty="0" smtClean="0"/>
              <a:t>.</a:t>
            </a:r>
            <a:endParaRPr lang="en-US" sz="3200" dirty="0"/>
          </a:p>
        </p:txBody>
      </p:sp>
      <p:sp>
        <p:nvSpPr>
          <p:cNvPr id="13" name="Rounded Rectangle 12"/>
          <p:cNvSpPr/>
          <p:nvPr/>
        </p:nvSpPr>
        <p:spPr>
          <a:xfrm>
            <a:off x="838200" y="1905000"/>
            <a:ext cx="7315200"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2 Timothy 2:15   </a:t>
            </a:r>
            <a:r>
              <a:rPr lang="en-US" sz="3200" dirty="0"/>
              <a:t>Be diligent to present yourself approved to God, a worker who does not need to be ashamed, rightly dividing the word of truth.</a:t>
            </a:r>
          </a:p>
        </p:txBody>
      </p:sp>
      <p:sp>
        <p:nvSpPr>
          <p:cNvPr id="14" name="Rounded Rectangle 13"/>
          <p:cNvSpPr/>
          <p:nvPr/>
        </p:nvSpPr>
        <p:spPr>
          <a:xfrm>
            <a:off x="838200" y="1905000"/>
            <a:ext cx="7315200"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Romans 14:19   </a:t>
            </a:r>
            <a:r>
              <a:rPr lang="en-US" sz="3200" dirty="0"/>
              <a:t>Therefore let us pursue the things </a:t>
            </a:r>
            <a:r>
              <a:rPr lang="en-US" sz="3200" i="1" dirty="0"/>
              <a:t>which make</a:t>
            </a:r>
            <a:r>
              <a:rPr lang="en-US" sz="3200" dirty="0"/>
              <a:t> for peace and the things by which one may edify another.</a:t>
            </a:r>
          </a:p>
        </p:txBody>
      </p:sp>
      <p:sp>
        <p:nvSpPr>
          <p:cNvPr id="15" name="Rounded Rectangle 14"/>
          <p:cNvSpPr/>
          <p:nvPr/>
        </p:nvSpPr>
        <p:spPr>
          <a:xfrm>
            <a:off x="609600" y="914400"/>
            <a:ext cx="7315200" cy="426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1 John 4:20-21   </a:t>
            </a:r>
            <a:r>
              <a:rPr lang="en-US" sz="3200" b="1" dirty="0"/>
              <a:t> </a:t>
            </a:r>
            <a:r>
              <a:rPr lang="en-US" sz="3200" dirty="0"/>
              <a:t>If someone says, “I love God,” and hates his brother, he is a liar; for he who does not love his brother whom he has seen, how can</a:t>
            </a:r>
            <a:r>
              <a:rPr lang="en-US" sz="3200" b="1" dirty="0"/>
              <a:t>[a]</a:t>
            </a:r>
            <a:r>
              <a:rPr lang="en-US" sz="3200" dirty="0"/>
              <a:t> he love God whom he has not seen? </a:t>
            </a:r>
            <a:r>
              <a:rPr lang="en-US" sz="3200" b="1" dirty="0"/>
              <a:t>21 </a:t>
            </a:r>
            <a:r>
              <a:rPr lang="en-US" sz="3200" dirty="0"/>
              <a:t>And this commandment we have from Him: that he who loves God </a:t>
            </a:r>
            <a:r>
              <a:rPr lang="en-US" sz="3200" i="1" dirty="0"/>
              <a:t>must</a:t>
            </a:r>
            <a:r>
              <a:rPr lang="en-US" sz="3200" dirty="0"/>
              <a:t> love his brother also.</a:t>
            </a:r>
          </a:p>
        </p:txBody>
      </p:sp>
    </p:spTree>
    <p:extLst>
      <p:ext uri="{BB962C8B-B14F-4D97-AF65-F5344CB8AC3E}">
        <p14:creationId xmlns:p14="http://schemas.microsoft.com/office/powerpoint/2010/main" val="92387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ppt_x"/>
                                          </p:val>
                                        </p:tav>
                                      </p:tavLst>
                                    </p:anim>
                                    <p:anim calcmode="lin" valueType="num">
                                      <p:cBhvr additive="base">
                                        <p:cTn id="29" dur="500"/>
                                        <p:tgtEl>
                                          <p:spTgt spid="12"/>
                                        </p:tgtEl>
                                        <p:attrNameLst>
                                          <p:attrName>ppt_y</p:attrName>
                                        </p:attrNameLst>
                                      </p:cBhvr>
                                      <p:tavLst>
                                        <p:tav tm="0">
                                          <p:val>
                                            <p:strVal val="ppt_y"/>
                                          </p:val>
                                        </p:tav>
                                        <p:tav tm="100000">
                                          <p:val>
                                            <p:strVal val="1+ppt_h/2"/>
                                          </p:val>
                                        </p:tav>
                                      </p:tavLst>
                                    </p:anim>
                                    <p:set>
                                      <p:cBhvr>
                                        <p:cTn id="30" dur="1" fill="hold">
                                          <p:stCondLst>
                                            <p:cond delay="499"/>
                                          </p:stCondLst>
                                        </p:cTn>
                                        <p:tgtEl>
                                          <p:spTgt spid="12"/>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1+ppt_h/2"/>
                                          </p:val>
                                        </p:tav>
                                      </p:tavLst>
                                    </p:anim>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11"/>
                                        </p:tgtEl>
                                        <p:attrNameLst>
                                          <p:attrName>ppt_x</p:attrName>
                                        </p:attrNameLst>
                                      </p:cBhvr>
                                      <p:tavLst>
                                        <p:tav tm="0">
                                          <p:val>
                                            <p:strVal val="ppt_x"/>
                                          </p:val>
                                        </p:tav>
                                        <p:tav tm="100000">
                                          <p:val>
                                            <p:strVal val="ppt_x"/>
                                          </p:val>
                                        </p:tav>
                                      </p:tavLst>
                                    </p:anim>
                                    <p:anim calcmode="lin" valueType="num">
                                      <p:cBhvr additive="base">
                                        <p:cTn id="55" dur="500"/>
                                        <p:tgtEl>
                                          <p:spTgt spid="11"/>
                                        </p:tgtEl>
                                        <p:attrNameLst>
                                          <p:attrName>ppt_y</p:attrName>
                                        </p:attrNameLst>
                                      </p:cBhvr>
                                      <p:tavLst>
                                        <p:tav tm="0">
                                          <p:val>
                                            <p:strVal val="ppt_y"/>
                                          </p:val>
                                        </p:tav>
                                        <p:tav tm="100000">
                                          <p:val>
                                            <p:strVal val="1+ppt_h/2"/>
                                          </p:val>
                                        </p:tav>
                                      </p:tavLst>
                                    </p:anim>
                                    <p:set>
                                      <p:cBhvr>
                                        <p:cTn id="56" dur="1" fill="hold">
                                          <p:stCondLst>
                                            <p:cond delay="499"/>
                                          </p:stCondLst>
                                        </p:cTn>
                                        <p:tgtEl>
                                          <p:spTgt spid="11"/>
                                        </p:tgtEl>
                                        <p:attrNameLst>
                                          <p:attrName>style.visibility</p:attrName>
                                        </p:attrNameLst>
                                      </p:cBhvr>
                                      <p:to>
                                        <p:strVal val="hidden"/>
                                      </p:to>
                                    </p:set>
                                  </p:childTnLst>
                                </p:cTn>
                              </p:par>
                              <p:par>
                                <p:cTn id="57" presetID="9"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1" nodeType="clickEffect">
                                  <p:stCondLst>
                                    <p:cond delay="0"/>
                                  </p:stCondLst>
                                  <p:childTnLst>
                                    <p:anim calcmode="lin" valueType="num">
                                      <p:cBhvr additive="base">
                                        <p:cTn id="63" dur="500"/>
                                        <p:tgtEl>
                                          <p:spTgt spid="14"/>
                                        </p:tgtEl>
                                        <p:attrNameLst>
                                          <p:attrName>ppt_x</p:attrName>
                                        </p:attrNameLst>
                                      </p:cBhvr>
                                      <p:tavLst>
                                        <p:tav tm="0">
                                          <p:val>
                                            <p:strVal val="ppt_x"/>
                                          </p:val>
                                        </p:tav>
                                        <p:tav tm="100000">
                                          <p:val>
                                            <p:strVal val="ppt_x"/>
                                          </p:val>
                                        </p:tav>
                                      </p:tavLst>
                                    </p:anim>
                                    <p:anim calcmode="lin" valueType="num">
                                      <p:cBhvr additive="base">
                                        <p:cTn id="64" dur="500"/>
                                        <p:tgtEl>
                                          <p:spTgt spid="14"/>
                                        </p:tgtEl>
                                        <p:attrNameLst>
                                          <p:attrName>ppt_y</p:attrName>
                                        </p:attrNameLst>
                                      </p:cBhvr>
                                      <p:tavLst>
                                        <p:tav tm="0">
                                          <p:val>
                                            <p:strVal val="ppt_y"/>
                                          </p:val>
                                        </p:tav>
                                        <p:tav tm="100000">
                                          <p:val>
                                            <p:strVal val="1+ppt_h/2"/>
                                          </p:val>
                                        </p:tav>
                                      </p:tavLst>
                                    </p:anim>
                                    <p:set>
                                      <p:cBhvr>
                                        <p:cTn id="65" dur="1" fill="hold">
                                          <p:stCondLst>
                                            <p:cond delay="499"/>
                                          </p:stCondLst>
                                        </p:cTn>
                                        <p:tgtEl>
                                          <p:spTgt spid="14"/>
                                        </p:tgtEl>
                                        <p:attrNameLst>
                                          <p:attrName>style.visibility</p:attrName>
                                        </p:attrNameLst>
                                      </p:cBhvr>
                                      <p:to>
                                        <p:strVal val="hidden"/>
                                      </p:to>
                                    </p:set>
                                  </p:childTnLst>
                                </p:cTn>
                              </p:par>
                              <p:par>
                                <p:cTn id="66" presetID="9"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ssolv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533400"/>
            <a:ext cx="8534400" cy="1077218"/>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2.  What </a:t>
            </a:r>
            <a:r>
              <a:rPr lang="en-US" sz="3200" dirty="0">
                <a:latin typeface="Times New Roman" pitchFamily="18" charset="0"/>
                <a:cs typeface="Times New Roman" pitchFamily="18" charset="0"/>
              </a:rPr>
              <a:t>does a Christian understand about God?  (vs. 4)</a:t>
            </a:r>
          </a:p>
        </p:txBody>
      </p:sp>
      <p:sp>
        <p:nvSpPr>
          <p:cNvPr id="7" name="Rounded Rectangle 6"/>
          <p:cNvSpPr/>
          <p:nvPr/>
        </p:nvSpPr>
        <p:spPr>
          <a:xfrm>
            <a:off x="838200" y="2209800"/>
            <a:ext cx="7315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charset="2"/>
              <a:buChar char="q"/>
            </a:pPr>
            <a:r>
              <a:rPr lang="en-US" sz="44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There is no other God but one</a:t>
            </a:r>
            <a:endParaRPr lang="en-US" sz="4000" dirty="0">
              <a:latin typeface="Times New Roman" pitchFamily="18" charset="0"/>
              <a:cs typeface="Times New Roman" pitchFamily="18" charset="0"/>
            </a:endParaRPr>
          </a:p>
        </p:txBody>
      </p:sp>
      <p:sp>
        <p:nvSpPr>
          <p:cNvPr id="12" name="Rounded Rectangle 11"/>
          <p:cNvSpPr/>
          <p:nvPr/>
        </p:nvSpPr>
        <p:spPr>
          <a:xfrm>
            <a:off x="838200" y="3581400"/>
            <a:ext cx="7315200"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err="1" smtClean="0"/>
              <a:t>Deut</a:t>
            </a:r>
            <a:r>
              <a:rPr lang="en-US" sz="3200" dirty="0" smtClean="0"/>
              <a:t> 4:35   </a:t>
            </a:r>
            <a:r>
              <a:rPr lang="en-US" sz="3200" dirty="0"/>
              <a:t>To you it was shown, that you might know that the Lord Himself </a:t>
            </a:r>
            <a:r>
              <a:rPr lang="en-US" sz="3200" i="1" dirty="0"/>
              <a:t>is</a:t>
            </a:r>
            <a:r>
              <a:rPr lang="en-US" sz="3200" dirty="0"/>
              <a:t> God; </a:t>
            </a:r>
            <a:r>
              <a:rPr lang="en-US" sz="3200" i="1" dirty="0"/>
              <a:t>there is</a:t>
            </a:r>
            <a:r>
              <a:rPr lang="en-US" sz="3200" dirty="0"/>
              <a:t> none other besides Him.</a:t>
            </a:r>
          </a:p>
        </p:txBody>
      </p:sp>
      <p:sp>
        <p:nvSpPr>
          <p:cNvPr id="14" name="Rounded Rectangle 13"/>
          <p:cNvSpPr/>
          <p:nvPr/>
        </p:nvSpPr>
        <p:spPr>
          <a:xfrm>
            <a:off x="838200" y="3581400"/>
            <a:ext cx="7315200"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Isaiah 46:9   </a:t>
            </a:r>
            <a:r>
              <a:rPr lang="en-US" sz="3200" dirty="0"/>
              <a:t>Remember the former things of old</a:t>
            </a:r>
            <a:r>
              <a:rPr lang="en-US" sz="3200" dirty="0" smtClean="0"/>
              <a:t>, For </a:t>
            </a:r>
            <a:r>
              <a:rPr lang="en-US" sz="3200" dirty="0"/>
              <a:t>I </a:t>
            </a:r>
            <a:r>
              <a:rPr lang="en-US" sz="3200" i="1" dirty="0"/>
              <a:t>am</a:t>
            </a:r>
            <a:r>
              <a:rPr lang="en-US" sz="3200" dirty="0"/>
              <a:t> God, and </a:t>
            </a:r>
            <a:r>
              <a:rPr lang="en-US" sz="3200" i="1" dirty="0"/>
              <a:t>there is</a:t>
            </a:r>
            <a:r>
              <a:rPr lang="en-US" sz="3200" dirty="0"/>
              <a:t> no other</a:t>
            </a:r>
            <a:r>
              <a:rPr lang="en-US" sz="3200" dirty="0" smtClean="0"/>
              <a:t>; </a:t>
            </a:r>
            <a:r>
              <a:rPr lang="en-US" sz="3200" i="1" dirty="0" smtClean="0"/>
              <a:t>I </a:t>
            </a:r>
            <a:r>
              <a:rPr lang="en-US" sz="3200" i="1" dirty="0"/>
              <a:t>am</a:t>
            </a:r>
            <a:r>
              <a:rPr lang="en-US" sz="3200" dirty="0"/>
              <a:t> God, and </a:t>
            </a:r>
            <a:r>
              <a:rPr lang="en-US" sz="3200" i="1" dirty="0"/>
              <a:t>there is</a:t>
            </a:r>
            <a:r>
              <a:rPr lang="en-US" sz="3200" dirty="0"/>
              <a:t> none like Me,</a:t>
            </a:r>
          </a:p>
        </p:txBody>
      </p:sp>
      <p:sp>
        <p:nvSpPr>
          <p:cNvPr id="15" name="Rounded Rectangle 14"/>
          <p:cNvSpPr/>
          <p:nvPr/>
        </p:nvSpPr>
        <p:spPr>
          <a:xfrm>
            <a:off x="838200" y="3581400"/>
            <a:ext cx="7315200"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1 Tim 2:5   For </a:t>
            </a:r>
            <a:r>
              <a:rPr lang="en-US" sz="3200" i="1" dirty="0"/>
              <a:t>there is</a:t>
            </a:r>
            <a:r>
              <a:rPr lang="en-US" sz="3200" dirty="0"/>
              <a:t> one God and one Mediator between God and men, </a:t>
            </a:r>
            <a:r>
              <a:rPr lang="en-US" sz="3200" i="1" dirty="0"/>
              <a:t>the</a:t>
            </a:r>
            <a:r>
              <a:rPr lang="en-US" sz="3200" dirty="0"/>
              <a:t> Man Christ Jesus,</a:t>
            </a:r>
          </a:p>
        </p:txBody>
      </p:sp>
      <p:sp>
        <p:nvSpPr>
          <p:cNvPr id="16" name="Rounded Rectangle 15"/>
          <p:cNvSpPr/>
          <p:nvPr/>
        </p:nvSpPr>
        <p:spPr>
          <a:xfrm>
            <a:off x="914400" y="3652692"/>
            <a:ext cx="7315200" cy="3200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err="1" smtClean="0"/>
              <a:t>Eph</a:t>
            </a:r>
            <a:r>
              <a:rPr lang="en-US" sz="3200" dirty="0" smtClean="0"/>
              <a:t> 4:4-6   </a:t>
            </a:r>
            <a:r>
              <a:rPr lang="en-US" sz="3200" i="1" dirty="0"/>
              <a:t>There is</a:t>
            </a:r>
            <a:r>
              <a:rPr lang="en-US" sz="3200" dirty="0"/>
              <a:t> one body and one Spirit, just as you were called in one hope of your calling; </a:t>
            </a:r>
            <a:r>
              <a:rPr lang="en-US" sz="3200" b="1" dirty="0"/>
              <a:t> </a:t>
            </a:r>
            <a:r>
              <a:rPr lang="en-US" sz="3200" dirty="0"/>
              <a:t>one Lord, one faith, one baptism</a:t>
            </a:r>
            <a:r>
              <a:rPr lang="en-US" sz="3200" dirty="0" smtClean="0"/>
              <a:t>;</a:t>
            </a:r>
            <a:r>
              <a:rPr lang="en-US" sz="3200" b="1" dirty="0"/>
              <a:t> </a:t>
            </a:r>
            <a:r>
              <a:rPr lang="en-US" sz="3200" dirty="0"/>
              <a:t>one God and Father of all, who </a:t>
            </a:r>
            <a:r>
              <a:rPr lang="en-US" sz="3200" i="1" dirty="0"/>
              <a:t>is</a:t>
            </a:r>
            <a:r>
              <a:rPr lang="en-US" sz="3200" dirty="0"/>
              <a:t> above all, and through all, and in </a:t>
            </a:r>
            <a:r>
              <a:rPr lang="en-US" sz="3200" dirty="0" smtClean="0"/>
              <a:t>you </a:t>
            </a:r>
            <a:r>
              <a:rPr lang="en-US" sz="3200" dirty="0"/>
              <a:t>all.</a:t>
            </a:r>
          </a:p>
        </p:txBody>
      </p:sp>
    </p:spTree>
    <p:extLst>
      <p:ext uri="{BB962C8B-B14F-4D97-AF65-F5344CB8AC3E}">
        <p14:creationId xmlns:p14="http://schemas.microsoft.com/office/powerpoint/2010/main" val="2972692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2"/>
                                        </p:tgtEl>
                                        <p:attrNameLst>
                                          <p:attrName>ppt_x</p:attrName>
                                        </p:attrNameLst>
                                      </p:cBhvr>
                                      <p:tavLst>
                                        <p:tav tm="0">
                                          <p:val>
                                            <p:strVal val="ppt_x"/>
                                          </p:val>
                                        </p:tav>
                                        <p:tav tm="100000">
                                          <p:val>
                                            <p:strVal val="ppt_x"/>
                                          </p:val>
                                        </p:tav>
                                      </p:tavLst>
                                    </p:anim>
                                    <p:anim calcmode="lin" valueType="num">
                                      <p:cBhvr additive="base">
                                        <p:cTn id="23" dur="500"/>
                                        <p:tgtEl>
                                          <p:spTgt spid="12"/>
                                        </p:tgtEl>
                                        <p:attrNameLst>
                                          <p:attrName>ppt_y</p:attrName>
                                        </p:attrNameLst>
                                      </p:cBhvr>
                                      <p:tavLst>
                                        <p:tav tm="0">
                                          <p:val>
                                            <p:strVal val="ppt_y"/>
                                          </p:val>
                                        </p:tav>
                                        <p:tav tm="100000">
                                          <p:val>
                                            <p:strVal val="1+ppt_h/2"/>
                                          </p:val>
                                        </p:tav>
                                      </p:tavLst>
                                    </p:anim>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5"/>
                                        </p:tgtEl>
                                        <p:attrNameLst>
                                          <p:attrName>ppt_x</p:attrName>
                                        </p:attrNameLst>
                                      </p:cBhvr>
                                      <p:tavLst>
                                        <p:tav tm="0">
                                          <p:val>
                                            <p:strVal val="ppt_x"/>
                                          </p:val>
                                        </p:tav>
                                        <p:tav tm="100000">
                                          <p:val>
                                            <p:strVal val="ppt_x"/>
                                          </p:val>
                                        </p:tav>
                                      </p:tavLst>
                                    </p:anim>
                                    <p:anim calcmode="lin" valueType="num">
                                      <p:cBhvr additive="base">
                                        <p:cTn id="45" dur="500"/>
                                        <p:tgtEl>
                                          <p:spTgt spid="15"/>
                                        </p:tgtEl>
                                        <p:attrNameLst>
                                          <p:attrName>ppt_y</p:attrName>
                                        </p:attrNameLst>
                                      </p:cBhvr>
                                      <p:tavLst>
                                        <p:tav tm="0">
                                          <p:val>
                                            <p:strVal val="ppt_y"/>
                                          </p:val>
                                        </p:tav>
                                        <p:tav tm="100000">
                                          <p:val>
                                            <p:strVal val="1+ppt_h/2"/>
                                          </p:val>
                                        </p:tav>
                                      </p:tavLst>
                                    </p:anim>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2" grpId="1" animBg="1"/>
      <p:bldP spid="14" grpId="0" animBg="1"/>
      <p:bldP spid="14" grpId="1" animBg="1"/>
      <p:bldP spid="15" grpId="0" animBg="1"/>
      <p:bldP spid="15"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533400"/>
            <a:ext cx="8534400" cy="1077218"/>
          </a:xfrm>
          <a:prstGeom prst="rect">
            <a:avLst/>
          </a:prstGeom>
          <a:solidFill>
            <a:schemeClr val="accent3"/>
          </a:solidFill>
        </p:spPr>
        <p:txBody>
          <a:bodyPr wrap="square">
            <a:spAutoFit/>
          </a:bodyPr>
          <a:lstStyle/>
          <a:p>
            <a:r>
              <a:rPr lang="en-US" sz="3200" dirty="0" smtClean="0">
                <a:latin typeface="Times New Roman" pitchFamily="18" charset="0"/>
                <a:cs typeface="Times New Roman" pitchFamily="18" charset="0"/>
              </a:rPr>
              <a:t>3.  What </a:t>
            </a:r>
            <a:r>
              <a:rPr lang="en-US" sz="3200" dirty="0">
                <a:latin typeface="Times New Roman" pitchFamily="18" charset="0"/>
                <a:cs typeface="Times New Roman" pitchFamily="18" charset="0"/>
              </a:rPr>
              <a:t>is an idol and why did they come into existence? (vs. 4)</a:t>
            </a:r>
          </a:p>
        </p:txBody>
      </p:sp>
      <p:sp>
        <p:nvSpPr>
          <p:cNvPr id="7" name="Rounded Rectangle 6"/>
          <p:cNvSpPr/>
          <p:nvPr/>
        </p:nvSpPr>
        <p:spPr>
          <a:xfrm>
            <a:off x="838200" y="2209800"/>
            <a:ext cx="7315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571500" indent="-571500">
              <a:buFont typeface="Wingdings" charset="2"/>
              <a:buChar char="q"/>
            </a:pPr>
            <a:r>
              <a:rPr lang="en-US" sz="4400" dirty="0" smtClean="0">
                <a:latin typeface="Times New Roman" pitchFamily="18" charset="0"/>
                <a:cs typeface="Times New Roman" pitchFamily="18" charset="0"/>
              </a:rPr>
              <a:t>  An idol is nothing</a:t>
            </a:r>
            <a:endParaRPr lang="en-US" sz="4000" dirty="0">
              <a:latin typeface="Times New Roman" pitchFamily="18" charset="0"/>
              <a:cs typeface="Times New Roman" pitchFamily="18" charset="0"/>
            </a:endParaRPr>
          </a:p>
        </p:txBody>
      </p:sp>
      <p:sp>
        <p:nvSpPr>
          <p:cNvPr id="16" name="Rounded Rectangle 15"/>
          <p:cNvSpPr/>
          <p:nvPr/>
        </p:nvSpPr>
        <p:spPr>
          <a:xfrm>
            <a:off x="838200" y="3352800"/>
            <a:ext cx="7315200" cy="3200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Leviticus 26:1   </a:t>
            </a:r>
            <a:r>
              <a:rPr lang="en-US" sz="3200" dirty="0"/>
              <a:t>‘You shall not make idols for yourselves</a:t>
            </a:r>
            <a:r>
              <a:rPr lang="en-US" sz="3200" dirty="0" smtClean="0"/>
              <a:t>; neither </a:t>
            </a:r>
            <a:r>
              <a:rPr lang="en-US" sz="3200" dirty="0"/>
              <a:t>a carved image nor a </a:t>
            </a:r>
            <a:r>
              <a:rPr lang="en-US" sz="3200" i="1" dirty="0"/>
              <a:t>sacred</a:t>
            </a:r>
            <a:r>
              <a:rPr lang="en-US" sz="3200" dirty="0"/>
              <a:t> pillar shall you rear up for yourselves</a:t>
            </a:r>
            <a:r>
              <a:rPr lang="en-US" sz="3200" dirty="0" smtClean="0"/>
              <a:t>; nor </a:t>
            </a:r>
            <a:r>
              <a:rPr lang="en-US" sz="3200" dirty="0"/>
              <a:t>shall you set up an engraved stone in your land, to bow down to it</a:t>
            </a:r>
            <a:r>
              <a:rPr lang="en-US" sz="3200" dirty="0" smtClean="0"/>
              <a:t>; for </a:t>
            </a:r>
            <a:r>
              <a:rPr lang="en-US" sz="3200" dirty="0"/>
              <a:t>I </a:t>
            </a:r>
            <a:r>
              <a:rPr lang="en-US" sz="3200" i="1" dirty="0"/>
              <a:t>am</a:t>
            </a:r>
            <a:r>
              <a:rPr lang="en-US" sz="3200" dirty="0"/>
              <a:t> the Lord your God.</a:t>
            </a:r>
          </a:p>
        </p:txBody>
      </p:sp>
    </p:spTree>
    <p:extLst>
      <p:ext uri="{BB962C8B-B14F-4D97-AF65-F5344CB8AC3E}">
        <p14:creationId xmlns:p14="http://schemas.microsoft.com/office/powerpoint/2010/main" val="1530283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5328</TotalTime>
  <Words>1254</Words>
  <Application>Microsoft Macintosh PowerPoint</Application>
  <PresentationFormat>On-screen Show (4:3)</PresentationFormat>
  <Paragraphs>84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Rodney Smith</cp:lastModifiedBy>
  <cp:revision>263</cp:revision>
  <cp:lastPrinted>2013-01-27T12:29:02Z</cp:lastPrinted>
  <dcterms:created xsi:type="dcterms:W3CDTF">2012-12-26T13:04:45Z</dcterms:created>
  <dcterms:modified xsi:type="dcterms:W3CDTF">2013-02-03T12:41:21Z</dcterms:modified>
</cp:coreProperties>
</file>