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242A6F-822B-4FE8-9F69-39B1A8F03E01}" type="datetimeFigureOut">
              <a:rPr lang="en-US" smtClean="0"/>
              <a:t>4/21/2014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B2064-216A-4D24-B2B8-6DA025889FC6}" type="slidenum">
              <a:rPr lang="en-US" smtClean="0"/>
              <a:t>‹#›</a:t>
            </a:fld>
            <a:endParaRPr lang="en-US"/>
          </a:p>
        </p:txBody>
      </p:sp>
    </p:spTree>
    <p:extLst>
      <p:ext uri="{BB962C8B-B14F-4D97-AF65-F5344CB8AC3E}">
        <p14:creationId xmlns:p14="http://schemas.microsoft.com/office/powerpoint/2010/main" val="264355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a:t>
            </a:fld>
            <a:endParaRPr lang="en-US"/>
          </a:p>
        </p:txBody>
      </p:sp>
    </p:spTree>
    <p:extLst>
      <p:ext uri="{BB962C8B-B14F-4D97-AF65-F5344CB8AC3E}">
        <p14:creationId xmlns:p14="http://schemas.microsoft.com/office/powerpoint/2010/main" val="2042525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10</a:t>
            </a:fld>
            <a:endParaRPr lang="en-US"/>
          </a:p>
        </p:txBody>
      </p:sp>
    </p:spTree>
    <p:extLst>
      <p:ext uri="{BB962C8B-B14F-4D97-AF65-F5344CB8AC3E}">
        <p14:creationId xmlns:p14="http://schemas.microsoft.com/office/powerpoint/2010/main" val="3122563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11</a:t>
            </a:fld>
            <a:endParaRPr lang="en-US"/>
          </a:p>
        </p:txBody>
      </p:sp>
    </p:spTree>
    <p:extLst>
      <p:ext uri="{BB962C8B-B14F-4D97-AF65-F5344CB8AC3E}">
        <p14:creationId xmlns:p14="http://schemas.microsoft.com/office/powerpoint/2010/main" val="258551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12</a:t>
            </a:fld>
            <a:endParaRPr lang="en-US"/>
          </a:p>
        </p:txBody>
      </p:sp>
    </p:spTree>
    <p:extLst>
      <p:ext uri="{BB962C8B-B14F-4D97-AF65-F5344CB8AC3E}">
        <p14:creationId xmlns:p14="http://schemas.microsoft.com/office/powerpoint/2010/main" val="907707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13</a:t>
            </a:fld>
            <a:endParaRPr lang="en-US"/>
          </a:p>
        </p:txBody>
      </p:sp>
    </p:spTree>
    <p:extLst>
      <p:ext uri="{BB962C8B-B14F-4D97-AF65-F5344CB8AC3E}">
        <p14:creationId xmlns:p14="http://schemas.microsoft.com/office/powerpoint/2010/main" val="158552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14</a:t>
            </a:fld>
            <a:endParaRPr lang="en-US"/>
          </a:p>
        </p:txBody>
      </p:sp>
    </p:spTree>
    <p:extLst>
      <p:ext uri="{BB962C8B-B14F-4D97-AF65-F5344CB8AC3E}">
        <p14:creationId xmlns:p14="http://schemas.microsoft.com/office/powerpoint/2010/main" val="1119575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90770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2</a:t>
            </a:fld>
            <a:endParaRPr lang="en-US"/>
          </a:p>
        </p:txBody>
      </p:sp>
    </p:spTree>
    <p:extLst>
      <p:ext uri="{BB962C8B-B14F-4D97-AF65-F5344CB8AC3E}">
        <p14:creationId xmlns:p14="http://schemas.microsoft.com/office/powerpoint/2010/main" val="2975647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3</a:t>
            </a:fld>
            <a:endParaRPr lang="en-US"/>
          </a:p>
        </p:txBody>
      </p:sp>
    </p:spTree>
    <p:extLst>
      <p:ext uri="{BB962C8B-B14F-4D97-AF65-F5344CB8AC3E}">
        <p14:creationId xmlns:p14="http://schemas.microsoft.com/office/powerpoint/2010/main" val="336994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4</a:t>
            </a:fld>
            <a:endParaRPr lang="en-US"/>
          </a:p>
        </p:txBody>
      </p:sp>
    </p:spTree>
    <p:extLst>
      <p:ext uri="{BB962C8B-B14F-4D97-AF65-F5344CB8AC3E}">
        <p14:creationId xmlns:p14="http://schemas.microsoft.com/office/powerpoint/2010/main" val="2982125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5</a:t>
            </a:fld>
            <a:endParaRPr lang="en-US"/>
          </a:p>
        </p:txBody>
      </p:sp>
    </p:spTree>
    <p:extLst>
      <p:ext uri="{BB962C8B-B14F-4D97-AF65-F5344CB8AC3E}">
        <p14:creationId xmlns:p14="http://schemas.microsoft.com/office/powerpoint/2010/main" val="2900069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6</a:t>
            </a:fld>
            <a:endParaRPr lang="en-US"/>
          </a:p>
        </p:txBody>
      </p:sp>
    </p:spTree>
    <p:extLst>
      <p:ext uri="{BB962C8B-B14F-4D97-AF65-F5344CB8AC3E}">
        <p14:creationId xmlns:p14="http://schemas.microsoft.com/office/powerpoint/2010/main" val="373839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7</a:t>
            </a:fld>
            <a:endParaRPr lang="en-US"/>
          </a:p>
        </p:txBody>
      </p:sp>
    </p:spTree>
    <p:extLst>
      <p:ext uri="{BB962C8B-B14F-4D97-AF65-F5344CB8AC3E}">
        <p14:creationId xmlns:p14="http://schemas.microsoft.com/office/powerpoint/2010/main" val="884128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B2064-216A-4D24-B2B8-6DA025889FC6}" type="slidenum">
              <a:rPr lang="en-US" smtClean="0"/>
              <a:t>8</a:t>
            </a:fld>
            <a:endParaRPr lang="en-US"/>
          </a:p>
        </p:txBody>
      </p:sp>
    </p:spTree>
    <p:extLst>
      <p:ext uri="{BB962C8B-B14F-4D97-AF65-F5344CB8AC3E}">
        <p14:creationId xmlns:p14="http://schemas.microsoft.com/office/powerpoint/2010/main" val="203557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4B2064-216A-4D24-B2B8-6DA025889FC6}" type="slidenum">
              <a:rPr lang="en-US" smtClean="0"/>
              <a:t>9</a:t>
            </a:fld>
            <a:endParaRPr lang="en-US"/>
          </a:p>
        </p:txBody>
      </p:sp>
    </p:spTree>
    <p:extLst>
      <p:ext uri="{BB962C8B-B14F-4D97-AF65-F5344CB8AC3E}">
        <p14:creationId xmlns:p14="http://schemas.microsoft.com/office/powerpoint/2010/main" val="202817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1B3604-826A-4A73-B01C-D56578FC4DDE}"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3227268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B3604-826A-4A73-B01C-D56578FC4DDE}"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848089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B3604-826A-4A73-B01C-D56578FC4DDE}"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25936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2611968" y="152400"/>
            <a:ext cx="3276600" cy="769441"/>
          </a:xfrm>
          <a:prstGeom prst="rect">
            <a:avLst/>
          </a:prstGeom>
          <a:noFill/>
        </p:spPr>
        <p:txBody>
          <a:bodyPr wrap="square" rtlCol="0">
            <a:spAutoFit/>
          </a:bodyPr>
          <a:lstStyle/>
          <a:p>
            <a:r>
              <a:rPr lang="en-US" sz="4400" dirty="0" smtClean="0">
                <a:solidFill>
                  <a:srgbClr val="990000"/>
                </a:solidFill>
                <a:effectLst>
                  <a:outerShdw blurRad="50800" dist="50800" dir="5400000" algn="ctr" rotWithShape="0">
                    <a:schemeClr val="tx1"/>
                  </a:outerShdw>
                </a:effectLst>
                <a:latin typeface="Arial Black" pitchFamily="34" charset="0"/>
              </a:rPr>
              <a:t>Stewards</a:t>
            </a:r>
            <a:endParaRPr lang="en-US" sz="4400" dirty="0">
              <a:solidFill>
                <a:srgbClr val="990000"/>
              </a:solidFill>
              <a:effectLst>
                <a:outerShdw blurRad="50800" dist="50800" dir="5400000" algn="ctr" rotWithShape="0">
                  <a:schemeClr val="tx1"/>
                </a:outerShdw>
              </a:effectLst>
              <a:latin typeface="Arial Black" pitchFamily="34" charset="0"/>
            </a:endParaRPr>
          </a:p>
        </p:txBody>
      </p:sp>
      <p:sp>
        <p:nvSpPr>
          <p:cNvPr id="5" name="TextBox 4"/>
          <p:cNvSpPr txBox="1"/>
          <p:nvPr userDrawn="1"/>
        </p:nvSpPr>
        <p:spPr>
          <a:xfrm>
            <a:off x="4240034" y="646837"/>
            <a:ext cx="1958623" cy="1502976"/>
          </a:xfrm>
          <a:prstGeom prst="rect">
            <a:avLst/>
          </a:prstGeom>
          <a:noFill/>
        </p:spPr>
        <p:txBody>
          <a:bodyPr wrap="square" rtlCol="0">
            <a:spAutoFit/>
          </a:bodyPr>
          <a:lstStyle/>
          <a:p>
            <a:pPr>
              <a:lnSpc>
                <a:spcPts val="6490"/>
              </a:lnSpc>
            </a:pPr>
            <a:r>
              <a:rPr lang="en-US" sz="4400" dirty="0" smtClean="0">
                <a:solidFill>
                  <a:srgbClr val="990000"/>
                </a:solidFill>
                <a:effectLst>
                  <a:outerShdw blurRad="50800" dist="50800" dir="5400000" algn="ctr" rotWithShape="0">
                    <a:schemeClr val="tx1"/>
                  </a:outerShdw>
                </a:effectLst>
                <a:latin typeface="Brush Script MT" pitchFamily="66" charset="0"/>
              </a:rPr>
              <a:t>of </a:t>
            </a:r>
          </a:p>
          <a:p>
            <a:pPr>
              <a:lnSpc>
                <a:spcPts val="4500"/>
              </a:lnSpc>
            </a:pPr>
            <a:r>
              <a:rPr lang="en-US" sz="4400" dirty="0" smtClean="0">
                <a:solidFill>
                  <a:srgbClr val="990000"/>
                </a:solidFill>
                <a:effectLst>
                  <a:outerShdw blurRad="50800" dist="50800" dir="5400000" algn="ctr" rotWithShape="0">
                    <a:schemeClr val="tx1"/>
                  </a:outerShdw>
                </a:effectLst>
                <a:latin typeface="Brush Script MT" pitchFamily="66" charset="0"/>
              </a:rPr>
              <a:t>Our</a:t>
            </a:r>
            <a:r>
              <a:rPr lang="en-US" sz="5400" dirty="0" smtClean="0">
                <a:solidFill>
                  <a:srgbClr val="990000"/>
                </a:solidFill>
                <a:effectLst>
                  <a:outerShdw blurRad="50800" dist="50800" dir="5400000" algn="ctr" rotWithShape="0">
                    <a:schemeClr val="tx1"/>
                  </a:outerShdw>
                </a:effectLst>
                <a:latin typeface="Brush Script MT" pitchFamily="66" charset="0"/>
              </a:rPr>
              <a:t> </a:t>
            </a:r>
            <a:endParaRPr lang="en-US" sz="5400" dirty="0">
              <a:solidFill>
                <a:srgbClr val="990000"/>
              </a:solidFill>
              <a:effectLst>
                <a:outerShdw blurRad="50800" dist="50800" dir="5400000" algn="ctr" rotWithShape="0">
                  <a:schemeClr val="tx1"/>
                </a:outerShdw>
              </a:effectLst>
              <a:latin typeface="Brush Script MT" pitchFamily="66" charset="0"/>
            </a:endParaRPr>
          </a:p>
        </p:txBody>
      </p:sp>
      <p:sp>
        <p:nvSpPr>
          <p:cNvPr id="4" name="TextBox 3"/>
          <p:cNvSpPr txBox="1"/>
          <p:nvPr userDrawn="1"/>
        </p:nvSpPr>
        <p:spPr>
          <a:xfrm>
            <a:off x="5219345" y="1380372"/>
            <a:ext cx="1752600" cy="769441"/>
          </a:xfrm>
          <a:prstGeom prst="rect">
            <a:avLst/>
          </a:prstGeom>
          <a:noFill/>
        </p:spPr>
        <p:txBody>
          <a:bodyPr wrap="square" rtlCol="0">
            <a:spAutoFit/>
          </a:bodyPr>
          <a:lstStyle/>
          <a:p>
            <a:r>
              <a:rPr lang="en-US" sz="4400" dirty="0" smtClean="0">
                <a:solidFill>
                  <a:srgbClr val="990000"/>
                </a:solidFill>
                <a:effectLst>
                  <a:outerShdw blurRad="50800" dist="50800" dir="5400000" algn="ctr" rotWithShape="0">
                    <a:schemeClr val="tx1"/>
                  </a:outerShdw>
                </a:effectLst>
                <a:latin typeface="Arial Black" pitchFamily="34" charset="0"/>
              </a:rPr>
              <a:t>Time</a:t>
            </a:r>
            <a:endParaRPr lang="en-US" sz="4400" dirty="0">
              <a:solidFill>
                <a:srgbClr val="990000"/>
              </a:solidFill>
              <a:effectLst>
                <a:outerShdw blurRad="50800" dist="50800" dir="5400000" algn="ctr" rotWithShape="0">
                  <a:schemeClr val="tx1"/>
                </a:outerShdw>
              </a:effectLst>
              <a:latin typeface="Arial Black" pitchFamily="34" charset="0"/>
            </a:endParaRPr>
          </a:p>
        </p:txBody>
      </p:sp>
      <p:pic>
        <p:nvPicPr>
          <p:cNvPr id="13"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11574"/>
          <a:stretch/>
        </p:blipFill>
        <p:spPr bwMode="auto">
          <a:xfrm>
            <a:off x="2658535" y="862337"/>
            <a:ext cx="1447800" cy="1118863"/>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96586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61735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2938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98423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43779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47069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8666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4480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B3604-826A-4A73-B01C-D56578FC4DDE}"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2497089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52061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496928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5C69E19-D5DB-4DAB-B6AB-A89080E04DDD}" type="datetimeFigureOut">
              <a:rPr lang="en-US">
                <a:solidFill>
                  <a:prstClr val="black"/>
                </a:solidFill>
              </a:rPr>
              <a:pPr/>
              <a:t>4/21/2014</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77D68C-3BCD-4B95-AF16-F4F95B4FA04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3824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B3604-826A-4A73-B01C-D56578FC4DDE}"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324551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1B3604-826A-4A73-B01C-D56578FC4DDE}"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418024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1B3604-826A-4A73-B01C-D56578FC4DDE}"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122293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1B3604-826A-4A73-B01C-D56578FC4DDE}"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318597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B3604-826A-4A73-B01C-D56578FC4DDE}"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88355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B3604-826A-4A73-B01C-D56578FC4DDE}"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161541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B3604-826A-4A73-B01C-D56578FC4DDE}"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B6DF-C8CA-48CB-92EB-24AC95F0F6C9}" type="slidenum">
              <a:rPr lang="en-US" smtClean="0"/>
              <a:t>‹#›</a:t>
            </a:fld>
            <a:endParaRPr lang="en-US"/>
          </a:p>
        </p:txBody>
      </p:sp>
    </p:spTree>
    <p:extLst>
      <p:ext uri="{BB962C8B-B14F-4D97-AF65-F5344CB8AC3E}">
        <p14:creationId xmlns:p14="http://schemas.microsoft.com/office/powerpoint/2010/main" val="349163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3604-826A-4A73-B01C-D56578FC4DDE}" type="datetimeFigureOut">
              <a:rPr lang="en-US" smtClean="0"/>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DB6DF-C8CA-48CB-92EB-24AC95F0F6C9}" type="slidenum">
              <a:rPr lang="en-US" smtClean="0"/>
              <a:t>‹#›</a:t>
            </a:fld>
            <a:endParaRPr lang="en-US"/>
          </a:p>
        </p:txBody>
      </p:sp>
    </p:spTree>
    <p:extLst>
      <p:ext uri="{BB962C8B-B14F-4D97-AF65-F5344CB8AC3E}">
        <p14:creationId xmlns:p14="http://schemas.microsoft.com/office/powerpoint/2010/main" val="4092283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8048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imgres?imgurl=http://static.howstuffworks.com/gif/clock1.jpg&amp;imgrefurl=http://electronics.howstuffworks.com/gadgets/clocks-watches/inside-clock.htm&amp;usg=__Sd3HYD_qXurYejh231-nuYwMIZE=&amp;h=510&amp;w=346&amp;sz=22&amp;hl=en&amp;start=15&amp;zoom=1&amp;itbs=1&amp;tbnid=5fCVFvCL62hqBM:&amp;tbnh=131&amp;tbnw=89&amp;prev=/images?q=Clock&amp;hl=en&amp;gbv=2&amp;tbs=isch:1"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00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13" name="TextBox 12"/>
          <p:cNvSpPr txBox="1"/>
          <p:nvPr/>
        </p:nvSpPr>
        <p:spPr>
          <a:xfrm>
            <a:off x="990601" y="4038600"/>
            <a:ext cx="7244646" cy="1569660"/>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smtClean="0">
                <a:latin typeface="Times New Roman" pitchFamily="18" charset="0"/>
                <a:cs typeface="Times New Roman" pitchFamily="18" charset="0"/>
              </a:rPr>
              <a:t>Eph. </a:t>
            </a:r>
            <a:r>
              <a:rPr lang="en-US" sz="2400" b="1" dirty="0">
                <a:latin typeface="Times New Roman" pitchFamily="18" charset="0"/>
                <a:cs typeface="Times New Roman" pitchFamily="18" charset="0"/>
              </a:rPr>
              <a:t>5:19</a:t>
            </a:r>
          </a:p>
          <a:p>
            <a:pPr algn="just"/>
            <a:r>
              <a:rPr lang="en-US" sz="2400" b="1" dirty="0">
                <a:latin typeface="Times New Roman" pitchFamily="18" charset="0"/>
                <a:cs typeface="Times New Roman" pitchFamily="18" charset="0"/>
              </a:rPr>
              <a:t>19 </a:t>
            </a:r>
            <a:r>
              <a:rPr lang="en-US" sz="2400" b="1" dirty="0" smtClean="0">
                <a:latin typeface="Times New Roman" pitchFamily="18" charset="0"/>
                <a:cs typeface="Times New Roman" pitchFamily="18" charset="0"/>
              </a:rPr>
              <a:t>Addressing </a:t>
            </a:r>
            <a:r>
              <a:rPr lang="en-US" sz="2400" b="1" dirty="0">
                <a:latin typeface="Times New Roman" pitchFamily="18" charset="0"/>
                <a:cs typeface="Times New Roman" pitchFamily="18" charset="0"/>
              </a:rPr>
              <a:t>one another in psalms and hymns and spiritual songs, singing and making melody to the Lord with all your heart, </a:t>
            </a:r>
          </a:p>
        </p:txBody>
      </p:sp>
      <p:sp>
        <p:nvSpPr>
          <p:cNvPr id="9" name="TextBox 8"/>
          <p:cNvSpPr txBox="1"/>
          <p:nvPr/>
        </p:nvSpPr>
        <p:spPr>
          <a:xfrm>
            <a:off x="990601" y="2674114"/>
            <a:ext cx="7226301" cy="369332"/>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II.	</a:t>
            </a:r>
            <a:r>
              <a:rPr lang="en-US" dirty="0">
                <a:ln w="1905">
                  <a:noFill/>
                </a:ln>
                <a:solidFill>
                  <a:schemeClr val="bg1">
                    <a:lumMod val="50000"/>
                  </a:schemeClr>
                </a:solidFill>
                <a:latin typeface="Arial Black" pitchFamily="34" charset="0"/>
              </a:rPr>
              <a:t>Take the Time to Be Filled with the Spirit (ver. 18).</a:t>
            </a:r>
          </a:p>
        </p:txBody>
      </p:sp>
      <p:sp>
        <p:nvSpPr>
          <p:cNvPr id="10" name="TextBox 9"/>
          <p:cNvSpPr txBox="1"/>
          <p:nvPr/>
        </p:nvSpPr>
        <p:spPr>
          <a:xfrm>
            <a:off x="990599" y="3043446"/>
            <a:ext cx="7226301" cy="892552"/>
          </a:xfrm>
          <a:prstGeom prst="rect">
            <a:avLst/>
          </a:prstGeom>
          <a:noFill/>
        </p:spPr>
        <p:txBody>
          <a:bodyPr wrap="square" rtlCol="0">
            <a:spAutoFit/>
          </a:bodyPr>
          <a:lstStyle/>
          <a:p>
            <a:pPr marL="576263" indent="-576263"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III. Take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the Time to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Worship God with other Christians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(ver.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19).</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566133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750"/>
                                        <p:tgtEl>
                                          <p:spTgt spid="13"/>
                                        </p:tgtEl>
                                      </p:cBhvr>
                                    </p:animEffect>
                                    <p:anim calcmode="lin" valueType="num">
                                      <p:cBhvr>
                                        <p:cTn id="13" dur="750" fill="hold"/>
                                        <p:tgtEl>
                                          <p:spTgt spid="13"/>
                                        </p:tgtEl>
                                        <p:attrNameLst>
                                          <p:attrName>ppt_x</p:attrName>
                                        </p:attrNameLst>
                                      </p:cBhvr>
                                      <p:tavLst>
                                        <p:tav tm="0">
                                          <p:val>
                                            <p:strVal val="#ppt_x"/>
                                          </p:val>
                                        </p:tav>
                                        <p:tav tm="100000">
                                          <p:val>
                                            <p:strVal val="#ppt_x"/>
                                          </p:val>
                                        </p:tav>
                                      </p:tavLst>
                                    </p:anim>
                                    <p:anim calcmode="lin" valueType="num">
                                      <p:cBhvr>
                                        <p:cTn id="14"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13" name="TextBox 12"/>
          <p:cNvSpPr txBox="1"/>
          <p:nvPr/>
        </p:nvSpPr>
        <p:spPr>
          <a:xfrm>
            <a:off x="990601" y="4038600"/>
            <a:ext cx="7244646" cy="1938992"/>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a:latin typeface="Times New Roman" pitchFamily="18" charset="0"/>
                <a:cs typeface="Times New Roman" pitchFamily="18" charset="0"/>
              </a:rPr>
              <a:t>Col 3:16</a:t>
            </a:r>
          </a:p>
          <a:p>
            <a:pPr algn="just"/>
            <a:r>
              <a:rPr lang="en-US" sz="2400" b="1" dirty="0">
                <a:latin typeface="Times New Roman" pitchFamily="18" charset="0"/>
                <a:cs typeface="Times New Roman" pitchFamily="18" charset="0"/>
              </a:rPr>
              <a:t>16 Let the word of Christ dwell in you richly, teaching and admonishing one another in all wisdom, singing psalms and hymns and spiritual songs, with thankfulness in your hearts to God. </a:t>
            </a:r>
          </a:p>
        </p:txBody>
      </p:sp>
      <p:sp>
        <p:nvSpPr>
          <p:cNvPr id="9" name="TextBox 8"/>
          <p:cNvSpPr txBox="1"/>
          <p:nvPr/>
        </p:nvSpPr>
        <p:spPr>
          <a:xfrm>
            <a:off x="990601" y="2674114"/>
            <a:ext cx="7226301" cy="369332"/>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II.	</a:t>
            </a:r>
            <a:r>
              <a:rPr lang="en-US" dirty="0">
                <a:ln w="1905">
                  <a:noFill/>
                </a:ln>
                <a:solidFill>
                  <a:schemeClr val="bg1">
                    <a:lumMod val="50000"/>
                  </a:schemeClr>
                </a:solidFill>
                <a:latin typeface="Arial Black" pitchFamily="34" charset="0"/>
              </a:rPr>
              <a:t>Take the Time to Be Filled with the Spirit (ver. 18).</a:t>
            </a:r>
          </a:p>
        </p:txBody>
      </p:sp>
      <p:sp>
        <p:nvSpPr>
          <p:cNvPr id="10" name="TextBox 9"/>
          <p:cNvSpPr txBox="1"/>
          <p:nvPr/>
        </p:nvSpPr>
        <p:spPr>
          <a:xfrm>
            <a:off x="990599" y="3043446"/>
            <a:ext cx="7226301" cy="892552"/>
          </a:xfrm>
          <a:prstGeom prst="rect">
            <a:avLst/>
          </a:prstGeom>
          <a:noFill/>
        </p:spPr>
        <p:txBody>
          <a:bodyPr wrap="square" rtlCol="0">
            <a:spAutoFit/>
          </a:bodyPr>
          <a:lstStyle/>
          <a:p>
            <a:pPr marL="576263" indent="-576263"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III. Take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the Time to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Worship God with other Christians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(ver.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19).</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3590566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9" name="TextBox 8"/>
          <p:cNvSpPr txBox="1"/>
          <p:nvPr/>
        </p:nvSpPr>
        <p:spPr>
          <a:xfrm>
            <a:off x="990601" y="2674114"/>
            <a:ext cx="7226301" cy="369332"/>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II.	</a:t>
            </a:r>
            <a:r>
              <a:rPr lang="en-US" dirty="0">
                <a:ln w="1905">
                  <a:noFill/>
                </a:ln>
                <a:solidFill>
                  <a:schemeClr val="bg1">
                    <a:lumMod val="50000"/>
                  </a:schemeClr>
                </a:solidFill>
                <a:latin typeface="Arial Black" pitchFamily="34" charset="0"/>
              </a:rPr>
              <a:t>Take the Time to Be Filled with the Spirit (ver. 18).</a:t>
            </a:r>
          </a:p>
        </p:txBody>
      </p:sp>
      <p:sp>
        <p:nvSpPr>
          <p:cNvPr id="10" name="TextBox 9"/>
          <p:cNvSpPr txBox="1"/>
          <p:nvPr/>
        </p:nvSpPr>
        <p:spPr>
          <a:xfrm>
            <a:off x="990599" y="3043446"/>
            <a:ext cx="7226301" cy="892552"/>
          </a:xfrm>
          <a:prstGeom prst="rect">
            <a:avLst/>
          </a:prstGeom>
          <a:noFill/>
        </p:spPr>
        <p:txBody>
          <a:bodyPr wrap="square" rtlCol="0">
            <a:spAutoFit/>
          </a:bodyPr>
          <a:lstStyle/>
          <a:p>
            <a:pPr marL="576263" indent="-576263"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III. Take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the Time to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Worship God with other Christians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(ver.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19).</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
        <p:nvSpPr>
          <p:cNvPr id="11" name="TextBox 10"/>
          <p:cNvSpPr txBox="1"/>
          <p:nvPr/>
        </p:nvSpPr>
        <p:spPr>
          <a:xfrm>
            <a:off x="990599" y="4038600"/>
            <a:ext cx="7239001" cy="1938992"/>
          </a:xfrm>
          <a:prstGeom prst="rect">
            <a:avLst/>
          </a:prstGeom>
          <a:noFill/>
        </p:spPr>
        <p:txBody>
          <a:bodyPr wrap="square" rtlCol="0">
            <a:spAutoFit/>
          </a:bodyPr>
          <a:lstStyle/>
          <a:p>
            <a:pPr algn="ctr"/>
            <a:r>
              <a:rPr lang="en-US" sz="2400" b="1" i="1" dirty="0" smtClean="0">
                <a:solidFill>
                  <a:srgbClr val="0000CC"/>
                </a:solidFill>
                <a:effectLst>
                  <a:outerShdw blurRad="50800" dist="50800" dir="5400000" algn="ctr" rotWithShape="0">
                    <a:schemeClr val="tx1"/>
                  </a:outerShdw>
                </a:effectLst>
                <a:latin typeface="Arial" pitchFamily="34" charset="0"/>
                <a:cs typeface="Arial" pitchFamily="34" charset="0"/>
              </a:rPr>
              <a:t>Eph. 5:19 &amp; Col. 3:16 (“One Another)</a:t>
            </a:r>
          </a:p>
          <a:p>
            <a:pPr algn="just"/>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Heautou</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reflexive pronoun, reciprocal in nature that represents </a:t>
            </a:r>
            <a:r>
              <a:rPr lang="en-US" sz="2400" b="1" dirty="0" smtClean="0">
                <a:solidFill>
                  <a:srgbClr val="C00000"/>
                </a:solidFill>
                <a:latin typeface="Arial" pitchFamily="34" charset="0"/>
                <a:cs typeface="Arial" pitchFamily="34" charset="0"/>
              </a:rPr>
              <a:t>“</a:t>
            </a:r>
            <a:r>
              <a:rPr lang="en-US" sz="2400" b="1" u="sng" dirty="0" smtClean="0">
                <a:solidFill>
                  <a:srgbClr val="C00000"/>
                </a:solidFill>
                <a:latin typeface="Arial" pitchFamily="34" charset="0"/>
                <a:cs typeface="Arial" pitchFamily="34" charset="0"/>
              </a:rPr>
              <a:t>an interchange of ac-</a:t>
            </a:r>
            <a:r>
              <a:rPr lang="en-US" sz="2400" b="1" u="sng" dirty="0" err="1" smtClean="0">
                <a:solidFill>
                  <a:srgbClr val="C00000"/>
                </a:solidFill>
                <a:latin typeface="Arial" pitchFamily="34" charset="0"/>
                <a:cs typeface="Arial" pitchFamily="34" charset="0"/>
              </a:rPr>
              <a:t>tion</a:t>
            </a:r>
            <a:r>
              <a:rPr lang="en-US" sz="2400" b="1" dirty="0" smtClean="0">
                <a:solidFill>
                  <a:srgbClr val="C00000"/>
                </a:solidFill>
                <a:latin typeface="Arial" pitchFamily="34" charset="0"/>
                <a:cs typeface="Arial" pitchFamily="34" charset="0"/>
              </a:rPr>
              <a:t>”</a:t>
            </a:r>
            <a:r>
              <a:rPr lang="en-US" sz="2400" b="1" dirty="0" smtClean="0">
                <a:latin typeface="Arial" pitchFamily="34" charset="0"/>
                <a:cs typeface="Arial" pitchFamily="34" charset="0"/>
              </a:rPr>
              <a:t> </a:t>
            </a:r>
            <a:r>
              <a:rPr lang="en-US" sz="2000" b="1" dirty="0" smtClean="0">
                <a:latin typeface="Arial" pitchFamily="34" charset="0"/>
                <a:cs typeface="Arial" pitchFamily="34" charset="0"/>
              </a:rPr>
              <a:t>(Dana and </a:t>
            </a:r>
            <a:r>
              <a:rPr lang="en-US" sz="2000" b="1" dirty="0" err="1" smtClean="0">
                <a:latin typeface="Arial" pitchFamily="34" charset="0"/>
                <a:cs typeface="Arial" pitchFamily="34" charset="0"/>
              </a:rPr>
              <a:t>Mantey</a:t>
            </a:r>
            <a:r>
              <a:rPr lang="en-US" sz="2000" b="1" dirty="0" smtClean="0">
                <a:latin typeface="Arial" pitchFamily="34" charset="0"/>
                <a:cs typeface="Arial" pitchFamily="34" charset="0"/>
              </a:rPr>
              <a:t>, a Manual Grammar of the Greek New Testament).</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3529828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9" name="TextBox 8"/>
          <p:cNvSpPr txBox="1"/>
          <p:nvPr/>
        </p:nvSpPr>
        <p:spPr>
          <a:xfrm>
            <a:off x="990601" y="2674114"/>
            <a:ext cx="7226301" cy="369332"/>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II.	</a:t>
            </a:r>
            <a:r>
              <a:rPr lang="en-US" dirty="0">
                <a:ln w="1905">
                  <a:noFill/>
                </a:ln>
                <a:solidFill>
                  <a:schemeClr val="bg1">
                    <a:lumMod val="50000"/>
                  </a:schemeClr>
                </a:solidFill>
                <a:latin typeface="Arial Black" pitchFamily="34" charset="0"/>
              </a:rPr>
              <a:t>Take the Time to Be Filled with the Spirit (ver. 18).</a:t>
            </a:r>
          </a:p>
        </p:txBody>
      </p:sp>
      <p:sp>
        <p:nvSpPr>
          <p:cNvPr id="10" name="TextBox 9"/>
          <p:cNvSpPr txBox="1"/>
          <p:nvPr/>
        </p:nvSpPr>
        <p:spPr>
          <a:xfrm>
            <a:off x="990599" y="3043446"/>
            <a:ext cx="7226301" cy="892552"/>
          </a:xfrm>
          <a:prstGeom prst="rect">
            <a:avLst/>
          </a:prstGeom>
          <a:noFill/>
        </p:spPr>
        <p:txBody>
          <a:bodyPr wrap="square" rtlCol="0">
            <a:spAutoFit/>
          </a:bodyPr>
          <a:lstStyle/>
          <a:p>
            <a:pPr marL="576263" indent="-576263"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III. Take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the Time to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Worship God with other Christians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(ver.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19).</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52523630"/>
              </p:ext>
            </p:extLst>
          </p:nvPr>
        </p:nvGraphicFramePr>
        <p:xfrm>
          <a:off x="990598" y="4038600"/>
          <a:ext cx="7239002" cy="2499360"/>
        </p:xfrm>
        <a:graphic>
          <a:graphicData uri="http://schemas.openxmlformats.org/drawingml/2006/table">
            <a:tbl>
              <a:tblPr firstRow="1" firstCol="1" bandRow="1">
                <a:effectLst>
                  <a:innerShdw blurRad="63500" dist="50800" dir="13500000">
                    <a:prstClr val="black">
                      <a:alpha val="50000"/>
                    </a:prstClr>
                  </a:innerShdw>
                </a:effectLst>
                <a:tableStyleId>{284E427A-3D55-4303-BF80-6455036E1DE7}</a:tableStyleId>
              </a:tblPr>
              <a:tblGrid>
                <a:gridCol w="3619501"/>
                <a:gridCol w="3619501"/>
              </a:tblGrid>
              <a:tr h="258282">
                <a:tc>
                  <a:txBody>
                    <a:bodyPr/>
                    <a:lstStyle/>
                    <a:p>
                      <a:pPr algn="ctr"/>
                      <a:r>
                        <a:rPr lang="en-US" sz="2000" dirty="0">
                          <a:effectLst/>
                          <a:latin typeface="Arial" pitchFamily="34" charset="0"/>
                          <a:cs typeface="Arial" pitchFamily="34" charset="0"/>
                        </a:rPr>
                        <a:t>Ephesians 5:18b-19</a:t>
                      </a:r>
                      <a:endParaRPr lang="en-US" sz="2000" dirty="0">
                        <a:solidFill>
                          <a:schemeClr val="bg1"/>
                        </a:solidFill>
                        <a:effectLst/>
                        <a:latin typeface="Arial" pitchFamily="34" charset="0"/>
                        <a:cs typeface="Arial" pitchFamily="34" charset="0"/>
                      </a:endParaRPr>
                    </a:p>
                  </a:txBody>
                  <a:tcPr marL="68580" marR="68580" marT="0" marB="0"/>
                </a:tc>
                <a:tc>
                  <a:txBody>
                    <a:bodyPr/>
                    <a:lstStyle/>
                    <a:p>
                      <a:pPr algn="ctr"/>
                      <a:r>
                        <a:rPr lang="en-US" sz="2000" dirty="0">
                          <a:effectLst/>
                          <a:latin typeface="Arial" pitchFamily="34" charset="0"/>
                          <a:cs typeface="Arial" pitchFamily="34" charset="0"/>
                        </a:rPr>
                        <a:t>Colossians 3:16</a:t>
                      </a:r>
                      <a:endParaRPr lang="en-US" sz="2000" dirty="0">
                        <a:solidFill>
                          <a:schemeClr val="bg1"/>
                        </a:solidFill>
                        <a:effectLst/>
                        <a:latin typeface="Arial" pitchFamily="34" charset="0"/>
                        <a:cs typeface="Arial" pitchFamily="34" charset="0"/>
                      </a:endParaRPr>
                    </a:p>
                  </a:txBody>
                  <a:tcPr marL="68580" marR="68580" marT="0" marB="0"/>
                </a:tc>
              </a:tr>
              <a:tr h="524634">
                <a:tc>
                  <a:txBody>
                    <a:bodyPr/>
                    <a:lstStyle/>
                    <a:p>
                      <a:pPr algn="ctr"/>
                      <a:r>
                        <a:rPr lang="en-US" sz="1800" b="0" dirty="0" smtClean="0">
                          <a:effectLst/>
                          <a:latin typeface="Arial" pitchFamily="34" charset="0"/>
                          <a:cs typeface="Arial" pitchFamily="34" charset="0"/>
                        </a:rPr>
                        <a:t>Be </a:t>
                      </a:r>
                      <a:r>
                        <a:rPr lang="en-US" sz="1800" b="0" dirty="0">
                          <a:effectLst/>
                          <a:latin typeface="Arial" pitchFamily="34" charset="0"/>
                          <a:cs typeface="Arial" pitchFamily="34" charset="0"/>
                        </a:rPr>
                        <a:t>filled with </a:t>
                      </a:r>
                    </a:p>
                    <a:p>
                      <a:pPr algn="ctr"/>
                      <a:r>
                        <a:rPr lang="en-US" sz="1800" b="0" dirty="0">
                          <a:effectLst/>
                          <a:latin typeface="Arial" pitchFamily="34" charset="0"/>
                          <a:cs typeface="Arial" pitchFamily="34" charset="0"/>
                        </a:rPr>
                        <a:t>the Spirit</a:t>
                      </a:r>
                    </a:p>
                  </a:txBody>
                  <a:tcPr marL="68580" marR="68580" marT="0" marB="0"/>
                </a:tc>
                <a:tc>
                  <a:txBody>
                    <a:bodyPr/>
                    <a:lstStyle/>
                    <a:p>
                      <a:pPr algn="ctr"/>
                      <a:r>
                        <a:rPr lang="en-US" sz="1800" b="0" dirty="0">
                          <a:effectLst/>
                          <a:latin typeface="Arial" pitchFamily="34" charset="0"/>
                          <a:cs typeface="Arial" pitchFamily="34" charset="0"/>
                        </a:rPr>
                        <a:t>Let the word of Christ </a:t>
                      </a:r>
                    </a:p>
                    <a:p>
                      <a:pPr algn="ctr"/>
                      <a:r>
                        <a:rPr lang="en-US" sz="1800" b="0" dirty="0">
                          <a:effectLst/>
                          <a:latin typeface="Arial" pitchFamily="34" charset="0"/>
                          <a:cs typeface="Arial" pitchFamily="34" charset="0"/>
                        </a:rPr>
                        <a:t>dwell in you</a:t>
                      </a:r>
                    </a:p>
                  </a:txBody>
                  <a:tcPr marL="68580" marR="68580" marT="0" marB="0"/>
                </a:tc>
              </a:tr>
              <a:tr h="516563">
                <a:tc>
                  <a:txBody>
                    <a:bodyPr/>
                    <a:lstStyle/>
                    <a:p>
                      <a:pPr algn="ctr"/>
                      <a:r>
                        <a:rPr lang="en-US" sz="1800" b="0" dirty="0" smtClean="0">
                          <a:effectLst/>
                          <a:latin typeface="Arial" pitchFamily="34" charset="0"/>
                          <a:cs typeface="Arial" pitchFamily="34" charset="0"/>
                        </a:rPr>
                        <a:t>Addressing </a:t>
                      </a:r>
                      <a:endParaRPr lang="en-US" sz="1800" b="0" dirty="0">
                        <a:effectLst/>
                        <a:latin typeface="Arial" pitchFamily="34" charset="0"/>
                        <a:cs typeface="Arial" pitchFamily="34" charset="0"/>
                      </a:endParaRPr>
                    </a:p>
                    <a:p>
                      <a:pPr algn="ctr"/>
                      <a:r>
                        <a:rPr lang="en-US" sz="1800" b="0" dirty="0">
                          <a:effectLst/>
                          <a:latin typeface="Arial" pitchFamily="34" charset="0"/>
                          <a:cs typeface="Arial" pitchFamily="34" charset="0"/>
                        </a:rPr>
                        <a:t>one another</a:t>
                      </a:r>
                    </a:p>
                  </a:txBody>
                  <a:tcPr marL="68580" marR="68580" marT="0" marB="0"/>
                </a:tc>
                <a:tc>
                  <a:txBody>
                    <a:bodyPr/>
                    <a:lstStyle/>
                    <a:p>
                      <a:pPr algn="ctr"/>
                      <a:r>
                        <a:rPr lang="en-US" sz="1800" b="0" dirty="0" smtClean="0">
                          <a:effectLst/>
                          <a:latin typeface="Arial" pitchFamily="34" charset="0"/>
                          <a:cs typeface="Arial" pitchFamily="34" charset="0"/>
                        </a:rPr>
                        <a:t>Teaching </a:t>
                      </a:r>
                      <a:r>
                        <a:rPr lang="en-US" sz="1800" b="0" dirty="0">
                          <a:effectLst/>
                          <a:latin typeface="Arial" pitchFamily="34" charset="0"/>
                          <a:cs typeface="Arial" pitchFamily="34" charset="0"/>
                        </a:rPr>
                        <a:t>and </a:t>
                      </a:r>
                    </a:p>
                    <a:p>
                      <a:pPr algn="ctr"/>
                      <a:r>
                        <a:rPr lang="en-US" sz="1800" b="0" dirty="0">
                          <a:effectLst/>
                          <a:latin typeface="Arial" pitchFamily="34" charset="0"/>
                          <a:cs typeface="Arial" pitchFamily="34" charset="0"/>
                        </a:rPr>
                        <a:t>admonishing one another</a:t>
                      </a:r>
                    </a:p>
                  </a:txBody>
                  <a:tcPr marL="68580" marR="68580" marT="0" marB="0"/>
                </a:tc>
              </a:tr>
              <a:tr h="502920">
                <a:tc>
                  <a:txBody>
                    <a:bodyPr/>
                    <a:lstStyle/>
                    <a:p>
                      <a:pPr algn="ctr"/>
                      <a:r>
                        <a:rPr lang="en-US" sz="1800" b="0" dirty="0" smtClean="0">
                          <a:effectLst/>
                          <a:latin typeface="Arial" pitchFamily="34" charset="0"/>
                          <a:cs typeface="Arial" pitchFamily="34" charset="0"/>
                        </a:rPr>
                        <a:t>In </a:t>
                      </a:r>
                      <a:r>
                        <a:rPr lang="en-US" sz="1800" b="0" dirty="0">
                          <a:effectLst/>
                          <a:latin typeface="Arial" pitchFamily="34" charset="0"/>
                          <a:cs typeface="Arial" pitchFamily="34" charset="0"/>
                        </a:rPr>
                        <a:t>psalms and hymns                                and spiritual songs</a:t>
                      </a:r>
                    </a:p>
                  </a:txBody>
                  <a:tcPr marL="68580" marR="68580" marT="0" marB="0"/>
                </a:tc>
                <a:tc>
                  <a:txBody>
                    <a:bodyPr/>
                    <a:lstStyle/>
                    <a:p>
                      <a:pPr algn="ctr"/>
                      <a:r>
                        <a:rPr lang="en-US" sz="1800" b="0" dirty="0" smtClean="0">
                          <a:effectLst/>
                          <a:latin typeface="Arial" pitchFamily="34" charset="0"/>
                          <a:cs typeface="Arial" pitchFamily="34" charset="0"/>
                        </a:rPr>
                        <a:t>Singing </a:t>
                      </a:r>
                      <a:r>
                        <a:rPr lang="en-US" sz="1800" b="0" dirty="0">
                          <a:effectLst/>
                          <a:latin typeface="Arial" pitchFamily="34" charset="0"/>
                          <a:cs typeface="Arial" pitchFamily="34" charset="0"/>
                        </a:rPr>
                        <a:t>psalms and hymns                      and spiritual songs</a:t>
                      </a:r>
                    </a:p>
                  </a:txBody>
                  <a:tcPr marL="68580" marR="68580" marT="0" marB="0"/>
                </a:tc>
              </a:tr>
              <a:tr h="538087">
                <a:tc>
                  <a:txBody>
                    <a:bodyPr/>
                    <a:lstStyle/>
                    <a:p>
                      <a:pPr algn="ctr"/>
                      <a:r>
                        <a:rPr lang="en-US" sz="1800" b="0" dirty="0" smtClean="0">
                          <a:effectLst/>
                          <a:latin typeface="Arial" pitchFamily="34" charset="0"/>
                          <a:cs typeface="Arial" pitchFamily="34" charset="0"/>
                        </a:rPr>
                        <a:t>Making </a:t>
                      </a:r>
                      <a:r>
                        <a:rPr lang="en-US" sz="1800" b="0" dirty="0">
                          <a:effectLst/>
                          <a:latin typeface="Arial" pitchFamily="34" charset="0"/>
                          <a:cs typeface="Arial" pitchFamily="34" charset="0"/>
                        </a:rPr>
                        <a:t>melody to the Lord with               all your heart</a:t>
                      </a:r>
                    </a:p>
                  </a:txBody>
                  <a:tcPr marL="68580" marR="68580" marT="0" marB="0"/>
                </a:tc>
                <a:tc>
                  <a:txBody>
                    <a:bodyPr/>
                    <a:lstStyle/>
                    <a:p>
                      <a:pPr algn="ctr"/>
                      <a:r>
                        <a:rPr lang="en-US" sz="1800" b="0" dirty="0" smtClean="0">
                          <a:effectLst/>
                          <a:latin typeface="Arial" pitchFamily="34" charset="0"/>
                          <a:cs typeface="Arial" pitchFamily="34" charset="0"/>
                        </a:rPr>
                        <a:t>With </a:t>
                      </a:r>
                      <a:r>
                        <a:rPr lang="en-US" sz="1800" b="0" dirty="0">
                          <a:effectLst/>
                          <a:latin typeface="Arial" pitchFamily="34" charset="0"/>
                          <a:cs typeface="Arial" pitchFamily="34" charset="0"/>
                        </a:rPr>
                        <a:t>thankfulness in your hearts</a:t>
                      </a:r>
                    </a:p>
                  </a:txBody>
                  <a:tcPr marL="68580" marR="68580" marT="0" marB="0"/>
                </a:tc>
              </a:tr>
            </a:tbl>
          </a:graphicData>
        </a:graphic>
      </p:graphicFrame>
    </p:spTree>
    <p:extLst>
      <p:ext uri="{BB962C8B-B14F-4D97-AF65-F5344CB8AC3E}">
        <p14:creationId xmlns:p14="http://schemas.microsoft.com/office/powerpoint/2010/main" val="141450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13" name="TextBox 12"/>
          <p:cNvSpPr txBox="1"/>
          <p:nvPr/>
        </p:nvSpPr>
        <p:spPr>
          <a:xfrm>
            <a:off x="990601" y="4038600"/>
            <a:ext cx="7244646" cy="1569660"/>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a:latin typeface="Times New Roman" pitchFamily="18" charset="0"/>
                <a:cs typeface="Times New Roman" pitchFamily="18" charset="0"/>
              </a:rPr>
              <a:t>Acts 2:42</a:t>
            </a:r>
          </a:p>
          <a:p>
            <a:pPr algn="just"/>
            <a:r>
              <a:rPr lang="en-US" sz="2400" b="1" dirty="0" smtClean="0">
                <a:latin typeface="Times New Roman" pitchFamily="18" charset="0"/>
                <a:cs typeface="Times New Roman" pitchFamily="18" charset="0"/>
              </a:rPr>
              <a:t>42 </a:t>
            </a:r>
            <a:r>
              <a:rPr lang="en-US" sz="2400" b="1" dirty="0">
                <a:latin typeface="Times New Roman" pitchFamily="18" charset="0"/>
                <a:cs typeface="Times New Roman" pitchFamily="18" charset="0"/>
              </a:rPr>
              <a:t>And they devoted themselves to the apostles' teaching and fellowship, to the breaking of bread and the prayers. </a:t>
            </a:r>
          </a:p>
        </p:txBody>
      </p:sp>
      <p:sp>
        <p:nvSpPr>
          <p:cNvPr id="9" name="TextBox 8"/>
          <p:cNvSpPr txBox="1"/>
          <p:nvPr/>
        </p:nvSpPr>
        <p:spPr>
          <a:xfrm>
            <a:off x="990601" y="2674114"/>
            <a:ext cx="7226301" cy="369332"/>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II.	</a:t>
            </a:r>
            <a:r>
              <a:rPr lang="en-US" dirty="0">
                <a:ln w="1905">
                  <a:noFill/>
                </a:ln>
                <a:solidFill>
                  <a:schemeClr val="bg1">
                    <a:lumMod val="50000"/>
                  </a:schemeClr>
                </a:solidFill>
                <a:latin typeface="Arial Black" pitchFamily="34" charset="0"/>
              </a:rPr>
              <a:t>Take the Time to Be Filled with the Spirit (ver. 18).</a:t>
            </a:r>
          </a:p>
        </p:txBody>
      </p:sp>
      <p:sp>
        <p:nvSpPr>
          <p:cNvPr id="10" name="TextBox 9"/>
          <p:cNvSpPr txBox="1"/>
          <p:nvPr/>
        </p:nvSpPr>
        <p:spPr>
          <a:xfrm>
            <a:off x="990599" y="3043446"/>
            <a:ext cx="7226301" cy="892552"/>
          </a:xfrm>
          <a:prstGeom prst="rect">
            <a:avLst/>
          </a:prstGeom>
          <a:noFill/>
        </p:spPr>
        <p:txBody>
          <a:bodyPr wrap="square" rtlCol="0">
            <a:spAutoFit/>
          </a:bodyPr>
          <a:lstStyle/>
          <a:p>
            <a:pPr marL="576263" indent="-576263"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III. Take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the Time to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Worship God with other Christians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(ver. </a:t>
            </a:r>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19).</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
        <p:nvSpPr>
          <p:cNvPr id="11" name="Oval 10"/>
          <p:cNvSpPr/>
          <p:nvPr/>
        </p:nvSpPr>
        <p:spPr>
          <a:xfrm>
            <a:off x="3002844" y="4343400"/>
            <a:ext cx="2840568"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ine Callout 1 14"/>
          <p:cNvSpPr/>
          <p:nvPr/>
        </p:nvSpPr>
        <p:spPr>
          <a:xfrm>
            <a:off x="1003300" y="709244"/>
            <a:ext cx="7213600" cy="2016333"/>
          </a:xfrm>
          <a:prstGeom prst="borderCallout1">
            <a:avLst>
              <a:gd name="adj1" fmla="val 100513"/>
              <a:gd name="adj2" fmla="val 42439"/>
              <a:gd name="adj3" fmla="val 180239"/>
              <a:gd name="adj4" fmla="val 45783"/>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136649" y="786585"/>
            <a:ext cx="6934200" cy="1938992"/>
          </a:xfrm>
          <a:prstGeom prst="rect">
            <a:avLst/>
          </a:prstGeom>
          <a:noFill/>
        </p:spPr>
        <p:txBody>
          <a:bodyPr wrap="square" rtlCol="0">
            <a:spAutoFit/>
          </a:bodyPr>
          <a:lstStyle/>
          <a:p>
            <a:r>
              <a:rPr lang="en-US" sz="2400" b="1" dirty="0" smtClean="0">
                <a:latin typeface="Times New Roman" pitchFamily="18" charset="0"/>
                <a:ea typeface="Calibri"/>
                <a:cs typeface="Times New Roman" pitchFamily="18" charset="0"/>
              </a:rPr>
              <a:t>“To </a:t>
            </a:r>
            <a:r>
              <a:rPr lang="en-US" sz="2400" b="1" dirty="0">
                <a:latin typeface="Times New Roman" pitchFamily="18" charset="0"/>
                <a:ea typeface="Calibri"/>
                <a:cs typeface="Times New Roman" pitchFamily="18" charset="0"/>
              </a:rPr>
              <a:t>give constant attention or unremitting care to something </a:t>
            </a:r>
            <a:r>
              <a:rPr lang="en-US" sz="2000" b="1" i="1" dirty="0">
                <a:latin typeface="Times New Roman" pitchFamily="18" charset="0"/>
                <a:ea typeface="Calibri"/>
                <a:cs typeface="Times New Roman" pitchFamily="18" charset="0"/>
              </a:rPr>
              <a:t>(Thayer). </a:t>
            </a:r>
            <a:endParaRPr lang="en-US" sz="2000" b="1" i="1" dirty="0" smtClean="0">
              <a:latin typeface="Times New Roman" pitchFamily="18" charset="0"/>
              <a:ea typeface="Calibri"/>
              <a:cs typeface="Times New Roman" pitchFamily="18" charset="0"/>
            </a:endParaRPr>
          </a:p>
          <a:p>
            <a:endParaRPr lang="en-US" sz="2400" b="1" dirty="0">
              <a:latin typeface="Times New Roman" pitchFamily="18" charset="0"/>
              <a:ea typeface="Calibri"/>
              <a:cs typeface="Times New Roman" pitchFamily="18" charset="0"/>
            </a:endParaRPr>
          </a:p>
          <a:p>
            <a:r>
              <a:rPr lang="en-US" sz="2400" b="1" dirty="0" smtClean="0">
                <a:latin typeface="Times New Roman" pitchFamily="18" charset="0"/>
                <a:ea typeface="Calibri"/>
                <a:cs typeface="Times New Roman" pitchFamily="18" charset="0"/>
              </a:rPr>
              <a:t>The person who “does </a:t>
            </a:r>
            <a:r>
              <a:rPr lang="en-US" sz="2400" b="1" dirty="0">
                <a:latin typeface="Times New Roman" pitchFamily="18" charset="0"/>
                <a:ea typeface="Calibri"/>
                <a:cs typeface="Times New Roman" pitchFamily="18" charset="0"/>
              </a:rPr>
              <a:t>not quit, back off, fade away, or slip </a:t>
            </a:r>
            <a:r>
              <a:rPr lang="en-US" sz="2400" b="1" dirty="0" smtClean="0">
                <a:latin typeface="Times New Roman" pitchFamily="18" charset="0"/>
                <a:ea typeface="Calibri"/>
                <a:cs typeface="Times New Roman" pitchFamily="18" charset="0"/>
              </a:rPr>
              <a:t>back” </a:t>
            </a:r>
            <a:r>
              <a:rPr lang="en-US" sz="2000" b="1" i="1" dirty="0" smtClean="0">
                <a:latin typeface="Times New Roman" pitchFamily="18" charset="0"/>
                <a:ea typeface="Calibri"/>
                <a:cs typeface="Times New Roman" pitchFamily="18" charset="0"/>
              </a:rPr>
              <a:t>(Practical </a:t>
            </a:r>
            <a:r>
              <a:rPr lang="en-US" sz="2000" b="1" i="1" dirty="0">
                <a:latin typeface="Times New Roman" pitchFamily="18" charset="0"/>
                <a:ea typeface="Calibri"/>
                <a:cs typeface="Times New Roman" pitchFamily="18" charset="0"/>
              </a:rPr>
              <a:t>Word Studies of the New Testament</a:t>
            </a:r>
            <a:r>
              <a:rPr lang="en-US" sz="2000" b="1" dirty="0">
                <a:latin typeface="Times New Roman" pitchFamily="18" charset="0"/>
                <a:ea typeface="Calibri"/>
                <a:cs typeface="Times New Roman" pitchFamily="18" charset="0"/>
              </a:rPr>
              <a:t> </a:t>
            </a:r>
            <a:r>
              <a:rPr lang="en-US" sz="2000" b="1" dirty="0" smtClean="0">
                <a:latin typeface="Times New Roman" pitchFamily="18" charset="0"/>
                <a:ea typeface="Calibri"/>
                <a:cs typeface="Times New Roman" pitchFamily="18" charset="0"/>
              </a:rPr>
              <a:t>).</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949688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5" grpId="0"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TextBox 9"/>
          <p:cNvSpPr txBox="1"/>
          <p:nvPr/>
        </p:nvSpPr>
        <p:spPr>
          <a:xfrm>
            <a:off x="990599" y="3935998"/>
            <a:ext cx="7226301" cy="892552"/>
          </a:xfrm>
          <a:prstGeom prst="rect">
            <a:avLst/>
          </a:prstGeom>
          <a:noFill/>
        </p:spPr>
        <p:txBody>
          <a:bodyPr wrap="square" rtlCol="0">
            <a:spAutoFit/>
          </a:bodyPr>
          <a:lstStyle/>
          <a:p>
            <a:pPr marL="576263" indent="-576263" algn="just"/>
            <a:r>
              <a:rPr lang="en-US" sz="2600" dirty="0" smtClean="0">
                <a:ln w="1905">
                  <a:noFill/>
                </a:ln>
                <a:solidFill>
                  <a:srgbClr val="EEECE1">
                    <a:lumMod val="25000"/>
                  </a:srgbClr>
                </a:solidFill>
                <a:effectLst>
                  <a:outerShdw blurRad="50800" dist="50800" dir="5400000" algn="ctr" rotWithShape="0">
                    <a:prstClr val="black"/>
                  </a:outerShdw>
                </a:effectLst>
                <a:latin typeface="Arial Black" pitchFamily="34" charset="0"/>
              </a:rPr>
              <a:t>III. Take </a:t>
            </a:r>
            <a:r>
              <a:rPr lang="en-US" sz="2600" dirty="0">
                <a:ln w="1905">
                  <a:noFill/>
                </a:ln>
                <a:solidFill>
                  <a:srgbClr val="EEECE1">
                    <a:lumMod val="25000"/>
                  </a:srgbClr>
                </a:solidFill>
                <a:effectLst>
                  <a:outerShdw blurRad="50800" dist="50800" dir="5400000" algn="ctr" rotWithShape="0">
                    <a:prstClr val="black"/>
                  </a:outerShdw>
                </a:effectLst>
                <a:latin typeface="Arial Black" pitchFamily="34" charset="0"/>
              </a:rPr>
              <a:t>the Time to </a:t>
            </a:r>
            <a:r>
              <a:rPr lang="en-US" sz="2600" dirty="0" smtClean="0">
                <a:ln w="1905">
                  <a:noFill/>
                </a:ln>
                <a:solidFill>
                  <a:srgbClr val="EEECE1">
                    <a:lumMod val="25000"/>
                  </a:srgbClr>
                </a:solidFill>
                <a:effectLst>
                  <a:outerShdw blurRad="50800" dist="50800" dir="5400000" algn="ctr" rotWithShape="0">
                    <a:prstClr val="black"/>
                  </a:outerShdw>
                </a:effectLst>
                <a:latin typeface="Arial Black" pitchFamily="34" charset="0"/>
              </a:rPr>
              <a:t>Worship God with other Christians </a:t>
            </a:r>
            <a:r>
              <a:rPr lang="en-US" sz="2600" dirty="0">
                <a:ln w="1905">
                  <a:noFill/>
                </a:ln>
                <a:solidFill>
                  <a:srgbClr val="EEECE1">
                    <a:lumMod val="25000"/>
                  </a:srgbClr>
                </a:solidFill>
                <a:effectLst>
                  <a:outerShdw blurRad="50800" dist="50800" dir="5400000" algn="ctr" rotWithShape="0">
                    <a:prstClr val="black"/>
                  </a:outerShdw>
                </a:effectLst>
                <a:latin typeface="Arial Black" pitchFamily="34" charset="0"/>
              </a:rPr>
              <a:t>(ver. </a:t>
            </a:r>
            <a:r>
              <a:rPr lang="en-US" sz="2600" dirty="0" smtClean="0">
                <a:ln w="1905">
                  <a:noFill/>
                </a:ln>
                <a:solidFill>
                  <a:srgbClr val="EEECE1">
                    <a:lumMod val="25000"/>
                  </a:srgbClr>
                </a:solidFill>
                <a:effectLst>
                  <a:outerShdw blurRad="50800" dist="50800" dir="5400000" algn="ctr" rotWithShape="0">
                    <a:prstClr val="black"/>
                  </a:outerShdw>
                </a:effectLst>
                <a:latin typeface="Arial Black" pitchFamily="34" charset="0"/>
              </a:rPr>
              <a:t>19).</a:t>
            </a:r>
            <a:endParaRPr lang="en-US" sz="2600" dirty="0">
              <a:ln w="1905">
                <a:noFill/>
              </a:ln>
              <a:solidFill>
                <a:srgbClr val="EEECE1">
                  <a:lumMod val="25000"/>
                </a:srgbClr>
              </a:solidFill>
              <a:effectLst>
                <a:outerShdw blurRad="50800" dist="50800" dir="5400000" algn="ctr" rotWithShape="0">
                  <a:prstClr val="black"/>
                </a:outerShdw>
              </a:effectLst>
              <a:latin typeface="Arial Black" pitchFamily="34" charset="0"/>
            </a:endParaRPr>
          </a:p>
        </p:txBody>
      </p:sp>
      <p:sp>
        <p:nvSpPr>
          <p:cNvPr id="13" name="TextBox 12"/>
          <p:cNvSpPr txBox="1"/>
          <p:nvPr/>
        </p:nvSpPr>
        <p:spPr>
          <a:xfrm>
            <a:off x="990599" y="2971783"/>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Take the Time to Be Filled with the Spirit (ver. 18).</a:t>
            </a:r>
          </a:p>
        </p:txBody>
      </p:sp>
      <p:sp>
        <p:nvSpPr>
          <p:cNvPr id="14" name="TextBox 13"/>
          <p:cNvSpPr txBox="1"/>
          <p:nvPr/>
        </p:nvSpPr>
        <p:spPr>
          <a:xfrm>
            <a:off x="1003299" y="2055275"/>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	Take the Time to Understand the Will of the Lord (Ver. 17)</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2049886947"/>
      </p:ext>
    </p:ext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4560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1003300" y="2209800"/>
            <a:ext cx="7226300" cy="1569660"/>
          </a:xfrm>
          <a:prstGeom prst="rect">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400" b="1" dirty="0" smtClean="0">
                <a:latin typeface="Arial" pitchFamily="34" charset="0"/>
                <a:cs typeface="Arial" pitchFamily="34" charset="0"/>
              </a:rPr>
              <a:t>James 4:14</a:t>
            </a:r>
          </a:p>
          <a:p>
            <a:pPr algn="just"/>
            <a:r>
              <a:rPr lang="en-US" sz="2400" b="1" dirty="0" smtClean="0">
                <a:latin typeface="Arial" pitchFamily="34" charset="0"/>
                <a:cs typeface="Arial" pitchFamily="34" charset="0"/>
              </a:rPr>
              <a:t>14 Yet you do not know what tomorrow will bring. What is your life? For you are a mist that appears for a little time and then vanishes.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31867574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4235" y="2116791"/>
            <a:ext cx="9144000" cy="584775"/>
          </a:xfrm>
          <a:prstGeom prst="rect">
            <a:avLst/>
          </a:prstGeom>
          <a:noFill/>
        </p:spPr>
        <p:txBody>
          <a:bodyPr wrap="square" rtlCol="0">
            <a:spAutoFit/>
          </a:bodyPr>
          <a:lstStyle/>
          <a:p>
            <a:pPr algn="ctr"/>
            <a:r>
              <a:rPr lang="en-US" sz="3200" b="1" dirty="0" smtClean="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rPr>
              <a:t>TWO KINDS OF TIME</a:t>
            </a:r>
            <a:endParaRPr lang="en-US" sz="3200" dirty="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endParaRPr>
          </a:p>
        </p:txBody>
      </p:sp>
      <p:sp>
        <p:nvSpPr>
          <p:cNvPr id="5" name="TextBox 4"/>
          <p:cNvSpPr txBox="1"/>
          <p:nvPr/>
        </p:nvSpPr>
        <p:spPr>
          <a:xfrm>
            <a:off x="1003300" y="2697758"/>
            <a:ext cx="7835900" cy="461665"/>
          </a:xfrm>
          <a:prstGeom prst="rect">
            <a:avLst/>
          </a:prstGeom>
          <a:noFill/>
        </p:spPr>
        <p:txBody>
          <a:bodyPr wrap="square" rtlCol="0">
            <a:spAutoFit/>
          </a:bodyPr>
          <a:lstStyle/>
          <a:p>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Chronos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space of time as revealed by a calendar.</a:t>
            </a:r>
            <a:endParaRPr lang="en-US" sz="2400" b="1" dirty="0">
              <a:latin typeface="Arial" pitchFamily="34" charset="0"/>
              <a:cs typeface="Arial" pitchFamily="34" charset="0"/>
            </a:endParaRPr>
          </a:p>
        </p:txBody>
      </p:sp>
      <p:sp>
        <p:nvSpPr>
          <p:cNvPr id="10" name="TextBox 9"/>
          <p:cNvSpPr txBox="1"/>
          <p:nvPr/>
        </p:nvSpPr>
        <p:spPr>
          <a:xfrm>
            <a:off x="994833" y="3276600"/>
            <a:ext cx="7835900" cy="830997"/>
          </a:xfrm>
          <a:prstGeom prst="rect">
            <a:avLst/>
          </a:prstGeom>
          <a:noFill/>
        </p:spPr>
        <p:txBody>
          <a:bodyPr wrap="square" rtlCol="0">
            <a:spAutoFit/>
          </a:bodyPr>
          <a:lstStyle/>
          <a:p>
            <a:pPr algn="just"/>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Kairos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fixed or definite period of time, often refer-ring to a specific moment.</a:t>
            </a:r>
            <a:endParaRPr lang="en-US" sz="2400" b="1" dirty="0">
              <a:latin typeface="Arial" pitchFamily="34" charset="0"/>
              <a:cs typeface="Arial" pitchFamily="34" charset="0"/>
            </a:endParaRPr>
          </a:p>
        </p:txBody>
      </p:sp>
      <p:sp>
        <p:nvSpPr>
          <p:cNvPr id="11" name="TextBox 10"/>
          <p:cNvSpPr txBox="1"/>
          <p:nvPr/>
        </p:nvSpPr>
        <p:spPr>
          <a:xfrm>
            <a:off x="1003300" y="4191000"/>
            <a:ext cx="7244646" cy="1569660"/>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smtClean="0">
                <a:latin typeface="Times New Roman" pitchFamily="18" charset="0"/>
                <a:cs typeface="Times New Roman" pitchFamily="18" charset="0"/>
              </a:rPr>
              <a:t>Matt 12:1</a:t>
            </a:r>
          </a:p>
          <a:p>
            <a:pPr algn="just"/>
            <a:r>
              <a:rPr lang="en-US" sz="2400" b="1" dirty="0" smtClean="0">
                <a:latin typeface="Times New Roman" pitchFamily="18" charset="0"/>
                <a:cs typeface="Times New Roman" pitchFamily="18" charset="0"/>
              </a:rPr>
              <a:t>At that time Jesus went on the Sabbath day through the corn; and his disciples were an hungered, and began to pluck the ears of corn, and to eat.</a:t>
            </a:r>
          </a:p>
        </p:txBody>
      </p:sp>
    </p:spTree>
    <p:extLst>
      <p:ext uri="{BB962C8B-B14F-4D97-AF65-F5344CB8AC3E}">
        <p14:creationId xmlns:p14="http://schemas.microsoft.com/office/powerpoint/2010/main" val="3213695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anim calcmode="lin" valueType="num">
                                      <p:cBhvr>
                                        <p:cTn id="27" dur="750" fill="hold"/>
                                        <p:tgtEl>
                                          <p:spTgt spid="11"/>
                                        </p:tgtEl>
                                        <p:attrNameLst>
                                          <p:attrName>ppt_x</p:attrName>
                                        </p:attrNameLst>
                                      </p:cBhvr>
                                      <p:tavLst>
                                        <p:tav tm="0">
                                          <p:val>
                                            <p:strVal val="#ppt_x"/>
                                          </p:val>
                                        </p:tav>
                                        <p:tav tm="100000">
                                          <p:val>
                                            <p:strVal val="#ppt_x"/>
                                          </p:val>
                                        </p:tav>
                                      </p:tavLst>
                                    </p:anim>
                                    <p:anim calcmode="lin" valueType="num">
                                      <p:cBhvr>
                                        <p:cTn id="28"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003300" y="2697758"/>
            <a:ext cx="7835900" cy="461665"/>
          </a:xfrm>
          <a:prstGeom prst="rect">
            <a:avLst/>
          </a:prstGeom>
          <a:noFill/>
        </p:spPr>
        <p:txBody>
          <a:bodyPr wrap="square" rtlCol="0">
            <a:spAutoFit/>
          </a:bodyPr>
          <a:lstStyle/>
          <a:p>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Chronos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space of time as revealed by a calendar.</a:t>
            </a:r>
            <a:endParaRPr lang="en-US" sz="2400" b="1" dirty="0">
              <a:latin typeface="Arial" pitchFamily="34" charset="0"/>
              <a:cs typeface="Arial" pitchFamily="34" charset="0"/>
            </a:endParaRPr>
          </a:p>
        </p:txBody>
      </p:sp>
      <p:sp>
        <p:nvSpPr>
          <p:cNvPr id="10" name="TextBox 9"/>
          <p:cNvSpPr txBox="1"/>
          <p:nvPr/>
        </p:nvSpPr>
        <p:spPr>
          <a:xfrm>
            <a:off x="994833" y="3276600"/>
            <a:ext cx="7835900" cy="830997"/>
          </a:xfrm>
          <a:prstGeom prst="rect">
            <a:avLst/>
          </a:prstGeom>
          <a:noFill/>
        </p:spPr>
        <p:txBody>
          <a:bodyPr wrap="square" rtlCol="0">
            <a:spAutoFit/>
          </a:bodyPr>
          <a:lstStyle/>
          <a:p>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Kairos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fixed or definite period of time, often referring to a specific moment.</a:t>
            </a:r>
            <a:endParaRPr lang="en-US" sz="2400" b="1" dirty="0">
              <a:latin typeface="Arial" pitchFamily="34" charset="0"/>
              <a:cs typeface="Arial" pitchFamily="34" charset="0"/>
            </a:endParaRPr>
          </a:p>
        </p:txBody>
      </p:sp>
      <p:sp>
        <p:nvSpPr>
          <p:cNvPr id="11" name="TextBox 10"/>
          <p:cNvSpPr txBox="1"/>
          <p:nvPr/>
        </p:nvSpPr>
        <p:spPr>
          <a:xfrm>
            <a:off x="1003300" y="4191000"/>
            <a:ext cx="7244646" cy="1569660"/>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smtClean="0">
                <a:latin typeface="Times New Roman" pitchFamily="18" charset="0"/>
                <a:cs typeface="Times New Roman" pitchFamily="18" charset="0"/>
              </a:rPr>
              <a:t>Gal 6:10</a:t>
            </a:r>
          </a:p>
          <a:p>
            <a:pPr algn="just"/>
            <a:r>
              <a:rPr lang="en-US" sz="2400" b="1" dirty="0" smtClean="0">
                <a:latin typeface="Times New Roman" pitchFamily="18" charset="0"/>
                <a:cs typeface="Times New Roman" pitchFamily="18" charset="0"/>
              </a:rPr>
              <a:t>10 So then, as we have opportunity, let us do good to everyone, and especially to those who are of the household of faith. </a:t>
            </a:r>
          </a:p>
        </p:txBody>
      </p:sp>
      <p:sp>
        <p:nvSpPr>
          <p:cNvPr id="14" name="TextBox 13"/>
          <p:cNvSpPr txBox="1"/>
          <p:nvPr/>
        </p:nvSpPr>
        <p:spPr>
          <a:xfrm>
            <a:off x="4235" y="2116791"/>
            <a:ext cx="9144000" cy="584775"/>
          </a:xfrm>
          <a:prstGeom prst="rect">
            <a:avLst/>
          </a:prstGeom>
          <a:noFill/>
        </p:spPr>
        <p:txBody>
          <a:bodyPr wrap="square" rtlCol="0">
            <a:spAutoFit/>
          </a:bodyPr>
          <a:lstStyle/>
          <a:p>
            <a:pPr algn="ctr"/>
            <a:r>
              <a:rPr lang="en-US" sz="3200" b="1" dirty="0" smtClean="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rPr>
              <a:t>TWO KINDS OF TIME</a:t>
            </a:r>
            <a:endParaRPr lang="en-US" sz="3200" dirty="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1897227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50"/>
                                        <p:tgtEl>
                                          <p:spTgt spid="11"/>
                                        </p:tgtEl>
                                      </p:cBhvr>
                                    </p:animEffect>
                                    <p:anim calcmode="lin" valueType="num">
                                      <p:cBhvr>
                                        <p:cTn id="8" dur="750" fill="hold"/>
                                        <p:tgtEl>
                                          <p:spTgt spid="11"/>
                                        </p:tgtEl>
                                        <p:attrNameLst>
                                          <p:attrName>ppt_x</p:attrName>
                                        </p:attrNameLst>
                                      </p:cBhvr>
                                      <p:tavLst>
                                        <p:tav tm="0">
                                          <p:val>
                                            <p:strVal val="#ppt_x"/>
                                          </p:val>
                                        </p:tav>
                                        <p:tav tm="100000">
                                          <p:val>
                                            <p:strVal val="#ppt_x"/>
                                          </p:val>
                                        </p:tav>
                                      </p:tavLst>
                                    </p:anim>
                                    <p:anim calcmode="lin" valueType="num">
                                      <p:cBhvr>
                                        <p:cTn id="9"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003300" y="2697758"/>
            <a:ext cx="7835900" cy="461665"/>
          </a:xfrm>
          <a:prstGeom prst="rect">
            <a:avLst/>
          </a:prstGeom>
          <a:noFill/>
        </p:spPr>
        <p:txBody>
          <a:bodyPr wrap="square" rtlCol="0">
            <a:spAutoFit/>
          </a:bodyPr>
          <a:lstStyle/>
          <a:p>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Chronos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space of time as revealed by a calendar.</a:t>
            </a:r>
            <a:endParaRPr lang="en-US" sz="2400" b="1" dirty="0">
              <a:latin typeface="Arial" pitchFamily="34" charset="0"/>
              <a:cs typeface="Arial" pitchFamily="34" charset="0"/>
            </a:endParaRPr>
          </a:p>
        </p:txBody>
      </p:sp>
      <p:sp>
        <p:nvSpPr>
          <p:cNvPr id="10" name="TextBox 9"/>
          <p:cNvSpPr txBox="1"/>
          <p:nvPr/>
        </p:nvSpPr>
        <p:spPr>
          <a:xfrm>
            <a:off x="994833" y="3276600"/>
            <a:ext cx="7835900" cy="830997"/>
          </a:xfrm>
          <a:prstGeom prst="rect">
            <a:avLst/>
          </a:prstGeom>
          <a:noFill/>
        </p:spPr>
        <p:txBody>
          <a:bodyPr wrap="square" rtlCol="0">
            <a:spAutoFit/>
          </a:bodyPr>
          <a:lstStyle/>
          <a:p>
            <a:r>
              <a:rPr lang="en-US" sz="2400" b="1" i="1" dirty="0" err="1" smtClean="0">
                <a:solidFill>
                  <a:srgbClr val="FF0000"/>
                </a:solidFill>
                <a:effectLst>
                  <a:outerShdw blurRad="50800" dist="50800" dir="5400000" algn="ctr" rotWithShape="0">
                    <a:schemeClr val="tx1"/>
                  </a:outerShdw>
                </a:effectLst>
                <a:latin typeface="Arial" pitchFamily="34" charset="0"/>
                <a:cs typeface="Arial" pitchFamily="34" charset="0"/>
              </a:rPr>
              <a:t>Kairos</a:t>
            </a:r>
            <a:r>
              <a:rPr lang="en-US" sz="2400" b="1" i="1" dirty="0" smtClean="0">
                <a:solidFill>
                  <a:srgbClr val="FF0000"/>
                </a:solidFill>
                <a:effectLst>
                  <a:outerShdw blurRad="50800" dist="50800" dir="5400000" algn="ctr" rotWithShape="0">
                    <a:schemeClr val="tx1"/>
                  </a:outerShdw>
                </a:effectLst>
                <a:latin typeface="Arial" pitchFamily="34" charset="0"/>
                <a:cs typeface="Arial" pitchFamily="34" charset="0"/>
              </a:rPr>
              <a:t> </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a fixed or definite period of time, often referring to a specific moment.</a:t>
            </a:r>
            <a:endParaRPr lang="en-US" sz="2400" b="1" dirty="0">
              <a:latin typeface="Arial" pitchFamily="34" charset="0"/>
              <a:cs typeface="Arial" pitchFamily="34" charset="0"/>
            </a:endParaRPr>
          </a:p>
        </p:txBody>
      </p:sp>
      <p:sp>
        <p:nvSpPr>
          <p:cNvPr id="11" name="TextBox 10"/>
          <p:cNvSpPr txBox="1"/>
          <p:nvPr/>
        </p:nvSpPr>
        <p:spPr>
          <a:xfrm>
            <a:off x="1003300" y="4191000"/>
            <a:ext cx="7244646" cy="1938992"/>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smtClean="0">
                <a:latin typeface="Times New Roman" pitchFamily="18" charset="0"/>
                <a:cs typeface="Times New Roman" pitchFamily="18" charset="0"/>
              </a:rPr>
              <a:t>2 Cor 6:2</a:t>
            </a:r>
          </a:p>
          <a:p>
            <a:pPr algn="just"/>
            <a:r>
              <a:rPr lang="en-US" sz="2400" b="1" dirty="0" smtClean="0">
                <a:latin typeface="Times New Roman" pitchFamily="18" charset="0"/>
                <a:cs typeface="Times New Roman" pitchFamily="18" charset="0"/>
              </a:rPr>
              <a:t>2 (For he saith, I have heard thee in a time accepted, and in the day of salvation have I succored thee: behold, now is the accepted time; behold, now is the day of salvation.)</a:t>
            </a:r>
          </a:p>
        </p:txBody>
      </p:sp>
      <p:sp>
        <p:nvSpPr>
          <p:cNvPr id="14" name="TextBox 13"/>
          <p:cNvSpPr txBox="1"/>
          <p:nvPr/>
        </p:nvSpPr>
        <p:spPr>
          <a:xfrm>
            <a:off x="4235" y="2116791"/>
            <a:ext cx="9144000" cy="584775"/>
          </a:xfrm>
          <a:prstGeom prst="rect">
            <a:avLst/>
          </a:prstGeom>
          <a:noFill/>
        </p:spPr>
        <p:txBody>
          <a:bodyPr wrap="square" rtlCol="0">
            <a:spAutoFit/>
          </a:bodyPr>
          <a:lstStyle/>
          <a:p>
            <a:pPr algn="ctr"/>
            <a:r>
              <a:rPr lang="en-US" sz="3200" b="1" dirty="0" smtClean="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rPr>
              <a:t>TWO KINDS OF TIME</a:t>
            </a:r>
            <a:endParaRPr lang="en-US" sz="3200" dirty="0">
              <a:ln w="1905">
                <a:solidFill>
                  <a:schemeClr val="bg2">
                    <a:lumMod val="75000"/>
                  </a:schemeClr>
                </a:solid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3054338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50"/>
                                        <p:tgtEl>
                                          <p:spTgt spid="11"/>
                                        </p:tgtEl>
                                      </p:cBhvr>
                                    </p:animEffect>
                                    <p:anim calcmode="lin" valueType="num">
                                      <p:cBhvr>
                                        <p:cTn id="8" dur="750" fill="hold"/>
                                        <p:tgtEl>
                                          <p:spTgt spid="11"/>
                                        </p:tgtEl>
                                        <p:attrNameLst>
                                          <p:attrName>ppt_x</p:attrName>
                                        </p:attrNameLst>
                                      </p:cBhvr>
                                      <p:tavLst>
                                        <p:tav tm="0">
                                          <p:val>
                                            <p:strVal val="#ppt_x"/>
                                          </p:val>
                                        </p:tav>
                                        <p:tav tm="100000">
                                          <p:val>
                                            <p:strVal val="#ppt_x"/>
                                          </p:val>
                                        </p:tav>
                                      </p:tavLst>
                                    </p:anim>
                                    <p:anim calcmode="lin" valueType="num">
                                      <p:cBhvr>
                                        <p:cTn id="9"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8" y="2133600"/>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	Take the Time to Understand the Will of the Lord (Ver. 17)</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
        <p:nvSpPr>
          <p:cNvPr id="13" name="TextBox 12"/>
          <p:cNvSpPr txBox="1"/>
          <p:nvPr/>
        </p:nvSpPr>
        <p:spPr>
          <a:xfrm>
            <a:off x="1003300" y="3200400"/>
            <a:ext cx="7244646" cy="1200329"/>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smtClean="0">
                <a:latin typeface="Times New Roman" pitchFamily="18" charset="0"/>
                <a:cs typeface="Times New Roman" pitchFamily="18" charset="0"/>
              </a:rPr>
              <a:t>Eph. 5:17</a:t>
            </a:r>
          </a:p>
          <a:p>
            <a:pPr algn="just"/>
            <a:r>
              <a:rPr lang="en-US" sz="2400" b="1" dirty="0" smtClean="0">
                <a:latin typeface="Times New Roman" pitchFamily="18" charset="0"/>
                <a:cs typeface="Times New Roman" pitchFamily="18" charset="0"/>
              </a:rPr>
              <a:t>17 Therefore do not be foolish, but understand what the will of the Lord is. </a:t>
            </a:r>
          </a:p>
        </p:txBody>
      </p:sp>
    </p:spTree>
    <p:extLst>
      <p:ext uri="{BB962C8B-B14F-4D97-AF65-F5344CB8AC3E}">
        <p14:creationId xmlns:p14="http://schemas.microsoft.com/office/powerpoint/2010/main" val="868464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750"/>
                                        <p:tgtEl>
                                          <p:spTgt spid="13"/>
                                        </p:tgtEl>
                                      </p:cBhvr>
                                    </p:animEffect>
                                    <p:anim calcmode="lin" valueType="num">
                                      <p:cBhvr>
                                        <p:cTn id="13" dur="750" fill="hold"/>
                                        <p:tgtEl>
                                          <p:spTgt spid="13"/>
                                        </p:tgtEl>
                                        <p:attrNameLst>
                                          <p:attrName>ppt_x</p:attrName>
                                        </p:attrNameLst>
                                      </p:cBhvr>
                                      <p:tavLst>
                                        <p:tav tm="0">
                                          <p:val>
                                            <p:strVal val="#ppt_x"/>
                                          </p:val>
                                        </p:tav>
                                        <p:tav tm="100000">
                                          <p:val>
                                            <p:strVal val="#ppt_x"/>
                                          </p:val>
                                        </p:tav>
                                      </p:tavLst>
                                    </p:anim>
                                    <p:anim calcmode="lin" valueType="num">
                                      <p:cBhvr>
                                        <p:cTn id="14"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8" y="2133600"/>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	Take the Time to Understand the Will of the Lord (Ver. 17)</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
        <p:nvSpPr>
          <p:cNvPr id="13" name="TextBox 12"/>
          <p:cNvSpPr txBox="1"/>
          <p:nvPr/>
        </p:nvSpPr>
        <p:spPr>
          <a:xfrm>
            <a:off x="1003300" y="3200400"/>
            <a:ext cx="7244646" cy="1569660"/>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a:latin typeface="Times New Roman" pitchFamily="18" charset="0"/>
                <a:cs typeface="Times New Roman" pitchFamily="18" charset="0"/>
              </a:rPr>
              <a:t>Rom. 10:17</a:t>
            </a:r>
          </a:p>
          <a:p>
            <a:pPr algn="just"/>
            <a:r>
              <a:rPr lang="en-US" sz="2400" b="1" dirty="0" smtClean="0">
                <a:latin typeface="Times New Roman" pitchFamily="18" charset="0"/>
                <a:cs typeface="Times New Roman" pitchFamily="18" charset="0"/>
              </a:rPr>
              <a:t>17 </a:t>
            </a:r>
            <a:r>
              <a:rPr lang="en-US" sz="2400" b="1" dirty="0">
                <a:latin typeface="Times New Roman" pitchFamily="18" charset="0"/>
                <a:cs typeface="Times New Roman" pitchFamily="18" charset="0"/>
              </a:rPr>
              <a:t>So faith comes from hearing, and hearing through the word of Christ.</a:t>
            </a:r>
          </a:p>
          <a:p>
            <a:pPr algn="just"/>
            <a:r>
              <a:rPr lang="en-US" sz="24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588412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1524000" y="3048000"/>
            <a:ext cx="6714772" cy="3046988"/>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chemeClr val="tx1"/>
                </a:solidFill>
                <a:latin typeface="Arial" pitchFamily="34" charset="0"/>
                <a:cs typeface="Arial" pitchFamily="34" charset="0"/>
              </a:rPr>
              <a:t>The Average Person Will Spend:</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1 year looking for misplaced objects</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2 years on the internet</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4 years doing housework</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5 ½ years driving a car</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7 ½ years listening to the radio</a:t>
            </a:r>
            <a:r>
              <a:rPr lang="en-US" sz="2400" b="1" dirty="0" smtClean="0">
                <a:latin typeface="Arial" pitchFamily="34" charset="0"/>
                <a:cs typeface="Arial" pitchFamily="34" charset="0"/>
              </a:rPr>
              <a:t> </a:t>
            </a:r>
          </a:p>
          <a:p>
            <a:pPr marL="342900" indent="-342900" algn="just">
              <a:buFont typeface="Arial" pitchFamily="34" charset="0"/>
              <a:buChar char="•"/>
            </a:pPr>
            <a:r>
              <a:rPr lang="en-US" sz="2400" b="1" dirty="0" smtClean="0">
                <a:solidFill>
                  <a:schemeClr val="tx1"/>
                </a:solidFill>
                <a:latin typeface="Arial" pitchFamily="34" charset="0"/>
                <a:cs typeface="Arial" pitchFamily="34" charset="0"/>
              </a:rPr>
              <a:t>10 years in front of television</a:t>
            </a:r>
          </a:p>
          <a:p>
            <a:pPr marL="342900" indent="-342900" algn="just">
              <a:buFont typeface="Arial" pitchFamily="34" charset="0"/>
              <a:buChar char="•"/>
            </a:pPr>
            <a:r>
              <a:rPr lang="en-US" sz="2400" b="1" dirty="0" smtClean="0">
                <a:solidFill>
                  <a:srgbClr val="FF0000"/>
                </a:solidFill>
                <a:effectLst>
                  <a:outerShdw blurRad="50800" dist="38100" dir="2700000" algn="tl" rotWithShape="0">
                    <a:prstClr val="black">
                      <a:alpha val="40000"/>
                    </a:prstClr>
                  </a:outerShdw>
                </a:effectLst>
                <a:latin typeface="Arial" pitchFamily="34" charset="0"/>
                <a:cs typeface="Arial" pitchFamily="34" charset="0"/>
              </a:rPr>
              <a:t>70 DAYS READING THE BIBLE!</a:t>
            </a:r>
            <a:endParaRPr lang="en-US" sz="2400" b="1" dirty="0" smtClean="0">
              <a:solidFill>
                <a:srgbClr val="FF0000"/>
              </a:solidFill>
              <a:effectLst>
                <a:outerShdw blurRad="50800" dist="38100" dir="2700000" algn="tl" rotWithShape="0">
                  <a:prstClr val="black">
                    <a:alpha val="40000"/>
                  </a:prstClr>
                </a:outerShdw>
              </a:effectLst>
              <a:latin typeface="Times New Roman" pitchFamily="18" charset="0"/>
              <a:cs typeface="Times New Roman" pitchFamily="18" charset="0"/>
            </a:endParaRPr>
          </a:p>
        </p:txBody>
      </p:sp>
      <p:sp>
        <p:nvSpPr>
          <p:cNvPr id="9" name="TextBox 8"/>
          <p:cNvSpPr txBox="1"/>
          <p:nvPr/>
        </p:nvSpPr>
        <p:spPr>
          <a:xfrm>
            <a:off x="1003298" y="2133600"/>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	Take the Time to Understand the Will of the Lord (Ver. 17)</a:t>
            </a:r>
            <a:endPar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endParaRPr>
          </a:p>
        </p:txBody>
      </p:sp>
    </p:spTree>
    <p:extLst>
      <p:ext uri="{BB962C8B-B14F-4D97-AF65-F5344CB8AC3E}">
        <p14:creationId xmlns:p14="http://schemas.microsoft.com/office/powerpoint/2010/main" val="3288802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750"/>
                                        <p:tgtEl>
                                          <p:spTgt spid="1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75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Effect transition="in" filter="fade">
                                      <p:cBhvr>
                                        <p:cTn id="13" dur="750"/>
                                        <p:tgtEl>
                                          <p:spTgt spid="1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fade">
                                      <p:cBhvr>
                                        <p:cTn id="16" dur="750"/>
                                        <p:tgtEl>
                                          <p:spTgt spid="1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750"/>
                                        <p:tgtEl>
                                          <p:spTgt spid="1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750"/>
                                        <p:tgtEl>
                                          <p:spTgt spid="1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animEffect transition="in" filter="fade">
                                      <p:cBhvr>
                                        <p:cTn id="25" dur="750"/>
                                        <p:tgtEl>
                                          <p:spTgt spid="1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xEl>
                                              <p:pRg st="6" end="6"/>
                                            </p:txEl>
                                          </p:spTgt>
                                        </p:tgtEl>
                                        <p:attrNameLst>
                                          <p:attrName>style.visibility</p:attrName>
                                        </p:attrNameLst>
                                      </p:cBhvr>
                                      <p:to>
                                        <p:strVal val="visible"/>
                                      </p:to>
                                    </p:set>
                                    <p:animEffect transition="in" filter="fade">
                                      <p:cBhvr>
                                        <p:cTn id="28" dur="750"/>
                                        <p:tgtEl>
                                          <p:spTgt spid="1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xEl>
                                              <p:pRg st="7" end="7"/>
                                            </p:txEl>
                                          </p:spTgt>
                                        </p:tgtEl>
                                        <p:attrNameLst>
                                          <p:attrName>style.visibility</p:attrName>
                                        </p:attrNameLst>
                                      </p:cBhvr>
                                      <p:to>
                                        <p:strVal val="visible"/>
                                      </p:to>
                                    </p:set>
                                    <p:animEffect transition="in" filter="fade">
                                      <p:cBhvr>
                                        <p:cTn id="33" dur="500"/>
                                        <p:tgtEl>
                                          <p:spTgt spid="13">
                                            <p:txEl>
                                              <p:pRg st="7" end="7"/>
                                            </p:txEl>
                                          </p:spTgt>
                                        </p:tgtEl>
                                      </p:cBhvr>
                                    </p:animEffect>
                                    <p:anim calcmode="lin" valueType="num">
                                      <p:cBhvr>
                                        <p:cTn id="34"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35" dur="5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5"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descr="data:image/jpg;base64,/9j/4AAQSkZJRgABAQAAAQABAAD/2wCEAAkGBhMRERUUEhQUFBUVFxsaGBcXFhoYGBsWHxQXGhkWGBoXGyYjFxslGRcYIS8hIycpLCwtFh4xNTwqNScrLCoBCQoKDgwOGg8PGiwkHCQsLCkpLCwsKSwsLCkpKSwsLC0sLCwsLCksKSksLCksKSksKSwsKSwsLCwsKSwpLSwpKf/AABEIAIMAWQMBIgACEQEDEQH/xAAbAAACAwEBAQAAAAAAAAAAAAAEBQIDBgABB//EAD4QAAIBAgQEBAIGBwgDAAAAAAECEQADBBIhMQUiQVEGE2FxMoEUI0JSkaFDYnKxwfDxFTNTY3OCo+GistH/xAAZAQADAQEBAAAAAAAAAAAAAAABAgMEAAX/xAAlEQACAgEDBAIDAQAAAAAAAAAAAQIRAxIhMQQTIlFBkXGBsWH/2gAMAwEAAhEDEQA/ANOML3qxLYHSq0xAiojEztXoWduy91EViuI+JWa5kwlo3T98zljaQBqV/WMA9JrUYhTcy2yYFx1Vv9Oc13/iR6Fw4lc0DNc52gAakSF9lEKOwAqGRty0odR9iaxheJXN7tu0OwAn/wAZ/fTexhMXbHNet3D+t5g/9SIouy1E2zNIsKfLf2Lf+AFy9c+1anubV0kn/ZeGvyYVXa4ih6nljMrKUdJIALqZ5SSBnUsskaiRTK4tC3cOrNbJA0dQZE8jELcU91a2WBFF43jVxb/DO2fJNzFVXr1XHDlAUOptsySdzlYrJ7kxPzoC/drRdqxaIB51oj+d6HSrs1A4stNpXJQtqSImP6Uvvpctst1UGZ/q7qklFZkACYi2ToVYavlBynMO0wnk0VZdbjjEY0JPU5GCj/MuKbNsfhcuN7Wm7VazRttWY4h4hXVLChrkqS6jNqJAkkgNAZgABAzHcyT7f8QX7fN5YKeoIPz1IB9NfnWddRFSbYa9GkVjOlGYe5SjhHGlxCZgCpG6noast41wSDZumD8du5ZiM2hyuARoQN60PJS1Lck0NcRQV4kqY0J2940/Oq8VxaOUAgmSM+WcogfZMEzO3SJ1rKYvxOzsy27mxiUUEDWDLNIOn3V001OtLPqY8bnKLNld4h5jF9vNAuR2LCHHpF1bg/20qbEKWIkSNYkTHeO3rSf+2sTbDfVo6HWQvMDpzSIkkASYGbrrED4N0e5nRnYsc1yUylSAAlkwTyKc7TMMSJAIipYuoTSiFwNH5lQ8+hWxGlU/SK16kTDi2SZIAHWsP4h8Z53yI5FtdDHxMB09F9P6U845mvFkzlVkzG5jbfoN/cCvPC3g/h0FsUL92JgKcoY9mIIgD9WOs15/cU50y2lpWLvCnijDoxz2LlwwcqoRmJAGmxMe38K1fEuM3MRZH0pbWGtdLYgMR+sZ09hr7UlwLWRevWcDFlnUG1DFlLIG+oZnPOrAk66Bwp2mspibjOMzXGfNqS/8BvHqQBUX207qykYNm5wviLDnltNIHYECfdon3ozDceU542UDNO0GSNfdZ+QrD4G4EGVbdsqVgsVOhI+ITqSOh29KItWmyNZVsOlt2lna22eIHKpRGgaHpOpgiabvSe3wB46NNjvFeELeTeJ5gDqpK67EFdjpSXjXBluTdwZQ6CRaIGvUlSYk9QMvXSl+I8MZiAl7DvGg+sNtv+dUHyBoDHcCxWEPmsl20BtcAlT7Okq3tNHuKT8hlj9M1/DfFV3hvJeFjFlgACubOjZZCuuxmQBvO86RSrH+K7d7FobdhsPdLZXUTB1hgR0/6rVcGtm1h/pdu9aBTla5mQl7tzL5hXMCCFhLa6fo2Yb1kcdwO42LW+WztOrQqkmIl4Gp7tuevepqCfl/BONjRXx/P8faqsvrVGGusTD7jSdwdNwRvsKv171qwzco2ybVbBl7hyly+8mY6evvSnjWJa4WsWmCALNx+ijomnfr/WHGJxOVCe376z+E4UPo838xzPmYBoNxzr5eYDYCJI2Gu7LIzNQ8Y8seDb3YnwWBctmR3VA0LdjUsI/ulBEuNNjy6SVkGtDwvweIzOTbSZJdgWJJiSdACSfz60z4bhczB3WdlCqAFRJgBRPKiz09TqSZI4xeewLLgqWe9ZtPy8pRngwpJynQdTGveq4elVap/QJ5ndIPwPA8PbIAsliGysz9IWcwDfEJgaTv6GhrHiawZyrbi2jtcCoxyZWKkmUBIkdpMNExUvDPEXvWS1wywu3EmANFuFRoPQCkS+GsSFcKuHAa5eLZywZ7TvItl7QlVjcT1/HeoRS8UZ3Js1pCOgJs23BQHkI5mPRcwAyxqCT12oR+DWlY+Q74dicvKSqtoDGUiLiwR0I6UZh0yoq6cqgcogaCNB0HYUo8OvmbFZubJi7gWdcoypos7DXYUJY4y2aCpNCLjfhxZ+ttrbP+JaWLZ/1LS/D+1bj9k1PC3oPltoQBGsgqRoVbZ1MGGB6EdK1lxdAjSy6Kpgs0w0l2+Q17nXcVmOI4Y2D/AJczH3ST8S+ncV5+Xp3ieuHBeM9apk2TWa7IampkAjY1HKf5FH8E7Z5jFZiqLqWYADuZAA/E1Revi5cASWt2gVSB8QElnju7SfbKOgqfF2IgjeCPxgfuJqPCrIJAMcxCwWKkiJOWNS0AmPQ0sI68zb+B26gMsJxWzbYq0+ZCQMgDZXaEtqftSwJ3jqYAmicZaTGW8uZk8u6pYQMyujBspExroZEgggjelHFeD3Xxy3kWQiW2BkAM6XXm3M6E23JB2mKb8OwrLcv3GGXzXUhSQSFW2qSYJEmCYBOkV6K9GeyeAwK4a24DEgu9wkwILHMR7A0jxnjCyl22hcsXMArzATygmOkmRGumtaZ2nSgMRgwzKSFJUkqzAMykzzKWBgyQdO1Hc4OsXSZncGOvr1I12rzD2Et5yihS7Fm9WMSx9dB+FUYe4saEH2OnyqGI4kiEAtqdlGrH2A1PyrrGW4s4haDXyvnKSbiOwZgMlkKFNkLm5w87QBzknXLJuKUlSH1IMTEAggbd96ExdtSfOe1at5ebzLiguDoAQBrOwEkHbSvbYts0hszCVbNmDBlgxlgBYDE6ieYUvJ3AFwrR2tH3X2/k0y+j0oxV3JftP65T89P407+kDsKxRVXH0Vab3Qp443wfP91WYW44Q+VOeGy6ArmyHLnJGi5iDPp20obxA0W8/wBwz8utX4C8BB06MJJjTc6b8s6V2LbI/wBAlvFBXCOLl79tV8xrdzDl5ck/WK6qYJOxzQY5ZAjrT1jQFpLNnKVAGYBFjMxywWCKDJCgSYEAR6USL4YSP51ggjoZrcRoqxuPS0ua4wUdyYr51xrxVexL5bJuWkAgBfiY9zlpv4y4fbNwXCTmdYCnRBlEtdY7hVWNBqTHeqPBFpLFo3bjHNcMbH4RBH4zMVFuUnXBoXbik3u/oqtcP4klm3btIltQOjqG7nNrIJJ6a0XheC44L8YQn4srqs+7eW7N8zWktcTVmyw05iu2mkaz2MjXbp0o2n0Ii5sx+M4FivK5rzsCyhlB80lCwDGCibDWADtRXBeFXEuXCz3ipclSxCl+RQzXFgMRm0HoOmlN/wC1h9JFjLvbL5500YKVjrvvVl15JPbQSuvckNOoOnzU1ySAIOMWsxQbSwH4kCrf7Eu/47fgKrvPnxSKNfLXOffp+Yp1BrE35s0RdJAeMtB0ZTsRFJOAYkhTbb47Ry+4+yfmKfOaR8WwjKwv2hLDR1+8v/2g3TsWO6odXrIvqqNmIDZlKM3mAgMSQ32d432JAmieF23tWW81iQrOQzQX8uZBfLu25Py60q4dxBLiSsEEag/mDTu3jZBnm3JHXcQAANRE6+nWtkJpojJNCLhtxcbfuM4JRICI1thKj7TFhBBYzlH3VJ+EVpWhdSQPUmPzNL+Ci4GvG+VzNdOTX9HlBVY6QJMepPeqeMWC15CWKWvKuLmVcxDsV1GhglJAMdwNTT8AG7tAJ7CfyoDhvEjezSmSI/SI517i2Tl+dT4cCMPbR+RvLClQdQQmoEyZAExrQ+E4eyMrlgctpbYJUrKTmJILE59BvAGvc1zOIPwkeetxWPLbZIOZoJbNmaX2026k0TkBIVYVRJknRVALM7HoAASfQGvL+JVVOsADVjEmBuxpcmJGIGRJ8o/3jbZ4IK2l65JAZj1IA2HNDJkUdkPGNkuDYMFrl/X65pUN8QtDRJ7EgSR6048uusr0q6pLgtYjuAml2Mx5TQD501a1S/F8KL7fnUGBNGfbFBbmZeVidQNm9x0960nDcT5pCpqx2QkBj+zJhz6KSfQUJY8KBeZiWY9Tt8hVh8PEn4gB7V1tcDOmOmxL2zleVI+y4II+Ta1TevgiIUaAaAbDYewk6etWYI3LS5Vv3Cv3TlKR2ysCBQ5wMiM5jXp/GaosmT0T0ovXH5RuB3MASY3MdaWYzxJbBIU+Y3ZdY9zsKubw7aY8wLeh2/AzVqcDtKNFj934UXOdBUYmexQvXxLCRuEHwj3P2j+VNPD/ABGRkYQ6aRtp7d6ZLhY22rlwwzAkDMNjAmPes71Me1wGLiO1d9J9aGDa1P8ACqKTEosAqUV1dWkQ8u7VBRr8q6upXyMiSrp869iurqc4ravTtXV1J7CiK1zCurqn8BIhdan5Yrq6uicf/9k=">
            <a:hlinkClick r:id="rId3"/>
          </p:cNvPr>
          <p:cNvSpPr>
            <a:spLocks noChangeAspect="1" noChangeArrowheads="1"/>
          </p:cNvSpPr>
          <p:nvPr/>
        </p:nvSpPr>
        <p:spPr bwMode="auto">
          <a:xfrm>
            <a:off x="155575" y="-593725"/>
            <a:ext cx="847725" cy="12477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003299" y="2055275"/>
            <a:ext cx="7226301" cy="646331"/>
          </a:xfrm>
          <a:prstGeom prst="rect">
            <a:avLst/>
          </a:prstGeom>
          <a:noFill/>
        </p:spPr>
        <p:txBody>
          <a:bodyPr wrap="square" rtlCol="0">
            <a:spAutoFit/>
          </a:bodyPr>
          <a:lstStyle/>
          <a:p>
            <a:pPr marL="463550" indent="-463550" algn="just"/>
            <a:r>
              <a:rPr lang="en-US" dirty="0" smtClean="0">
                <a:ln w="1905">
                  <a:noFill/>
                </a:ln>
                <a:solidFill>
                  <a:schemeClr val="bg1">
                    <a:lumMod val="50000"/>
                  </a:schemeClr>
                </a:solidFill>
                <a:latin typeface="Arial Black" pitchFamily="34" charset="0"/>
              </a:rPr>
              <a:t>I.	Take the Time to Understand the Will of the Lord (Ver. 17)</a:t>
            </a:r>
            <a:endParaRPr lang="en-US" dirty="0">
              <a:ln w="1905">
                <a:noFill/>
              </a:ln>
              <a:solidFill>
                <a:schemeClr val="bg1">
                  <a:lumMod val="50000"/>
                </a:schemeClr>
              </a:solidFill>
              <a:latin typeface="Arial Black" pitchFamily="34" charset="0"/>
            </a:endParaRPr>
          </a:p>
        </p:txBody>
      </p:sp>
      <p:sp>
        <p:nvSpPr>
          <p:cNvPr id="13" name="TextBox 12"/>
          <p:cNvSpPr txBox="1"/>
          <p:nvPr/>
        </p:nvSpPr>
        <p:spPr>
          <a:xfrm>
            <a:off x="1003301" y="3730725"/>
            <a:ext cx="7244646" cy="1200329"/>
          </a:xfrm>
          <a:prstGeom prst="rect">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2400" b="1" dirty="0">
                <a:latin typeface="Times New Roman" pitchFamily="18" charset="0"/>
                <a:cs typeface="Times New Roman" pitchFamily="18" charset="0"/>
              </a:rPr>
              <a:t>Eph. 5:18</a:t>
            </a:r>
          </a:p>
          <a:p>
            <a:pPr algn="just"/>
            <a:r>
              <a:rPr lang="en-US" sz="2400" b="1" dirty="0" smtClean="0">
                <a:latin typeface="Times New Roman" pitchFamily="18" charset="0"/>
                <a:cs typeface="Times New Roman" pitchFamily="18" charset="0"/>
              </a:rPr>
              <a:t>18 </a:t>
            </a:r>
            <a:r>
              <a:rPr lang="en-US" sz="2400" b="1" dirty="0">
                <a:latin typeface="Times New Roman" pitchFamily="18" charset="0"/>
                <a:cs typeface="Times New Roman" pitchFamily="18" charset="0"/>
              </a:rPr>
              <a:t>And do not get drunk with wine, for that is debauchery, but be filled with the Spirit, </a:t>
            </a:r>
          </a:p>
        </p:txBody>
      </p:sp>
      <p:sp>
        <p:nvSpPr>
          <p:cNvPr id="9" name="TextBox 8"/>
          <p:cNvSpPr txBox="1"/>
          <p:nvPr/>
        </p:nvSpPr>
        <p:spPr>
          <a:xfrm>
            <a:off x="990601" y="2674114"/>
            <a:ext cx="7226301" cy="892552"/>
          </a:xfrm>
          <a:prstGeom prst="rect">
            <a:avLst/>
          </a:prstGeom>
          <a:noFill/>
        </p:spPr>
        <p:txBody>
          <a:bodyPr wrap="square" rtlCol="0">
            <a:spAutoFit/>
          </a:bodyPr>
          <a:lstStyle/>
          <a:p>
            <a:pPr marL="463550" indent="-463550" algn="just"/>
            <a:r>
              <a:rPr lang="en-US" sz="2600" dirty="0" smtClean="0">
                <a:ln w="1905">
                  <a:noFill/>
                </a:ln>
                <a:solidFill>
                  <a:schemeClr val="bg2">
                    <a:lumMod val="25000"/>
                  </a:schemeClr>
                </a:solidFill>
                <a:effectLst>
                  <a:outerShdw blurRad="50800" dist="50800" dir="5400000" algn="ctr" rotWithShape="0">
                    <a:schemeClr val="tx1"/>
                  </a:outerShdw>
                </a:effectLst>
                <a:latin typeface="Arial Black" pitchFamily="34" charset="0"/>
              </a:rPr>
              <a:t>II.	</a:t>
            </a:r>
            <a:r>
              <a:rPr lang="en-US" sz="2600" dirty="0">
                <a:ln w="1905">
                  <a:noFill/>
                </a:ln>
                <a:solidFill>
                  <a:schemeClr val="bg2">
                    <a:lumMod val="25000"/>
                  </a:schemeClr>
                </a:solidFill>
                <a:effectLst>
                  <a:outerShdw blurRad="50800" dist="50800" dir="5400000" algn="ctr" rotWithShape="0">
                    <a:schemeClr val="tx1"/>
                  </a:outerShdw>
                </a:effectLst>
                <a:latin typeface="Arial Black" pitchFamily="34" charset="0"/>
              </a:rPr>
              <a:t>Take the Time to Be Filled with the Spirit (ver. 18).</a:t>
            </a:r>
          </a:p>
        </p:txBody>
      </p:sp>
    </p:spTree>
    <p:extLst>
      <p:ext uri="{BB962C8B-B14F-4D97-AF65-F5344CB8AC3E}">
        <p14:creationId xmlns:p14="http://schemas.microsoft.com/office/powerpoint/2010/main" val="2158805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750"/>
                                        <p:tgtEl>
                                          <p:spTgt spid="13"/>
                                        </p:tgtEl>
                                      </p:cBhvr>
                                    </p:animEffect>
                                    <p:anim calcmode="lin" valueType="num">
                                      <p:cBhvr>
                                        <p:cTn id="13" dur="750" fill="hold"/>
                                        <p:tgtEl>
                                          <p:spTgt spid="13"/>
                                        </p:tgtEl>
                                        <p:attrNameLst>
                                          <p:attrName>ppt_x</p:attrName>
                                        </p:attrNameLst>
                                      </p:cBhvr>
                                      <p:tavLst>
                                        <p:tav tm="0">
                                          <p:val>
                                            <p:strVal val="#ppt_x"/>
                                          </p:val>
                                        </p:tav>
                                        <p:tav tm="100000">
                                          <p:val>
                                            <p:strVal val="#ppt_x"/>
                                          </p:val>
                                        </p:tav>
                                      </p:tavLst>
                                    </p:anim>
                                    <p:anim calcmode="lin" valueType="num">
                                      <p:cBhvr>
                                        <p:cTn id="14"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3119</TotalTime>
  <Words>721</Words>
  <Application>Microsoft Office PowerPoint</Application>
  <PresentationFormat>On-screen Show (4:3)</PresentationFormat>
  <Paragraphs>95</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Wright</dc:creator>
  <cp:lastModifiedBy>Deacons Room</cp:lastModifiedBy>
  <cp:revision>51</cp:revision>
  <dcterms:created xsi:type="dcterms:W3CDTF">2010-09-09T08:29:19Z</dcterms:created>
  <dcterms:modified xsi:type="dcterms:W3CDTF">2014-04-22T00:28:33Z</dcterms:modified>
</cp:coreProperties>
</file>