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5" r:id="rId3"/>
    <p:sldId id="278" r:id="rId4"/>
    <p:sldId id="276" r:id="rId5"/>
    <p:sldId id="259" r:id="rId6"/>
    <p:sldId id="260" r:id="rId7"/>
    <p:sldId id="261" r:id="rId8"/>
    <p:sldId id="263" r:id="rId9"/>
    <p:sldId id="264" r:id="rId10"/>
    <p:sldId id="262" r:id="rId11"/>
    <p:sldId id="267" r:id="rId12"/>
    <p:sldId id="269" r:id="rId13"/>
    <p:sldId id="270" r:id="rId14"/>
    <p:sldId id="271" r:id="rId15"/>
    <p:sldId id="272" r:id="rId16"/>
    <p:sldId id="273" r:id="rId17"/>
    <p:sldId id="274" r:id="rId18"/>
    <p:sldId id="27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9966"/>
    <a:srgbClr val="FFFFFF"/>
    <a:srgbClr val="BBE0E3"/>
    <a:srgbClr val="990033"/>
    <a:srgbClr val="FF0000"/>
    <a:srgbClr val="FFCCCC"/>
    <a:srgbClr val="CCECFF"/>
    <a:srgbClr val="99CC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6F542F-F054-464D-96D7-FEA071C6897D}" type="slidenum">
              <a:rPr lang="en-US"/>
              <a:pPr>
                <a:defRPr/>
              </a:pPr>
              <a:t>‹#›</a:t>
            </a:fld>
            <a:endParaRPr lang="en-US"/>
          </a:p>
        </p:txBody>
      </p:sp>
      <p:pic>
        <p:nvPicPr>
          <p:cNvPr id="7" name="Picture 2" descr="http://3.bp.blogspot.com/-d8nzTYoyPHQ/TxtLwWssBmI/AAAAAAAAEts/RIUh-a0EvAg/s1600/Run-the-rac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6400"/>
            <a:ext cx="9144000" cy="5181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userDrawn="1"/>
        </p:nvSpPr>
        <p:spPr bwMode="auto">
          <a:xfrm>
            <a:off x="0" y="0"/>
            <a:ext cx="9144000" cy="1600200"/>
          </a:xfrm>
          <a:prstGeom prst="rect">
            <a:avLst/>
          </a:prstGeom>
          <a:solidFill>
            <a:srgbClr val="0E99D8"/>
          </a:solidFill>
          <a:ln w="9525">
            <a:no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endParaRPr>
          </a:p>
        </p:txBody>
      </p:sp>
      <p:sp>
        <p:nvSpPr>
          <p:cNvPr id="9" name="WordArt 4"/>
          <p:cNvSpPr>
            <a:spLocks noChangeArrowheads="1" noChangeShapeType="1" noTextEdit="1"/>
          </p:cNvSpPr>
          <p:nvPr userDrawn="1"/>
        </p:nvSpPr>
        <p:spPr bwMode="auto">
          <a:xfrm>
            <a:off x="838200" y="228600"/>
            <a:ext cx="7543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990033"/>
                </a:solidFill>
                <a:effectLst>
                  <a:outerShdw dist="35921" dir="2700000" algn="ctr" rotWithShape="0">
                    <a:srgbClr val="000000"/>
                  </a:outerShdw>
                </a:effectLst>
                <a:latin typeface="Impact"/>
              </a:rPr>
              <a:t>RUNNING THE RIGHT RACE</a:t>
            </a:r>
          </a:p>
        </p:txBody>
      </p:sp>
      <p:sp>
        <p:nvSpPr>
          <p:cNvPr id="10" name="WordArt 5"/>
          <p:cNvSpPr>
            <a:spLocks noChangeArrowheads="1" noChangeShapeType="1" noTextEdit="1"/>
          </p:cNvSpPr>
          <p:nvPr userDrawn="1"/>
        </p:nvSpPr>
        <p:spPr bwMode="auto">
          <a:xfrm>
            <a:off x="1752600" y="914400"/>
            <a:ext cx="5638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FFFFFF"/>
                </a:solidFill>
                <a:effectLst>
                  <a:outerShdw dist="35921" dir="2700000" algn="ctr" rotWithShape="0">
                    <a:srgbClr val="000000"/>
                  </a:outerShdw>
                </a:effectLst>
                <a:latin typeface="Impact"/>
              </a:rPr>
              <a:t>FOR A REAL REWARD</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A2D4AB-E23C-4139-B904-D132A46AB5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C383BF-0961-4493-A0A2-5DECA60532E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descr="http://3.bp.blogspot.com/-d8nzTYoyPHQ/TxtLwWssBmI/AAAAAAAAEts/RIUh-a0EvAg/s1600/Run-the-rac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6400"/>
            <a:ext cx="9144000" cy="5181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userDrawn="1"/>
        </p:nvSpPr>
        <p:spPr bwMode="auto">
          <a:xfrm>
            <a:off x="0" y="0"/>
            <a:ext cx="9144000" cy="1600200"/>
          </a:xfrm>
          <a:prstGeom prst="rect">
            <a:avLst/>
          </a:prstGeom>
          <a:solidFill>
            <a:srgbClr val="0E99D8"/>
          </a:solidFill>
          <a:ln w="9525">
            <a:noFill/>
            <a:miter lim="800000"/>
            <a:headEnd/>
            <a:tailEnd/>
          </a:ln>
        </p:spPr>
        <p:txBody>
          <a:bodyPr wrap="none" anchor="ctr"/>
          <a:lstStyle/>
          <a:p>
            <a:endParaRPr lang="en-US">
              <a:solidFill>
                <a:srgbClr val="000000"/>
              </a:solidFill>
            </a:endParaRPr>
          </a:p>
        </p:txBody>
      </p:sp>
      <p:sp>
        <p:nvSpPr>
          <p:cNvPr id="9" name="WordArt 4"/>
          <p:cNvSpPr>
            <a:spLocks noChangeArrowheads="1" noChangeShapeType="1" noTextEdit="1"/>
          </p:cNvSpPr>
          <p:nvPr userDrawn="1"/>
        </p:nvSpPr>
        <p:spPr bwMode="auto">
          <a:xfrm>
            <a:off x="838200" y="228600"/>
            <a:ext cx="7543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990033"/>
                </a:solidFill>
                <a:effectLst>
                  <a:outerShdw dist="35921" dir="2700000" algn="ctr" rotWithShape="0">
                    <a:srgbClr val="000000"/>
                  </a:outerShdw>
                </a:effectLst>
                <a:latin typeface="Impact"/>
              </a:rPr>
              <a:t>RUNNING THE RIGHT RACE</a:t>
            </a:r>
          </a:p>
        </p:txBody>
      </p:sp>
      <p:sp>
        <p:nvSpPr>
          <p:cNvPr id="10" name="WordArt 5"/>
          <p:cNvSpPr>
            <a:spLocks noChangeArrowheads="1" noChangeShapeType="1" noTextEdit="1"/>
          </p:cNvSpPr>
          <p:nvPr userDrawn="1"/>
        </p:nvSpPr>
        <p:spPr bwMode="auto">
          <a:xfrm>
            <a:off x="1752600" y="914400"/>
            <a:ext cx="5638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FFFFFF"/>
                </a:solidFill>
                <a:effectLst>
                  <a:outerShdw dist="35921" dir="2700000" algn="ctr" rotWithShape="0">
                    <a:srgbClr val="000000"/>
                  </a:outerShdw>
                </a:effectLst>
                <a:latin typeface="Impact"/>
              </a:rPr>
              <a:t>FOR A REAL REWARD</a:t>
            </a:r>
          </a:p>
        </p:txBody>
      </p:sp>
    </p:spTree>
    <p:extLst>
      <p:ext uri="{BB962C8B-B14F-4D97-AF65-F5344CB8AC3E}">
        <p14:creationId xmlns:p14="http://schemas.microsoft.com/office/powerpoint/2010/main" val="1955624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2413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7789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922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9691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413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5751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89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C18099-7D97-4EC5-B3A1-B1A14780418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102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1338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E6B53-E870-4580-A0B7-29C56D57C7A8}" type="datetimeFigureOut">
              <a:rPr lang="en-US">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3B3CA5-610E-482B-9089-FB739AC8050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398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CB4855-822B-496D-A45F-1F270B67EE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9ED8E1-E77E-4FC9-92FA-0013DB81E3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F9C4AD-09E7-48F1-B4F4-3ECE02D66E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E4C0AE-6C82-404E-86EB-316D4F0C21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E38DD5-1BFF-45F7-A106-D54389ECEB5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CC2AB7-3450-46AE-B6FB-27C4EE43D1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303722-3D13-4A2B-94C0-D2E11700BC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A629795-CF41-417D-AE24-1BE8E5256493}" type="slidenum">
              <a:rPr lang="en-US"/>
              <a:pPr>
                <a:defRPr/>
              </a:pPr>
              <a:t>‹#›</a:t>
            </a:fld>
            <a:endParaRPr lang="en-US"/>
          </a:p>
        </p:txBody>
      </p:sp>
      <p:pic>
        <p:nvPicPr>
          <p:cNvPr id="7" name="Picture 2" descr="http://3.bp.blogspot.com/-d8nzTYoyPHQ/TxtLwWssBmI/AAAAAAAAEts/RIUh-a0EvAg/s1600/Run-the-race.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676400"/>
            <a:ext cx="9144000" cy="5181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userDrawn="1"/>
        </p:nvSpPr>
        <p:spPr bwMode="auto">
          <a:xfrm>
            <a:off x="0" y="0"/>
            <a:ext cx="9144000" cy="1600200"/>
          </a:xfrm>
          <a:prstGeom prst="rect">
            <a:avLst/>
          </a:prstGeom>
          <a:solidFill>
            <a:srgbClr val="0E99D8"/>
          </a:solidFill>
          <a:ln w="9525">
            <a:no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endParaRPr>
          </a:p>
        </p:txBody>
      </p:sp>
      <p:sp>
        <p:nvSpPr>
          <p:cNvPr id="9" name="WordArt 4"/>
          <p:cNvSpPr>
            <a:spLocks noChangeArrowheads="1" noChangeShapeType="1" noTextEdit="1"/>
          </p:cNvSpPr>
          <p:nvPr userDrawn="1"/>
        </p:nvSpPr>
        <p:spPr bwMode="auto">
          <a:xfrm>
            <a:off x="838200" y="228600"/>
            <a:ext cx="7543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990033"/>
                </a:solidFill>
                <a:effectLst>
                  <a:outerShdw dist="35921" dir="2700000" algn="ctr" rotWithShape="0">
                    <a:srgbClr val="000000"/>
                  </a:outerShdw>
                </a:effectLst>
                <a:latin typeface="Impact"/>
              </a:rPr>
              <a:t>RUNNING THE RIGHT RACE</a:t>
            </a:r>
          </a:p>
        </p:txBody>
      </p:sp>
      <p:sp>
        <p:nvSpPr>
          <p:cNvPr id="10" name="WordArt 5"/>
          <p:cNvSpPr>
            <a:spLocks noChangeArrowheads="1" noChangeShapeType="1" noTextEdit="1"/>
          </p:cNvSpPr>
          <p:nvPr userDrawn="1"/>
        </p:nvSpPr>
        <p:spPr bwMode="auto">
          <a:xfrm>
            <a:off x="1752600" y="914400"/>
            <a:ext cx="5638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FFFFFF"/>
                </a:solidFill>
                <a:effectLst>
                  <a:outerShdw dist="35921" dir="2700000" algn="ctr" rotWithShape="0">
                    <a:srgbClr val="000000"/>
                  </a:outerShdw>
                </a:effectLst>
                <a:latin typeface="Impact"/>
              </a:rPr>
              <a:t>FOR A REAL REWARD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B9E6B53-E870-4580-A0B7-29C56D57C7A8}" type="datetimeFigureOut">
              <a:rPr lang="en-US" smtClean="0">
                <a:solidFill>
                  <a:prstClr val="black">
                    <a:tint val="75000"/>
                  </a:prstClr>
                </a:solidFill>
                <a:latin typeface="Calibri"/>
                <a:cs typeface="+mn-cs"/>
              </a:rPr>
              <a:pPr fontAlgn="auto">
                <a:spcBef>
                  <a:spcPts val="0"/>
                </a:spcBef>
                <a:spcAft>
                  <a:spcPts val="0"/>
                </a:spcAft>
              </a:pPr>
              <a:t>4/23/2014</a:t>
            </a:fld>
            <a:endParaRPr lang="en-US" smtClean="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smtClean="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53B3CA5-610E-482B-9089-FB739AC80503}" type="slidenum">
              <a:rPr lang="en-US" smtClean="0">
                <a:solidFill>
                  <a:prstClr val="black">
                    <a:tint val="75000"/>
                  </a:prstClr>
                </a:solidFill>
                <a:latin typeface="Calibri"/>
                <a:cs typeface="+mn-cs"/>
              </a:rPr>
              <a:pPr fontAlgn="auto">
                <a:spcBef>
                  <a:spcPts val="0"/>
                </a:spcBef>
                <a:spcAft>
                  <a:spcPts val="0"/>
                </a:spcAft>
              </a:pPr>
              <a:t>‹#›</a:t>
            </a:fld>
            <a:endParaRPr lang="en-US" smtClean="0">
              <a:solidFill>
                <a:prstClr val="black">
                  <a:tint val="75000"/>
                </a:prstClr>
              </a:solidFill>
              <a:latin typeface="Calibri"/>
              <a:cs typeface="+mn-cs"/>
            </a:endParaRPr>
          </a:p>
        </p:txBody>
      </p:sp>
    </p:spTree>
    <p:extLst>
      <p:ext uri="{BB962C8B-B14F-4D97-AF65-F5344CB8AC3E}">
        <p14:creationId xmlns:p14="http://schemas.microsoft.com/office/powerpoint/2010/main" val="386652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the+book+of+hebrews&amp;source=images&amp;cd=&amp;cad=rja&amp;docid=x_pj8r9ZFnEMIM&amp;tbnid=mQjKVpBK2mYYcM:&amp;ved=0CAUQjRw&amp;url=http://www.rgbstock.com/photo/mSRCoJq/Hebrews&amp;ei=mjlXUfm5JujyyAHG3oDQCg&amp;bvm=bv.44442042,d.aWc&amp;psig=AFQjCNE6hz5H692TeKNiROuASDG33MOdTg&amp;ust=136475722902418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en-US" smtClean="0"/>
          </a:p>
        </p:txBody>
      </p:sp>
      <p:sp>
        <p:nvSpPr>
          <p:cNvPr id="2051" name="Subtitle 2"/>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9"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4344" name="Text Box 8"/>
          <p:cNvSpPr txBox="1">
            <a:spLocks noChangeArrowheads="1"/>
          </p:cNvSpPr>
          <p:nvPr/>
        </p:nvSpPr>
        <p:spPr bwMode="auto">
          <a:xfrm>
            <a:off x="609600" y="2743200"/>
            <a:ext cx="7924800" cy="2333625"/>
          </a:xfrm>
          <a:prstGeom prst="rect">
            <a:avLst/>
          </a:prstGeom>
          <a:noFill/>
          <a:ln w="9525">
            <a:noFill/>
            <a:miter lim="800000"/>
            <a:headEnd/>
            <a:tailEnd/>
          </a:ln>
        </p:spPr>
        <p:txBody>
          <a:bodyPr>
            <a:spAutoFit/>
          </a:bodyPr>
          <a:lstStyle/>
          <a:p>
            <a:pPr marL="457200" indent="-457200">
              <a:spcBef>
                <a:spcPct val="20000"/>
              </a:spcBef>
              <a:defRPr/>
            </a:pPr>
            <a:r>
              <a:rPr lang="en-US" sz="2800" b="1" dirty="0"/>
              <a:t>Heb 12:1</a:t>
            </a:r>
          </a:p>
          <a:p>
            <a:pPr algn="just">
              <a:spcBef>
                <a:spcPct val="20000"/>
              </a:spcBef>
              <a:defRPr/>
            </a:pPr>
            <a:r>
              <a:rPr lang="en-US" sz="2800" b="1" dirty="0"/>
              <a:t>Therefore, since we are surrounded by so great a cloud of witnesses, let us also lay aside every weight, </a:t>
            </a:r>
            <a:r>
              <a:rPr lang="en-US" sz="2800" b="1" u="sng" dirty="0">
                <a:solidFill>
                  <a:srgbClr val="990033"/>
                </a:solidFill>
              </a:rPr>
              <a:t>and sin</a:t>
            </a:r>
            <a:r>
              <a:rPr lang="en-US" sz="2800" dirty="0">
                <a:solidFill>
                  <a:srgbClr val="990033"/>
                </a:solidFill>
              </a:rPr>
              <a:t> </a:t>
            </a:r>
            <a:r>
              <a:rPr lang="en-US" sz="2800" b="1" dirty="0"/>
              <a:t>which clings so closely…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dissolve">
                                      <p:cBhvr>
                                        <p:cTn id="7"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3"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6394" name="WordArt 10"/>
          <p:cNvSpPr>
            <a:spLocks noChangeArrowheads="1" noChangeShapeType="1" noTextEdit="1"/>
          </p:cNvSpPr>
          <p:nvPr/>
        </p:nvSpPr>
        <p:spPr bwMode="auto">
          <a:xfrm>
            <a:off x="533400" y="25908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
        <p:nvSpPr>
          <p:cNvPr id="16395" name="Text Box 11"/>
          <p:cNvSpPr txBox="1">
            <a:spLocks noChangeArrowheads="1"/>
          </p:cNvSpPr>
          <p:nvPr/>
        </p:nvSpPr>
        <p:spPr bwMode="auto">
          <a:xfrm>
            <a:off x="1066800" y="3352800"/>
            <a:ext cx="7162800" cy="1938338"/>
          </a:xfrm>
          <a:prstGeom prst="rect">
            <a:avLst/>
          </a:prstGeom>
          <a:noFill/>
          <a:ln w="9525">
            <a:noFill/>
            <a:miter lim="800000"/>
            <a:headEnd/>
            <a:tailEnd/>
          </a:ln>
        </p:spPr>
        <p:txBody>
          <a:bodyPr>
            <a:spAutoFit/>
          </a:bodyPr>
          <a:lstStyle/>
          <a:p>
            <a:pPr>
              <a:spcBef>
                <a:spcPct val="50000"/>
              </a:spcBef>
            </a:pPr>
            <a:r>
              <a:rPr lang="en-US" sz="2400" b="1"/>
              <a:t>ENDURANCE</a:t>
            </a:r>
          </a:p>
          <a:p>
            <a:r>
              <a:rPr lang="en-US" sz="2400" b="1" i="1"/>
              <a:t>“the characteristic of a man who is unswerved from his deliberate purpose and his loyalty to faith and piety by even the greatest trials and sufferings” </a:t>
            </a:r>
            <a:r>
              <a:rPr lang="en-US" b="1" i="1">
                <a:solidFill>
                  <a:srgbClr val="990033"/>
                </a:solidFill>
              </a:rPr>
              <a:t>(Thayer's Greek Lexicon).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dissolve">
                                      <p:cBhvr>
                                        <p:cTn id="7" dur="500"/>
                                        <p:tgtEl>
                                          <p:spTgt spid="163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95"/>
                                        </p:tgtEl>
                                        <p:attrNameLst>
                                          <p:attrName>style.visibility</p:attrName>
                                        </p:attrNameLst>
                                      </p:cBhvr>
                                      <p:to>
                                        <p:strVal val="visible"/>
                                      </p:to>
                                    </p:set>
                                    <p:animEffect transition="in" filter="dissolve">
                                      <p:cBhvr>
                                        <p:cTn id="12"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nimBg="1"/>
      <p:bldP spid="163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7"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dirty="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5368" name="Text Box 9"/>
          <p:cNvSpPr txBox="1">
            <a:spLocks noChangeArrowheads="1"/>
          </p:cNvSpPr>
          <p:nvPr/>
        </p:nvSpPr>
        <p:spPr bwMode="auto">
          <a:xfrm>
            <a:off x="1066800" y="3352800"/>
            <a:ext cx="7467600" cy="1938338"/>
          </a:xfrm>
          <a:prstGeom prst="rect">
            <a:avLst/>
          </a:prstGeom>
          <a:noFill/>
          <a:ln w="9525">
            <a:noFill/>
            <a:miter lim="800000"/>
            <a:headEnd/>
            <a:tailEnd/>
          </a:ln>
        </p:spPr>
        <p:txBody>
          <a:bodyPr>
            <a:spAutoFit/>
          </a:bodyPr>
          <a:lstStyle/>
          <a:p>
            <a:pPr>
              <a:spcBef>
                <a:spcPct val="50000"/>
              </a:spcBef>
            </a:pPr>
            <a:r>
              <a:rPr lang="en-US" sz="2400" b="1"/>
              <a:t>ENDURANCE</a:t>
            </a:r>
          </a:p>
          <a:p>
            <a:r>
              <a:rPr lang="en-US" sz="2400" b="1" i="1"/>
              <a:t>“the characteristic of a man who is unswerved from his deliberate purpose and his loyalty to faith and piety by even the greatest trials and sufferings”</a:t>
            </a:r>
            <a:r>
              <a:rPr lang="en-US" b="1" i="1">
                <a:solidFill>
                  <a:srgbClr val="990033"/>
                </a:solidFill>
              </a:rPr>
              <a:t> (Thayer's Greek Lexicon).</a:t>
            </a:r>
            <a:r>
              <a:rPr lang="en-US"/>
              <a:t> </a:t>
            </a:r>
          </a:p>
        </p:txBody>
      </p:sp>
      <p:sp>
        <p:nvSpPr>
          <p:cNvPr id="17419" name="Text Box 11"/>
          <p:cNvSpPr txBox="1">
            <a:spLocks noChangeArrowheads="1"/>
          </p:cNvSpPr>
          <p:nvPr/>
        </p:nvSpPr>
        <p:spPr bwMode="auto">
          <a:xfrm>
            <a:off x="990600" y="5181600"/>
            <a:ext cx="7162800" cy="519113"/>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50000"/>
              </a:spcBef>
              <a:defRPr/>
            </a:pPr>
            <a:r>
              <a:rPr lang="en-US" sz="2800" b="1" i="1" dirty="0">
                <a:solidFill>
                  <a:srgbClr val="FF0000"/>
                </a:solidFill>
              </a:rPr>
              <a:t>“</a:t>
            </a:r>
            <a:r>
              <a:rPr lang="en-US" sz="2800" b="1" i="1" u="sng" dirty="0">
                <a:solidFill>
                  <a:srgbClr val="FF0000"/>
                </a:solidFill>
              </a:rPr>
              <a:t>CHEERFUL</a:t>
            </a:r>
            <a:r>
              <a:rPr lang="en-US" sz="2800" b="1" i="1" dirty="0">
                <a:solidFill>
                  <a:srgbClr val="FF0000"/>
                </a:solidFill>
              </a:rPr>
              <a:t> ENDURANCE”</a:t>
            </a:r>
            <a:r>
              <a:rPr lang="en-US" sz="2400" b="1" i="1" dirty="0">
                <a:solidFill>
                  <a:srgbClr val="FF0000"/>
                </a:solidFill>
              </a:rPr>
              <a:t> </a:t>
            </a:r>
            <a:r>
              <a:rPr lang="en-US" b="1" i="1" dirty="0">
                <a:solidFill>
                  <a:srgbClr val="FF0000"/>
                </a:solidFill>
              </a:rPr>
              <a:t>(Strong)</a:t>
            </a:r>
          </a:p>
        </p:txBody>
      </p:sp>
      <p:sp>
        <p:nvSpPr>
          <p:cNvPr id="15370" name="WordArt 10"/>
          <p:cNvSpPr>
            <a:spLocks noChangeArrowheads="1" noChangeShapeType="1" noTextEdit="1"/>
          </p:cNvSpPr>
          <p:nvPr/>
        </p:nvSpPr>
        <p:spPr bwMode="auto">
          <a:xfrm>
            <a:off x="533400" y="25908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19"/>
                                        </p:tgtEl>
                                        <p:attrNameLst>
                                          <p:attrName>style.visibility</p:attrName>
                                        </p:attrNameLst>
                                      </p:cBhvr>
                                      <p:to>
                                        <p:strVal val="visible"/>
                                      </p:to>
                                    </p:set>
                                    <p:animEffect transition="in" filter="dissolve">
                                      <p:cBhvr>
                                        <p:cTn id="7"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1"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8442" name="Text Box 10"/>
          <p:cNvSpPr txBox="1">
            <a:spLocks noChangeArrowheads="1"/>
          </p:cNvSpPr>
          <p:nvPr/>
        </p:nvSpPr>
        <p:spPr bwMode="auto">
          <a:xfrm>
            <a:off x="457200" y="3352800"/>
            <a:ext cx="8153400" cy="2282825"/>
          </a:xfrm>
          <a:prstGeom prst="rect">
            <a:avLst/>
          </a:prstGeom>
          <a:noFill/>
          <a:ln w="9525">
            <a:noFill/>
            <a:miter lim="800000"/>
            <a:headEnd/>
            <a:tailEnd/>
          </a:ln>
        </p:spPr>
        <p:txBody>
          <a:bodyPr>
            <a:spAutoFit/>
          </a:bodyPr>
          <a:lstStyle/>
          <a:p>
            <a:pPr>
              <a:spcBef>
                <a:spcPct val="50000"/>
              </a:spcBef>
            </a:pPr>
            <a:r>
              <a:rPr lang="en-US" sz="2400" b="1">
                <a:solidFill>
                  <a:srgbClr val="990033"/>
                </a:solidFill>
              </a:rPr>
              <a:t>William Barclay:</a:t>
            </a:r>
          </a:p>
          <a:p>
            <a:pPr algn="just"/>
            <a:r>
              <a:rPr lang="en-US" sz="2400" b="1"/>
              <a:t>“Hupomone is not simply the ability to bear things; it is the ability to turn them to greatness and to glory.  The thing which amazed the heathen in the centuries of persecution was that the martyrs did not die grimly, they died singing.”</a:t>
            </a:r>
            <a:r>
              <a:rPr lang="en-US"/>
              <a:t> </a:t>
            </a:r>
          </a:p>
        </p:txBody>
      </p:sp>
      <p:sp>
        <p:nvSpPr>
          <p:cNvPr id="16393" name="WordArt 10"/>
          <p:cNvSpPr>
            <a:spLocks noChangeArrowheads="1" noChangeShapeType="1" noTextEdit="1"/>
          </p:cNvSpPr>
          <p:nvPr/>
        </p:nvSpPr>
        <p:spPr bwMode="auto">
          <a:xfrm>
            <a:off x="533400" y="25908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dissolve">
                                      <p:cBhvr>
                                        <p:cTn id="7" dur="5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2" name="WordArt 4"/>
          <p:cNvSpPr>
            <a:spLocks noChangeArrowheads="1" noChangeShapeType="1" noTextEdit="1"/>
          </p:cNvSpPr>
          <p:nvPr/>
        </p:nvSpPr>
        <p:spPr bwMode="auto">
          <a:xfrm>
            <a:off x="838200" y="228600"/>
            <a:ext cx="7543800" cy="533400"/>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990033"/>
                </a:solidFill>
                <a:effectLst>
                  <a:outerShdw dist="35921" dir="2700000" algn="ctr" rotWithShape="0">
                    <a:schemeClr val="tx1"/>
                  </a:outerShdw>
                </a:effectLst>
                <a:latin typeface="Impact"/>
              </a:rPr>
              <a:t>RUNNING THE RIGHT RACE</a:t>
            </a:r>
          </a:p>
        </p:txBody>
      </p:sp>
      <p:sp>
        <p:nvSpPr>
          <p:cNvPr id="17415"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7416" name="WordArt 10"/>
          <p:cNvSpPr>
            <a:spLocks noChangeArrowheads="1" noChangeShapeType="1" noTextEdit="1"/>
          </p:cNvSpPr>
          <p:nvPr/>
        </p:nvSpPr>
        <p:spPr bwMode="auto">
          <a:xfrm>
            <a:off x="563563" y="3306763"/>
            <a:ext cx="5532437"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III. We Must Run the Race.</a:t>
            </a:r>
          </a:p>
        </p:txBody>
      </p:sp>
      <p:sp>
        <p:nvSpPr>
          <p:cNvPr id="19467" name="Oval 11"/>
          <p:cNvSpPr>
            <a:spLocks noChangeArrowheads="1"/>
          </p:cNvSpPr>
          <p:nvPr/>
        </p:nvSpPr>
        <p:spPr bwMode="auto">
          <a:xfrm>
            <a:off x="3048000" y="3124200"/>
            <a:ext cx="1066800" cy="914400"/>
          </a:xfrm>
          <a:prstGeom prst="ellipse">
            <a:avLst/>
          </a:prstGeom>
          <a:noFill/>
          <a:ln w="38100">
            <a:solidFill>
              <a:srgbClr val="FF0000"/>
            </a:solidFill>
            <a:round/>
            <a:headEnd/>
            <a:tailEnd/>
          </a:ln>
        </p:spPr>
        <p:txBody>
          <a:bodyPr wrap="none" anchor="ctr"/>
          <a:lstStyle/>
          <a:p>
            <a:endParaRPr lang="en-US"/>
          </a:p>
        </p:txBody>
      </p:sp>
      <p:sp>
        <p:nvSpPr>
          <p:cNvPr id="17418" name="WordArt 10"/>
          <p:cNvSpPr>
            <a:spLocks noChangeArrowheads="1" noChangeShapeType="1" noTextEdit="1"/>
          </p:cNvSpPr>
          <p:nvPr/>
        </p:nvSpPr>
        <p:spPr bwMode="auto">
          <a:xfrm>
            <a:off x="533400" y="25908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7"/>
                                        </p:tgtEl>
                                        <p:attrNameLst>
                                          <p:attrName>style.visibility</p:attrName>
                                        </p:attrNameLst>
                                      </p:cBhvr>
                                      <p:to>
                                        <p:strVal val="visible"/>
                                      </p:to>
                                    </p:set>
                                    <p:animEffect transition="in" filter="wipe(left)">
                                      <p:cBhvr>
                                        <p:cTn id="7" dur="500"/>
                                        <p:tgtEl>
                                          <p:spTgt spid="19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9"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8440" name="WordArt 9"/>
          <p:cNvSpPr>
            <a:spLocks noChangeArrowheads="1" noChangeShapeType="1" noTextEdit="1"/>
          </p:cNvSpPr>
          <p:nvPr/>
        </p:nvSpPr>
        <p:spPr bwMode="auto">
          <a:xfrm>
            <a:off x="563563" y="3306763"/>
            <a:ext cx="5532437"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III. We Must Run the Race.</a:t>
            </a:r>
          </a:p>
        </p:txBody>
      </p:sp>
      <p:sp>
        <p:nvSpPr>
          <p:cNvPr id="20490" name="Oval 10"/>
          <p:cNvSpPr>
            <a:spLocks noChangeArrowheads="1"/>
          </p:cNvSpPr>
          <p:nvPr/>
        </p:nvSpPr>
        <p:spPr bwMode="auto">
          <a:xfrm>
            <a:off x="3962400" y="3124200"/>
            <a:ext cx="990600" cy="914400"/>
          </a:xfrm>
          <a:prstGeom prst="ellipse">
            <a:avLst/>
          </a:prstGeom>
          <a:noFill/>
          <a:ln w="38100">
            <a:solidFill>
              <a:srgbClr val="FF0000"/>
            </a:solidFill>
            <a:round/>
            <a:headEnd/>
            <a:tailEnd/>
          </a:ln>
        </p:spPr>
        <p:txBody>
          <a:bodyPr wrap="none" anchor="ctr"/>
          <a:lstStyle/>
          <a:p>
            <a:endParaRPr lang="en-US"/>
          </a:p>
        </p:txBody>
      </p:sp>
      <p:sp>
        <p:nvSpPr>
          <p:cNvPr id="18442" name="WordArt 10"/>
          <p:cNvSpPr>
            <a:spLocks noChangeArrowheads="1" noChangeShapeType="1" noTextEdit="1"/>
          </p:cNvSpPr>
          <p:nvPr/>
        </p:nvSpPr>
        <p:spPr bwMode="auto">
          <a:xfrm>
            <a:off x="533400" y="25908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wipe(left)">
                                      <p:cBhvr>
                                        <p:cTn id="7"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2" name="WordArt 7"/>
          <p:cNvSpPr>
            <a:spLocks noChangeArrowheads="1" noChangeShapeType="1" noTextEdit="1"/>
          </p:cNvSpPr>
          <p:nvPr/>
        </p:nvSpPr>
        <p:spPr bwMode="auto">
          <a:xfrm>
            <a:off x="457200" y="21336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19463" name="WordArt 9"/>
          <p:cNvSpPr>
            <a:spLocks noChangeArrowheads="1" noChangeShapeType="1" noTextEdit="1"/>
          </p:cNvSpPr>
          <p:nvPr/>
        </p:nvSpPr>
        <p:spPr bwMode="auto">
          <a:xfrm>
            <a:off x="457200" y="4495800"/>
            <a:ext cx="5532438"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III. We Must Run the Race.</a:t>
            </a:r>
          </a:p>
        </p:txBody>
      </p:sp>
      <p:sp>
        <p:nvSpPr>
          <p:cNvPr id="19464" name="WordArt 10"/>
          <p:cNvSpPr>
            <a:spLocks noChangeArrowheads="1" noChangeShapeType="1" noTextEdit="1"/>
          </p:cNvSpPr>
          <p:nvPr/>
        </p:nvSpPr>
        <p:spPr bwMode="auto">
          <a:xfrm>
            <a:off x="457200" y="3276600"/>
            <a:ext cx="6553200" cy="5334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II. We Must Run with Endurance.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28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CC99"/>
        </a:solidFill>
        <a:effectLst/>
      </p:bgPr>
    </p:bg>
    <p:spTree>
      <p:nvGrpSpPr>
        <p:cNvPr id="1" name=""/>
        <p:cNvGrpSpPr/>
        <p:nvPr/>
      </p:nvGrpSpPr>
      <p:grpSpPr>
        <a:xfrm>
          <a:off x="0" y="0"/>
          <a:ext cx="0" cy="0"/>
          <a:chOff x="0" y="0"/>
          <a:chExt cx="0" cy="0"/>
        </a:xfrm>
      </p:grpSpPr>
      <p:sp>
        <p:nvSpPr>
          <p:cNvPr id="5" name="TextBox 4"/>
          <p:cNvSpPr txBox="1"/>
          <p:nvPr/>
        </p:nvSpPr>
        <p:spPr>
          <a:xfrm>
            <a:off x="152400" y="41770"/>
            <a:ext cx="6781800" cy="193899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noProof="0" dirty="0" smtClean="0">
                <a:ln>
                  <a:noFill/>
                </a:ln>
                <a:solidFill>
                  <a:prstClr val="black"/>
                </a:solidFill>
                <a:effectLst>
                  <a:outerShdw blurRad="38100" dist="38100" dir="2700000" algn="tl">
                    <a:srgbClr val="000000">
                      <a:alpha val="43137"/>
                    </a:srgbClr>
                  </a:outerShdw>
                </a:effectLst>
                <a:uLnTx/>
                <a:uFillTx/>
                <a:cs typeface="Andalus" pitchFamily="18" charset="-78"/>
              </a:rPr>
              <a:t>Heb 12:1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noProof="0" dirty="0" smtClean="0">
                <a:ln>
                  <a:noFill/>
                </a:ln>
                <a:solidFill>
                  <a:prstClr val="black"/>
                </a:solidFill>
                <a:effectLst>
                  <a:outerShdw blurRad="38100" dist="38100" dir="2700000" algn="tl">
                    <a:srgbClr val="000000">
                      <a:alpha val="43137"/>
                    </a:srgbClr>
                  </a:outerShdw>
                </a:effectLst>
                <a:uLnTx/>
                <a:uFillTx/>
                <a:cs typeface="Andalus" pitchFamily="18" charset="-78"/>
              </a:rPr>
              <a:t>Therefore, since we are surrounded by so great a cloud of witnesses, let us also lay aside </a:t>
            </a:r>
            <a:r>
              <a:rPr lang="en-US" sz="3000" b="1" kern="0" dirty="0" smtClean="0">
                <a:solidFill>
                  <a:prstClr val="black"/>
                </a:solidFill>
                <a:effectLst>
                  <a:outerShdw blurRad="38100" dist="38100" dir="2700000" algn="tl">
                    <a:srgbClr val="000000">
                      <a:alpha val="43137"/>
                    </a:srgbClr>
                  </a:outerShdw>
                </a:effectLst>
                <a:cs typeface="Andalus" pitchFamily="18" charset="-78"/>
              </a:rPr>
              <a:t>every weight, and </a:t>
            </a:r>
            <a:endParaRPr kumimoji="0" lang="en-US" sz="3000" b="1" i="0" u="none" strike="noStrike" kern="0" cap="none" spc="0" normalizeH="0" noProof="0" dirty="0" smtClean="0">
              <a:ln>
                <a:noFill/>
              </a:ln>
              <a:solidFill>
                <a:prstClr val="black"/>
              </a:solidFill>
              <a:effectLst>
                <a:outerShdw blurRad="38100" dist="38100" dir="2700000" algn="tl">
                  <a:srgbClr val="000000">
                    <a:alpha val="43137"/>
                  </a:srgbClr>
                </a:outerShdw>
              </a:effectLst>
              <a:uLnTx/>
              <a:uFillTx/>
              <a:cs typeface="Andalus" pitchFamily="18" charset="-78"/>
            </a:endParaRPr>
          </a:p>
        </p:txBody>
      </p:sp>
      <p:pic>
        <p:nvPicPr>
          <p:cNvPr id="1028" name="Picture 4" descr="http://www.rgbstock.com/cache1pY7dw/users/b/ba/ba1969/300/mSRCoJq.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
            <a:ext cx="2209800" cy="1828799"/>
          </a:xfrm>
          <a:prstGeom prst="rect">
            <a:avLst/>
          </a:prstGeom>
          <a:ln>
            <a:noFill/>
          </a:ln>
          <a:effectLst>
            <a:outerShdw blurRad="190500" algn="tl" rotWithShape="0">
              <a:srgbClr val="000000">
                <a:alpha val="70000"/>
              </a:srgbClr>
            </a:outerShdw>
          </a:effectLst>
          <a:extLst/>
        </p:spPr>
      </p:pic>
      <p:sp>
        <p:nvSpPr>
          <p:cNvPr id="4" name="TextBox 3"/>
          <p:cNvSpPr txBox="1"/>
          <p:nvPr/>
        </p:nvSpPr>
        <p:spPr>
          <a:xfrm>
            <a:off x="152400" y="1891004"/>
            <a:ext cx="8382000" cy="10156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lvl="0" fontAlgn="auto">
              <a:spcBef>
                <a:spcPts val="0"/>
              </a:spcBef>
              <a:spcAft>
                <a:spcPts val="0"/>
              </a:spcAft>
              <a:defRPr/>
            </a:pPr>
            <a:r>
              <a:rPr lang="en-US" sz="3000" b="1" kern="0" dirty="0" smtClean="0">
                <a:solidFill>
                  <a:prstClr val="black"/>
                </a:solidFill>
                <a:effectLst>
                  <a:outerShdw blurRad="38100" dist="38100" dir="2700000" algn="tl">
                    <a:srgbClr val="000000">
                      <a:alpha val="43137"/>
                    </a:srgbClr>
                  </a:outerShdw>
                </a:effectLst>
                <a:cs typeface="Andalus" pitchFamily="18" charset="-78"/>
              </a:rPr>
              <a:t>sin </a:t>
            </a:r>
            <a:r>
              <a:rPr lang="en-US" sz="3000" b="1" kern="0" dirty="0">
                <a:solidFill>
                  <a:prstClr val="black"/>
                </a:solidFill>
                <a:effectLst>
                  <a:outerShdw blurRad="38100" dist="38100" dir="2700000" algn="tl">
                    <a:srgbClr val="000000">
                      <a:alpha val="43137"/>
                    </a:srgbClr>
                  </a:outerShdw>
                </a:effectLst>
                <a:cs typeface="Andalus" pitchFamily="18" charset="-78"/>
              </a:rPr>
              <a:t>which clings so closely, and let </a:t>
            </a:r>
            <a:r>
              <a:rPr lang="en-US" sz="3000" b="1" kern="0" dirty="0" smtClean="0">
                <a:solidFill>
                  <a:prstClr val="black"/>
                </a:solidFill>
                <a:effectLst>
                  <a:outerShdw blurRad="38100" dist="38100" dir="2700000" algn="tl">
                    <a:srgbClr val="000000">
                      <a:alpha val="43137"/>
                    </a:srgbClr>
                  </a:outerShdw>
                </a:effectLst>
                <a:cs typeface="Andalus" pitchFamily="18" charset="-78"/>
              </a:rPr>
              <a:t>us </a:t>
            </a:r>
            <a:r>
              <a:rPr lang="en-US" sz="3000" b="1" kern="0" dirty="0">
                <a:solidFill>
                  <a:prstClr val="black"/>
                </a:solidFill>
                <a:effectLst>
                  <a:outerShdw blurRad="38100" dist="38100" dir="2700000" algn="tl">
                    <a:srgbClr val="000000">
                      <a:alpha val="43137"/>
                    </a:srgbClr>
                  </a:outerShdw>
                </a:effectLst>
                <a:cs typeface="Andalus" pitchFamily="18" charset="-78"/>
              </a:rPr>
              <a:t>run with endurance the race that is set </a:t>
            </a:r>
            <a:r>
              <a:rPr lang="en-US" sz="3000" b="1" kern="0" dirty="0" smtClean="0">
                <a:solidFill>
                  <a:prstClr val="black"/>
                </a:solidFill>
                <a:effectLst>
                  <a:outerShdw blurRad="38100" dist="38100" dir="2700000" algn="tl">
                    <a:srgbClr val="000000">
                      <a:alpha val="43137"/>
                    </a:srgbClr>
                  </a:outerShdw>
                </a:effectLst>
                <a:cs typeface="Andalus" pitchFamily="18" charset="-78"/>
              </a:rPr>
              <a:t>before </a:t>
            </a:r>
            <a:r>
              <a:rPr lang="en-US" sz="3000" b="1" kern="0" dirty="0">
                <a:solidFill>
                  <a:prstClr val="black"/>
                </a:solidFill>
                <a:effectLst>
                  <a:outerShdw blurRad="38100" dist="38100" dir="2700000" algn="tl">
                    <a:srgbClr val="000000">
                      <a:alpha val="43137"/>
                    </a:srgbClr>
                  </a:outerShdw>
                </a:effectLst>
                <a:cs typeface="Andalus" pitchFamily="18" charset="-78"/>
              </a:rPr>
              <a:t>us, </a:t>
            </a:r>
          </a:p>
        </p:txBody>
      </p:sp>
      <p:sp>
        <p:nvSpPr>
          <p:cNvPr id="3" name="Rectangle 2"/>
          <p:cNvSpPr/>
          <p:nvPr/>
        </p:nvSpPr>
        <p:spPr>
          <a:xfrm>
            <a:off x="0" y="2906667"/>
            <a:ext cx="9144000" cy="3951333"/>
          </a:xfrm>
          <a:prstGeom prst="rect">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2906667"/>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5867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1470025"/>
          </a:xfrm>
        </p:spPr>
        <p:txBody>
          <a:bodyPr/>
          <a:lstStyle/>
          <a:p>
            <a:endParaRPr lang="en-US"/>
          </a:p>
        </p:txBody>
      </p:sp>
      <p:sp>
        <p:nvSpPr>
          <p:cNvPr id="3" name="Subtitle 2"/>
          <p:cNvSpPr>
            <a:spLocks noGrp="1"/>
          </p:cNvSpPr>
          <p:nvPr>
            <p:ph type="subTitle" idx="4294967295"/>
          </p:nvPr>
        </p:nvSpPr>
        <p:spPr>
          <a:xfrm>
            <a:off x="1371600" y="3886200"/>
            <a:ext cx="6400800" cy="1752600"/>
          </a:xfrm>
        </p:spPr>
        <p:txBody>
          <a:bodyPr/>
          <a:lstStyle/>
          <a:p>
            <a:endParaRPr lang="en-US"/>
          </a:p>
        </p:txBody>
      </p:sp>
      <p:pic>
        <p:nvPicPr>
          <p:cNvPr id="1026" name="Picture 2" descr="http://3.bp.blogspot.com/-d8nzTYoyPHQ/TxtLwWssBmI/AAAAAAAAEts/RIUh-a0EvAg/s1600/Run-the-r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400"/>
            <a:ext cx="9144000" cy="5181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9144000" cy="1600200"/>
          </a:xfrm>
          <a:prstGeom prst="rect">
            <a:avLst/>
          </a:prstGeom>
          <a:solidFill>
            <a:srgbClr val="0E99D8"/>
          </a:solidFill>
          <a:ln w="9525">
            <a:noFill/>
            <a:miter lim="800000"/>
            <a:headEnd/>
            <a:tailEnd/>
          </a:ln>
        </p:spPr>
        <p:txBody>
          <a:bodyPr wrap="none" anchor="ctr"/>
          <a:lstStyle/>
          <a:p>
            <a:endParaRPr lang="en-US">
              <a:solidFill>
                <a:srgbClr val="000000"/>
              </a:solidFill>
            </a:endParaRPr>
          </a:p>
        </p:txBody>
      </p:sp>
      <p:sp>
        <p:nvSpPr>
          <p:cNvPr id="6" name="WordArt 4"/>
          <p:cNvSpPr>
            <a:spLocks noChangeArrowheads="1" noChangeShapeType="1" noTextEdit="1"/>
          </p:cNvSpPr>
          <p:nvPr/>
        </p:nvSpPr>
        <p:spPr bwMode="auto">
          <a:xfrm>
            <a:off x="838200" y="228600"/>
            <a:ext cx="7543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990033"/>
                </a:solidFill>
                <a:effectLst>
                  <a:outerShdw dist="35921" dir="2700000" algn="ctr" rotWithShape="0">
                    <a:srgbClr val="000000"/>
                  </a:outerShdw>
                </a:effectLst>
                <a:latin typeface="Impact"/>
              </a:rPr>
              <a:t>RUNNING THE RIGHT RACE</a:t>
            </a:r>
          </a:p>
        </p:txBody>
      </p:sp>
      <p:sp>
        <p:nvSpPr>
          <p:cNvPr id="7" name="WordArt 5"/>
          <p:cNvSpPr>
            <a:spLocks noChangeArrowheads="1" noChangeShapeType="1" noTextEdit="1"/>
          </p:cNvSpPr>
          <p:nvPr/>
        </p:nvSpPr>
        <p:spPr bwMode="auto">
          <a:xfrm>
            <a:off x="1752600" y="914400"/>
            <a:ext cx="5638800" cy="544068"/>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solidFill>
                  <a:srgbClr val="FFFFFF"/>
                </a:solidFill>
                <a:effectLst>
                  <a:outerShdw dist="35921" dir="2700000" algn="ctr" rotWithShape="0">
                    <a:srgbClr val="000000"/>
                  </a:outerShdw>
                </a:effectLst>
                <a:latin typeface="Impact"/>
              </a:rPr>
              <a:t>FOR A REAL REWARD</a:t>
            </a:r>
          </a:p>
        </p:txBody>
      </p:sp>
    </p:spTree>
    <p:extLst>
      <p:ext uri="{BB962C8B-B14F-4D97-AF65-F5344CB8AC3E}">
        <p14:creationId xmlns:p14="http://schemas.microsoft.com/office/powerpoint/2010/main" val="32872226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1"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6152" name="Text Box 8"/>
          <p:cNvSpPr txBox="1">
            <a:spLocks noChangeArrowheads="1"/>
          </p:cNvSpPr>
          <p:nvPr/>
        </p:nvSpPr>
        <p:spPr bwMode="auto">
          <a:xfrm>
            <a:off x="609600" y="2743200"/>
            <a:ext cx="7924800" cy="519113"/>
          </a:xfrm>
          <a:prstGeom prst="rect">
            <a:avLst/>
          </a:prstGeom>
          <a:noFill/>
          <a:ln w="9525">
            <a:noFill/>
            <a:miter lim="800000"/>
            <a:headEnd/>
            <a:tailEnd/>
          </a:ln>
        </p:spPr>
        <p:txBody>
          <a:bodyPr>
            <a:spAutoFit/>
          </a:bodyPr>
          <a:lstStyle/>
          <a:p>
            <a:pPr marL="457200" indent="-457200"/>
            <a:r>
              <a:rPr lang="en-US" sz="2800" b="1"/>
              <a:t>A.	Worrying Too Much.</a:t>
            </a:r>
          </a:p>
        </p:txBody>
      </p:sp>
      <p:pic>
        <p:nvPicPr>
          <p:cNvPr id="6154" name="Picture 10" descr="clipart-worried_man-0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33800" y="3733800"/>
            <a:ext cx="1428750" cy="1543050"/>
          </a:xfrm>
          <a:prstGeom prst="rect">
            <a:avLst/>
          </a:prstGeom>
          <a:noFill/>
          <a:ln w="9525">
            <a:noFill/>
            <a:miter lim="800000"/>
            <a:headEnd/>
            <a:tailEnd/>
          </a:ln>
        </p:spPr>
      </p:pic>
      <p:sp>
        <p:nvSpPr>
          <p:cNvPr id="6155" name="Text Box 11"/>
          <p:cNvSpPr txBox="1">
            <a:spLocks noChangeArrowheads="1"/>
          </p:cNvSpPr>
          <p:nvPr/>
        </p:nvSpPr>
        <p:spPr bwMode="auto">
          <a:xfrm>
            <a:off x="1981200" y="33528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Failing health</a:t>
            </a:r>
          </a:p>
        </p:txBody>
      </p:sp>
      <p:sp>
        <p:nvSpPr>
          <p:cNvPr id="6156" name="Text Box 12"/>
          <p:cNvSpPr txBox="1">
            <a:spLocks noChangeArrowheads="1"/>
          </p:cNvSpPr>
          <p:nvPr/>
        </p:nvSpPr>
        <p:spPr bwMode="auto">
          <a:xfrm>
            <a:off x="1447800" y="40386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Job security</a:t>
            </a:r>
          </a:p>
        </p:txBody>
      </p:sp>
      <p:sp>
        <p:nvSpPr>
          <p:cNvPr id="6157" name="Text Box 13"/>
          <p:cNvSpPr txBox="1">
            <a:spLocks noChangeArrowheads="1"/>
          </p:cNvSpPr>
          <p:nvPr/>
        </p:nvSpPr>
        <p:spPr bwMode="auto">
          <a:xfrm>
            <a:off x="2057400" y="4572000"/>
            <a:ext cx="16002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Finances</a:t>
            </a:r>
          </a:p>
        </p:txBody>
      </p:sp>
      <p:sp>
        <p:nvSpPr>
          <p:cNvPr id="6158" name="Text Box 14"/>
          <p:cNvSpPr txBox="1">
            <a:spLocks noChangeArrowheads="1"/>
          </p:cNvSpPr>
          <p:nvPr/>
        </p:nvSpPr>
        <p:spPr bwMode="auto">
          <a:xfrm>
            <a:off x="1295400" y="51816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Aging parents</a:t>
            </a:r>
          </a:p>
        </p:txBody>
      </p:sp>
      <p:sp>
        <p:nvSpPr>
          <p:cNvPr id="6159" name="Text Box 15"/>
          <p:cNvSpPr txBox="1">
            <a:spLocks noChangeArrowheads="1"/>
          </p:cNvSpPr>
          <p:nvPr/>
        </p:nvSpPr>
        <p:spPr bwMode="auto">
          <a:xfrm>
            <a:off x="5029200" y="33528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Future</a:t>
            </a:r>
          </a:p>
        </p:txBody>
      </p:sp>
      <p:sp>
        <p:nvSpPr>
          <p:cNvPr id="6160" name="Text Box 16"/>
          <p:cNvSpPr txBox="1">
            <a:spLocks noChangeArrowheads="1"/>
          </p:cNvSpPr>
          <p:nvPr/>
        </p:nvSpPr>
        <p:spPr bwMode="auto">
          <a:xfrm>
            <a:off x="5562600" y="39624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Children</a:t>
            </a:r>
          </a:p>
        </p:txBody>
      </p:sp>
      <p:sp>
        <p:nvSpPr>
          <p:cNvPr id="6161" name="Text Box 17"/>
          <p:cNvSpPr txBox="1">
            <a:spLocks noChangeArrowheads="1"/>
          </p:cNvSpPr>
          <p:nvPr/>
        </p:nvSpPr>
        <p:spPr bwMode="auto">
          <a:xfrm>
            <a:off x="5181600" y="4572000"/>
            <a:ext cx="36576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Neighborhood violence</a:t>
            </a:r>
          </a:p>
        </p:txBody>
      </p:sp>
      <p:sp>
        <p:nvSpPr>
          <p:cNvPr id="6162" name="Text Box 18"/>
          <p:cNvSpPr txBox="1">
            <a:spLocks noChangeArrowheads="1"/>
          </p:cNvSpPr>
          <p:nvPr/>
        </p:nvSpPr>
        <p:spPr bwMode="auto">
          <a:xfrm>
            <a:off x="5715000" y="5181600"/>
            <a:ext cx="2819400" cy="457200"/>
          </a:xfrm>
          <a:prstGeom prst="rect">
            <a:avLst/>
          </a:prstGeom>
          <a:noFill/>
          <a:ln w="9525">
            <a:noFill/>
            <a:miter lim="800000"/>
            <a:headEnd/>
            <a:tailEnd/>
          </a:ln>
        </p:spPr>
        <p:txBody>
          <a:bodyPr>
            <a:spAutoFit/>
          </a:bodyPr>
          <a:lstStyle/>
          <a:p>
            <a:pPr>
              <a:spcBef>
                <a:spcPct val="50000"/>
              </a:spcBef>
            </a:pPr>
            <a:r>
              <a:rPr lang="en-US" sz="2400" b="1" i="1">
                <a:latin typeface="Times New Roman" pitchFamily="18" charset="0"/>
              </a:rPr>
              <a:t>World terrorism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dissolve">
                                      <p:cBhvr>
                                        <p:cTn id="7" dur="5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dissolve">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54"/>
                                        </p:tgtEl>
                                        <p:attrNameLst>
                                          <p:attrName>style.visibility</p:attrName>
                                        </p:attrNameLst>
                                      </p:cBhvr>
                                      <p:to>
                                        <p:strVal val="visible"/>
                                      </p:to>
                                    </p:set>
                                    <p:animEffect transition="in" filter="fade">
                                      <p:cBhvr>
                                        <p:cTn id="17" dur="500"/>
                                        <p:tgtEl>
                                          <p:spTgt spid="615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155"/>
                                        </p:tgtEl>
                                        <p:attrNameLst>
                                          <p:attrName>style.visibility</p:attrName>
                                        </p:attrNameLst>
                                      </p:cBhvr>
                                      <p:to>
                                        <p:strVal val="visible"/>
                                      </p:to>
                                    </p:set>
                                    <p:animEffect transition="in" filter="fade">
                                      <p:cBhvr>
                                        <p:cTn id="20" dur="500"/>
                                        <p:tgtEl>
                                          <p:spTgt spid="615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156"/>
                                        </p:tgtEl>
                                        <p:attrNameLst>
                                          <p:attrName>style.visibility</p:attrName>
                                        </p:attrNameLst>
                                      </p:cBhvr>
                                      <p:to>
                                        <p:strVal val="visible"/>
                                      </p:to>
                                    </p:set>
                                    <p:animEffect transition="in" filter="fade">
                                      <p:cBhvr>
                                        <p:cTn id="23" dur="500"/>
                                        <p:tgtEl>
                                          <p:spTgt spid="615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157"/>
                                        </p:tgtEl>
                                        <p:attrNameLst>
                                          <p:attrName>style.visibility</p:attrName>
                                        </p:attrNameLst>
                                      </p:cBhvr>
                                      <p:to>
                                        <p:strVal val="visible"/>
                                      </p:to>
                                    </p:set>
                                    <p:animEffect transition="in" filter="fade">
                                      <p:cBhvr>
                                        <p:cTn id="26" dur="500"/>
                                        <p:tgtEl>
                                          <p:spTgt spid="615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158"/>
                                        </p:tgtEl>
                                        <p:attrNameLst>
                                          <p:attrName>style.visibility</p:attrName>
                                        </p:attrNameLst>
                                      </p:cBhvr>
                                      <p:to>
                                        <p:strVal val="visible"/>
                                      </p:to>
                                    </p:set>
                                    <p:animEffect transition="in" filter="fade">
                                      <p:cBhvr>
                                        <p:cTn id="29" dur="500"/>
                                        <p:tgtEl>
                                          <p:spTgt spid="615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59"/>
                                        </p:tgtEl>
                                        <p:attrNameLst>
                                          <p:attrName>style.visibility</p:attrName>
                                        </p:attrNameLst>
                                      </p:cBhvr>
                                      <p:to>
                                        <p:strVal val="visible"/>
                                      </p:to>
                                    </p:set>
                                    <p:animEffect transition="in" filter="fade">
                                      <p:cBhvr>
                                        <p:cTn id="32" dur="500"/>
                                        <p:tgtEl>
                                          <p:spTgt spid="615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160"/>
                                        </p:tgtEl>
                                        <p:attrNameLst>
                                          <p:attrName>style.visibility</p:attrName>
                                        </p:attrNameLst>
                                      </p:cBhvr>
                                      <p:to>
                                        <p:strVal val="visible"/>
                                      </p:to>
                                    </p:set>
                                    <p:animEffect transition="in" filter="fade">
                                      <p:cBhvr>
                                        <p:cTn id="35" dur="500"/>
                                        <p:tgtEl>
                                          <p:spTgt spid="616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161"/>
                                        </p:tgtEl>
                                        <p:attrNameLst>
                                          <p:attrName>style.visibility</p:attrName>
                                        </p:attrNameLst>
                                      </p:cBhvr>
                                      <p:to>
                                        <p:strVal val="visible"/>
                                      </p:to>
                                    </p:set>
                                    <p:animEffect transition="in" filter="fade">
                                      <p:cBhvr>
                                        <p:cTn id="38" dur="500"/>
                                        <p:tgtEl>
                                          <p:spTgt spid="616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162"/>
                                        </p:tgtEl>
                                        <p:attrNameLst>
                                          <p:attrName>style.visibility</p:attrName>
                                        </p:attrNameLst>
                                      </p:cBhvr>
                                      <p:to>
                                        <p:strVal val="visible"/>
                                      </p:to>
                                    </p:set>
                                    <p:animEffect transition="in" filter="fade">
                                      <p:cBhvr>
                                        <p:cTn id="41"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p:bldP spid="6155" grpId="0"/>
      <p:bldP spid="6156" grpId="0"/>
      <p:bldP spid="6157" grpId="0"/>
      <p:bldP spid="6158" grpId="0"/>
      <p:bldP spid="6159" grpId="0"/>
      <p:bldP spid="6160" grpId="0"/>
      <p:bldP spid="6161" grpId="0"/>
      <p:bldP spid="61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7"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7176" name="Text Box 8"/>
          <p:cNvSpPr txBox="1">
            <a:spLocks noChangeArrowheads="1"/>
          </p:cNvSpPr>
          <p:nvPr/>
        </p:nvSpPr>
        <p:spPr bwMode="auto">
          <a:xfrm>
            <a:off x="609600" y="2743200"/>
            <a:ext cx="7924800" cy="2677656"/>
          </a:xfrm>
          <a:prstGeom prst="rect">
            <a:avLst/>
          </a:prstGeom>
          <a:noFill/>
          <a:ln w="9525">
            <a:noFill/>
            <a:miter lim="800000"/>
            <a:headEnd/>
            <a:tailEnd/>
          </a:ln>
        </p:spPr>
        <p:txBody>
          <a:bodyPr>
            <a:spAutoFit/>
          </a:bodyPr>
          <a:lstStyle/>
          <a:p>
            <a:pPr algn="just"/>
            <a:r>
              <a:rPr lang="en-US" sz="2400" b="1" dirty="0">
                <a:solidFill>
                  <a:srgbClr val="000000"/>
                </a:solidFill>
                <a:cs typeface="Times New Roman" pitchFamily="18" charset="0"/>
              </a:rPr>
              <a:t>Matthew 6:25-34</a:t>
            </a:r>
          </a:p>
          <a:p>
            <a:pPr algn="just"/>
            <a:r>
              <a:rPr lang="en-US" sz="2400" b="1" dirty="0">
                <a:solidFill>
                  <a:srgbClr val="000000"/>
                </a:solidFill>
                <a:cs typeface="Times New Roman" pitchFamily="18" charset="0"/>
              </a:rPr>
              <a:t>1.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the logic of life (v. 25) </a:t>
            </a:r>
          </a:p>
          <a:p>
            <a:pPr algn="just"/>
            <a:r>
              <a:rPr lang="en-US" sz="2400" b="1" dirty="0">
                <a:solidFill>
                  <a:srgbClr val="000000"/>
                </a:solidFill>
                <a:cs typeface="Times New Roman" pitchFamily="18" charset="0"/>
              </a:rPr>
              <a:t>2.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the value of life (v. 26) </a:t>
            </a:r>
          </a:p>
          <a:p>
            <a:pPr algn="just"/>
            <a:r>
              <a:rPr lang="en-US" sz="2400" b="1" dirty="0">
                <a:solidFill>
                  <a:srgbClr val="000000"/>
                </a:solidFill>
                <a:cs typeface="Times New Roman" pitchFamily="18" charset="0"/>
              </a:rPr>
              <a:t>3.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its own limitations (v. 27) </a:t>
            </a:r>
          </a:p>
          <a:p>
            <a:pPr algn="just"/>
            <a:r>
              <a:rPr lang="en-US" sz="2400" b="1" dirty="0">
                <a:solidFill>
                  <a:srgbClr val="000000"/>
                </a:solidFill>
                <a:cs typeface="Times New Roman" pitchFamily="18" charset="0"/>
              </a:rPr>
              <a:t>4.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God's faithfulness (vv. 28-30) </a:t>
            </a:r>
          </a:p>
          <a:p>
            <a:pPr algn="just"/>
            <a:r>
              <a:rPr lang="en-US" sz="2400" b="1" dirty="0">
                <a:solidFill>
                  <a:srgbClr val="000000"/>
                </a:solidFill>
                <a:cs typeface="Times New Roman" pitchFamily="18" charset="0"/>
              </a:rPr>
              <a:t>5.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the love of God (vv. 31-33) </a:t>
            </a:r>
          </a:p>
          <a:p>
            <a:pPr algn="just"/>
            <a:r>
              <a:rPr lang="en-US" sz="2400" b="1" dirty="0">
                <a:solidFill>
                  <a:srgbClr val="000000"/>
                </a:solidFill>
                <a:cs typeface="Times New Roman" pitchFamily="18" charset="0"/>
              </a:rPr>
              <a:t>6. </a:t>
            </a:r>
            <a:r>
              <a:rPr lang="en-US" sz="2400" b="1" dirty="0" smtClean="0">
                <a:solidFill>
                  <a:srgbClr val="000000"/>
                </a:solidFill>
                <a:cs typeface="Times New Roman" pitchFamily="18" charset="0"/>
              </a:rPr>
              <a:t>Worrying </a:t>
            </a:r>
            <a:r>
              <a:rPr lang="en-US" sz="2400" b="1" dirty="0">
                <a:solidFill>
                  <a:srgbClr val="000000"/>
                </a:solidFill>
                <a:cs typeface="Times New Roman" pitchFamily="18" charset="0"/>
              </a:rPr>
              <a:t>ignores the present (v. 34)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animEffect transition="in" filter="dissolve">
                                      <p:cBhvr>
                                        <p:cTn id="7" dur="500"/>
                                        <p:tgtEl>
                                          <p:spTgt spid="71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6">
                                            <p:txEl>
                                              <p:pRg st="1" end="1"/>
                                            </p:txEl>
                                          </p:spTgt>
                                        </p:tgtEl>
                                        <p:attrNameLst>
                                          <p:attrName>style.visibility</p:attrName>
                                        </p:attrNameLst>
                                      </p:cBhvr>
                                      <p:to>
                                        <p:strVal val="visible"/>
                                      </p:to>
                                    </p:set>
                                    <p:animEffect transition="in" filter="dissolve">
                                      <p:cBhvr>
                                        <p:cTn id="12" dur="500"/>
                                        <p:tgtEl>
                                          <p:spTgt spid="71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6">
                                            <p:txEl>
                                              <p:pRg st="2" end="2"/>
                                            </p:txEl>
                                          </p:spTgt>
                                        </p:tgtEl>
                                        <p:attrNameLst>
                                          <p:attrName>style.visibility</p:attrName>
                                        </p:attrNameLst>
                                      </p:cBhvr>
                                      <p:to>
                                        <p:strVal val="visible"/>
                                      </p:to>
                                    </p:set>
                                    <p:animEffect transition="in" filter="dissolve">
                                      <p:cBhvr>
                                        <p:cTn id="17" dur="500"/>
                                        <p:tgtEl>
                                          <p:spTgt spid="71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76">
                                            <p:txEl>
                                              <p:pRg st="3" end="3"/>
                                            </p:txEl>
                                          </p:spTgt>
                                        </p:tgtEl>
                                        <p:attrNameLst>
                                          <p:attrName>style.visibility</p:attrName>
                                        </p:attrNameLst>
                                      </p:cBhvr>
                                      <p:to>
                                        <p:strVal val="visible"/>
                                      </p:to>
                                    </p:set>
                                    <p:animEffect transition="in" filter="dissolve">
                                      <p:cBhvr>
                                        <p:cTn id="22" dur="500"/>
                                        <p:tgtEl>
                                          <p:spTgt spid="71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76">
                                            <p:txEl>
                                              <p:pRg st="4" end="4"/>
                                            </p:txEl>
                                          </p:spTgt>
                                        </p:tgtEl>
                                        <p:attrNameLst>
                                          <p:attrName>style.visibility</p:attrName>
                                        </p:attrNameLst>
                                      </p:cBhvr>
                                      <p:to>
                                        <p:strVal val="visible"/>
                                      </p:to>
                                    </p:set>
                                    <p:animEffect transition="in" filter="dissolve">
                                      <p:cBhvr>
                                        <p:cTn id="27" dur="500"/>
                                        <p:tgtEl>
                                          <p:spTgt spid="71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76">
                                            <p:txEl>
                                              <p:pRg st="5" end="5"/>
                                            </p:txEl>
                                          </p:spTgt>
                                        </p:tgtEl>
                                        <p:attrNameLst>
                                          <p:attrName>style.visibility</p:attrName>
                                        </p:attrNameLst>
                                      </p:cBhvr>
                                      <p:to>
                                        <p:strVal val="visible"/>
                                      </p:to>
                                    </p:set>
                                    <p:animEffect transition="in" filter="dissolve">
                                      <p:cBhvr>
                                        <p:cTn id="32" dur="500"/>
                                        <p:tgtEl>
                                          <p:spTgt spid="71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76">
                                            <p:txEl>
                                              <p:pRg st="6" end="6"/>
                                            </p:txEl>
                                          </p:spTgt>
                                        </p:tgtEl>
                                        <p:attrNameLst>
                                          <p:attrName>style.visibility</p:attrName>
                                        </p:attrNameLst>
                                      </p:cBhvr>
                                      <p:to>
                                        <p:strVal val="visible"/>
                                      </p:to>
                                    </p:set>
                                    <p:animEffect transition="in" filter="dissolve">
                                      <p:cBhvr>
                                        <p:cTn id="37" dur="500"/>
                                        <p:tgtEl>
                                          <p:spTgt spid="71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1"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8200" name="Text Box 8"/>
          <p:cNvSpPr txBox="1">
            <a:spLocks noChangeArrowheads="1"/>
          </p:cNvSpPr>
          <p:nvPr/>
        </p:nvSpPr>
        <p:spPr bwMode="auto">
          <a:xfrm>
            <a:off x="609600" y="2743200"/>
            <a:ext cx="7924800" cy="1031875"/>
          </a:xfrm>
          <a:prstGeom prst="rect">
            <a:avLst/>
          </a:prstGeom>
          <a:noFill/>
          <a:ln w="9525">
            <a:noFill/>
            <a:miter lim="800000"/>
            <a:headEnd/>
            <a:tailEnd/>
          </a:ln>
        </p:spPr>
        <p:txBody>
          <a:bodyPr>
            <a:spAutoFit/>
          </a:bodyPr>
          <a:lstStyle/>
          <a:p>
            <a:pPr marL="457200" indent="-457200">
              <a:spcBef>
                <a:spcPct val="20000"/>
              </a:spcBef>
              <a:buFontTx/>
              <a:buAutoNum type="alphaUcPeriod"/>
            </a:pPr>
            <a:r>
              <a:rPr lang="en-US" sz="2800" b="1"/>
              <a:t>Worrying Too Much.</a:t>
            </a:r>
          </a:p>
          <a:p>
            <a:pPr marL="457200" indent="-457200">
              <a:spcBef>
                <a:spcPct val="20000"/>
              </a:spcBef>
              <a:buFontTx/>
              <a:buAutoNum type="alphaUcPeriod"/>
            </a:pPr>
            <a:r>
              <a:rPr lang="en-US" sz="2800" b="1"/>
              <a:t>Working Too Much.</a:t>
            </a:r>
          </a:p>
        </p:txBody>
      </p:sp>
      <p:sp>
        <p:nvSpPr>
          <p:cNvPr id="8211" name="Text Box 19"/>
          <p:cNvSpPr txBox="1">
            <a:spLocks noChangeArrowheads="1"/>
          </p:cNvSpPr>
          <p:nvPr/>
        </p:nvSpPr>
        <p:spPr bwMode="auto">
          <a:xfrm>
            <a:off x="1143000" y="3886200"/>
            <a:ext cx="7696200" cy="2123658"/>
          </a:xfrm>
          <a:prstGeom prst="rect">
            <a:avLst/>
          </a:prstGeom>
          <a:noFill/>
          <a:ln w="9525">
            <a:noFill/>
            <a:miter lim="800000"/>
            <a:headEnd/>
            <a:tailEnd/>
          </a:ln>
        </p:spPr>
        <p:txBody>
          <a:bodyPr>
            <a:spAutoFit/>
          </a:bodyPr>
          <a:lstStyle/>
          <a:p>
            <a:r>
              <a:rPr lang="en-US" sz="2400" b="1" dirty="0"/>
              <a:t>2 </a:t>
            </a:r>
            <a:r>
              <a:rPr lang="en-US" sz="2400" b="1" dirty="0" err="1"/>
              <a:t>Thess</a:t>
            </a:r>
            <a:r>
              <a:rPr lang="en-US" sz="2400" b="1" dirty="0"/>
              <a:t> 3:10</a:t>
            </a:r>
          </a:p>
          <a:p>
            <a:pPr algn="just"/>
            <a:r>
              <a:rPr lang="en-US" sz="2400" b="1" dirty="0"/>
              <a:t>For even when we were with you, this we commanded you, that if any would not work, neither should he eat. </a:t>
            </a:r>
          </a:p>
          <a:p>
            <a:pPr>
              <a:spcBef>
                <a:spcPct val="50000"/>
              </a:spcBef>
            </a:pP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00">
                                            <p:txEl>
                                              <p:pRg st="1" end="1"/>
                                            </p:txEl>
                                          </p:spTgt>
                                        </p:tgtEl>
                                        <p:attrNameLst>
                                          <p:attrName>style.visibility</p:attrName>
                                        </p:attrNameLst>
                                      </p:cBhvr>
                                      <p:to>
                                        <p:strVal val="visible"/>
                                      </p:to>
                                    </p:set>
                                    <p:animEffect transition="in" filter="dissolve">
                                      <p:cBhvr>
                                        <p:cTn id="7" dur="500"/>
                                        <p:tgtEl>
                                          <p:spTgt spid="82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11">
                                            <p:txEl>
                                              <p:pRg st="0" end="0"/>
                                            </p:txEl>
                                          </p:spTgt>
                                        </p:tgtEl>
                                        <p:attrNameLst>
                                          <p:attrName>style.visibility</p:attrName>
                                        </p:attrNameLst>
                                      </p:cBhvr>
                                      <p:to>
                                        <p:strVal val="visible"/>
                                      </p:to>
                                    </p:set>
                                    <p:animEffect transition="in" filter="fade">
                                      <p:cBhvr>
                                        <p:cTn id="12" dur="2000"/>
                                        <p:tgtEl>
                                          <p:spTgt spid="8211">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211">
                                            <p:txEl>
                                              <p:pRg st="1" end="1"/>
                                            </p:txEl>
                                          </p:spTgt>
                                        </p:tgtEl>
                                        <p:attrNameLst>
                                          <p:attrName>style.visibility</p:attrName>
                                        </p:attrNameLst>
                                      </p:cBhvr>
                                      <p:to>
                                        <p:strVal val="visible"/>
                                      </p:to>
                                    </p:set>
                                    <p:animEffect transition="in" filter="fade">
                                      <p:cBhvr>
                                        <p:cTn id="15" dur="2000"/>
                                        <p:tgtEl>
                                          <p:spTgt spid="8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5"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7176" name="Text Box 8"/>
          <p:cNvSpPr txBox="1">
            <a:spLocks noChangeArrowheads="1"/>
          </p:cNvSpPr>
          <p:nvPr/>
        </p:nvSpPr>
        <p:spPr bwMode="auto">
          <a:xfrm>
            <a:off x="609600" y="2743200"/>
            <a:ext cx="7924800" cy="1031875"/>
          </a:xfrm>
          <a:prstGeom prst="rect">
            <a:avLst/>
          </a:prstGeom>
          <a:noFill/>
          <a:ln w="9525">
            <a:noFill/>
            <a:miter lim="800000"/>
            <a:headEnd/>
            <a:tailEnd/>
          </a:ln>
        </p:spPr>
        <p:txBody>
          <a:bodyPr>
            <a:spAutoFit/>
          </a:bodyPr>
          <a:lstStyle/>
          <a:p>
            <a:pPr marL="457200" indent="-457200">
              <a:spcBef>
                <a:spcPct val="20000"/>
              </a:spcBef>
              <a:buFontTx/>
              <a:buAutoNum type="alphaUcPeriod"/>
            </a:pPr>
            <a:r>
              <a:rPr lang="en-US" sz="2800" b="1"/>
              <a:t>Worrying Too Much.</a:t>
            </a:r>
          </a:p>
          <a:p>
            <a:pPr marL="457200" indent="-457200">
              <a:spcBef>
                <a:spcPct val="20000"/>
              </a:spcBef>
              <a:buFontTx/>
              <a:buAutoNum type="alphaUcPeriod"/>
            </a:pPr>
            <a:r>
              <a:rPr lang="en-US" sz="2800" b="1"/>
              <a:t>Working Too Much.</a:t>
            </a:r>
          </a:p>
        </p:txBody>
      </p:sp>
      <p:sp>
        <p:nvSpPr>
          <p:cNvPr id="10249" name="Text Box 9"/>
          <p:cNvSpPr txBox="1">
            <a:spLocks noChangeArrowheads="1"/>
          </p:cNvSpPr>
          <p:nvPr/>
        </p:nvSpPr>
        <p:spPr bwMode="auto">
          <a:xfrm>
            <a:off x="1143000" y="3886200"/>
            <a:ext cx="7162800" cy="1569660"/>
          </a:xfrm>
          <a:prstGeom prst="rect">
            <a:avLst/>
          </a:prstGeom>
          <a:noFill/>
          <a:ln w="9525">
            <a:noFill/>
            <a:miter lim="800000"/>
            <a:headEnd/>
            <a:tailEnd/>
          </a:ln>
        </p:spPr>
        <p:txBody>
          <a:bodyPr>
            <a:spAutoFit/>
          </a:bodyPr>
          <a:lstStyle/>
          <a:p>
            <a:r>
              <a:rPr lang="en-US" sz="2400" b="1" dirty="0"/>
              <a:t>1 Tim 5:8</a:t>
            </a:r>
          </a:p>
          <a:p>
            <a:pPr algn="just"/>
            <a:r>
              <a:rPr lang="en-US" sz="2400" b="1" dirty="0"/>
              <a:t>But if any provide not for his own, and specially for those of his own house, he hath denied the faith, and is worse than an infidel.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9">
                                            <p:txEl>
                                              <p:pRg st="0" end="0"/>
                                            </p:txEl>
                                          </p:spTgt>
                                        </p:tgtEl>
                                        <p:attrNameLst>
                                          <p:attrName>style.visibility</p:attrName>
                                        </p:attrNameLst>
                                      </p:cBhvr>
                                      <p:to>
                                        <p:strVal val="visible"/>
                                      </p:to>
                                    </p:set>
                                    <p:animEffect transition="in" filter="fade">
                                      <p:cBhvr>
                                        <p:cTn id="7" dur="2000"/>
                                        <p:tgtEl>
                                          <p:spTgt spid="1024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9">
                                            <p:txEl>
                                              <p:pRg st="1" end="1"/>
                                            </p:txEl>
                                          </p:spTgt>
                                        </p:tgtEl>
                                        <p:attrNameLst>
                                          <p:attrName>style.visibility</p:attrName>
                                        </p:attrNameLst>
                                      </p:cBhvr>
                                      <p:to>
                                        <p:strVal val="visible"/>
                                      </p:to>
                                    </p:set>
                                    <p:animEffect transition="in" filter="fade">
                                      <p:cBhvr>
                                        <p:cTn id="10" dur="2000"/>
                                        <p:tgtEl>
                                          <p:spTgt spid="102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9"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8200" name="Text Box 8"/>
          <p:cNvSpPr txBox="1">
            <a:spLocks noChangeArrowheads="1"/>
          </p:cNvSpPr>
          <p:nvPr/>
        </p:nvSpPr>
        <p:spPr bwMode="auto">
          <a:xfrm>
            <a:off x="609600" y="2743200"/>
            <a:ext cx="7924800" cy="1031875"/>
          </a:xfrm>
          <a:prstGeom prst="rect">
            <a:avLst/>
          </a:prstGeom>
          <a:noFill/>
          <a:ln w="9525">
            <a:noFill/>
            <a:miter lim="800000"/>
            <a:headEnd/>
            <a:tailEnd/>
          </a:ln>
        </p:spPr>
        <p:txBody>
          <a:bodyPr>
            <a:spAutoFit/>
          </a:bodyPr>
          <a:lstStyle/>
          <a:p>
            <a:pPr marL="457200" indent="-457200">
              <a:spcBef>
                <a:spcPct val="20000"/>
              </a:spcBef>
              <a:buFontTx/>
              <a:buAutoNum type="alphaUcPeriod"/>
            </a:pPr>
            <a:r>
              <a:rPr lang="en-US" sz="2800" b="1"/>
              <a:t>Worrying Too Much.</a:t>
            </a:r>
          </a:p>
          <a:p>
            <a:pPr marL="457200" indent="-457200">
              <a:spcBef>
                <a:spcPct val="20000"/>
              </a:spcBef>
              <a:buFontTx/>
              <a:buAutoNum type="alphaUcPeriod"/>
            </a:pPr>
            <a:r>
              <a:rPr lang="en-US" sz="2800" b="1"/>
              <a:t>Working Too Much.</a:t>
            </a:r>
          </a:p>
        </p:txBody>
      </p:sp>
      <p:sp>
        <p:nvSpPr>
          <p:cNvPr id="11273" name="Text Box 9"/>
          <p:cNvSpPr txBox="1">
            <a:spLocks noChangeArrowheads="1"/>
          </p:cNvSpPr>
          <p:nvPr/>
        </p:nvSpPr>
        <p:spPr bwMode="auto">
          <a:xfrm>
            <a:off x="304800" y="3886200"/>
            <a:ext cx="8458200" cy="1938992"/>
          </a:xfrm>
          <a:prstGeom prst="rect">
            <a:avLst/>
          </a:prstGeom>
          <a:noFill/>
          <a:ln w="9525">
            <a:noFill/>
            <a:miter lim="800000"/>
            <a:headEnd/>
            <a:tailEnd/>
          </a:ln>
        </p:spPr>
        <p:txBody>
          <a:bodyPr>
            <a:spAutoFit/>
          </a:bodyPr>
          <a:lstStyle/>
          <a:p>
            <a:r>
              <a:rPr lang="en-US" sz="2400" b="1" dirty="0"/>
              <a:t>Isa 44:28</a:t>
            </a:r>
          </a:p>
          <a:p>
            <a:pPr algn="just"/>
            <a:r>
              <a:rPr lang="en-US" sz="2400" b="1" dirty="0"/>
              <a:t>That </a:t>
            </a:r>
            <a:r>
              <a:rPr lang="en-US" sz="2400" b="1" dirty="0" err="1"/>
              <a:t>saith</a:t>
            </a:r>
            <a:r>
              <a:rPr lang="en-US" sz="2400" b="1" dirty="0"/>
              <a:t> of Cyrus, He is my shepherd, and shall perform all my pleasure: even saying to Jerusalem, Thou shalt be built; and to the temple, Thy foundation shall be </a:t>
            </a:r>
            <a:r>
              <a:rPr lang="en-US" sz="2400" b="1" dirty="0" smtClean="0"/>
              <a:t>laid.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animEffect transition="in" filter="fade">
                                      <p:cBhvr>
                                        <p:cTn id="7" dur="2000"/>
                                        <p:tgtEl>
                                          <p:spTgt spid="1127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73">
                                            <p:txEl>
                                              <p:pRg st="1" end="1"/>
                                            </p:txEl>
                                          </p:spTgt>
                                        </p:tgtEl>
                                        <p:attrNameLst>
                                          <p:attrName>style.visibility</p:attrName>
                                        </p:attrNameLst>
                                      </p:cBhvr>
                                      <p:to>
                                        <p:strVal val="visible"/>
                                      </p:to>
                                    </p:set>
                                    <p:animEffect transition="in" filter="fade">
                                      <p:cBhvr>
                                        <p:cTn id="10" dur="2000"/>
                                        <p:tgtEl>
                                          <p:spTgt spid="112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676400"/>
            <a:ext cx="9144000" cy="518160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7" name="WordArt 7"/>
          <p:cNvSpPr>
            <a:spLocks noChangeArrowheads="1" noChangeShapeType="1" noTextEdit="1"/>
          </p:cNvSpPr>
          <p:nvPr/>
        </p:nvSpPr>
        <p:spPr bwMode="auto">
          <a:xfrm>
            <a:off x="533400" y="1905000"/>
            <a:ext cx="7391400" cy="5715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008000"/>
                </a:solidFill>
                <a:effectLst>
                  <a:outerShdw dist="35921" dir="2700000" algn="ctr" rotWithShape="0">
                    <a:schemeClr val="tx2"/>
                  </a:outerShdw>
                </a:effectLst>
                <a:latin typeface="Impact"/>
              </a:rPr>
              <a:t>I.  We Must Lay Aside Every Weight.</a:t>
            </a:r>
          </a:p>
        </p:txBody>
      </p:sp>
      <p:sp>
        <p:nvSpPr>
          <p:cNvPr id="9224" name="Text Box 8"/>
          <p:cNvSpPr txBox="1">
            <a:spLocks noChangeArrowheads="1"/>
          </p:cNvSpPr>
          <p:nvPr/>
        </p:nvSpPr>
        <p:spPr bwMode="auto">
          <a:xfrm>
            <a:off x="609600" y="2743200"/>
            <a:ext cx="7924800" cy="1544638"/>
          </a:xfrm>
          <a:prstGeom prst="rect">
            <a:avLst/>
          </a:prstGeom>
          <a:noFill/>
          <a:ln w="9525">
            <a:noFill/>
            <a:miter lim="800000"/>
            <a:headEnd/>
            <a:tailEnd/>
          </a:ln>
        </p:spPr>
        <p:txBody>
          <a:bodyPr>
            <a:spAutoFit/>
          </a:bodyPr>
          <a:lstStyle/>
          <a:p>
            <a:pPr marL="457200" indent="-457200">
              <a:spcBef>
                <a:spcPct val="20000"/>
              </a:spcBef>
              <a:buFontTx/>
              <a:buAutoNum type="alphaUcPeriod"/>
            </a:pPr>
            <a:r>
              <a:rPr lang="en-US" sz="2800" b="1"/>
              <a:t>Worrying Too Much.</a:t>
            </a:r>
          </a:p>
          <a:p>
            <a:pPr marL="457200" indent="-457200">
              <a:spcBef>
                <a:spcPct val="20000"/>
              </a:spcBef>
              <a:buFontTx/>
              <a:buAutoNum type="alphaUcPeriod"/>
            </a:pPr>
            <a:r>
              <a:rPr lang="en-US" sz="2800" b="1"/>
              <a:t>Working Too Much.</a:t>
            </a:r>
          </a:p>
          <a:p>
            <a:pPr marL="457200" indent="-457200">
              <a:spcBef>
                <a:spcPct val="20000"/>
              </a:spcBef>
              <a:buFontTx/>
              <a:buAutoNum type="alphaUcPeriod"/>
            </a:pPr>
            <a:r>
              <a:rPr lang="en-US" sz="2800" b="1"/>
              <a:t>Whining Too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224">
                                            <p:txEl>
                                              <p:pRg st="2" end="2"/>
                                            </p:txEl>
                                          </p:spTgt>
                                        </p:tgtEl>
                                        <p:attrNameLst>
                                          <p:attrName>style.visibility</p:attrName>
                                        </p:attrNameLst>
                                      </p:cBhvr>
                                      <p:to>
                                        <p:strVal val="visible"/>
                                      </p:to>
                                    </p:set>
                                    <p:animEffect transition="in" filter="dissolve">
                                      <p:cBhvr>
                                        <p:cTn id="7" dur="500"/>
                                        <p:tgtEl>
                                          <p:spTgt spid="92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11396</TotalTime>
  <Words>630</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Donald Wright</dc:creator>
  <cp:lastModifiedBy>Deacons Room</cp:lastModifiedBy>
  <cp:revision>29</cp:revision>
  <dcterms:created xsi:type="dcterms:W3CDTF">2007-12-29T11:48:33Z</dcterms:created>
  <dcterms:modified xsi:type="dcterms:W3CDTF">2014-04-23T22:46:25Z</dcterms:modified>
</cp:coreProperties>
</file>