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5" r:id="rId3"/>
    <p:sldId id="266" r:id="rId4"/>
    <p:sldId id="256" r:id="rId5"/>
    <p:sldId id="258" r:id="rId6"/>
    <p:sldId id="259" r:id="rId7"/>
    <p:sldId id="260" r:id="rId8"/>
    <p:sldId id="261" r:id="rId9"/>
    <p:sldId id="262" r:id="rId10"/>
    <p:sldId id="263" r:id="rId11"/>
    <p:sldId id="264" r:id="rId12"/>
  </p:sldIdLst>
  <p:sldSz cx="9144000" cy="6858000" type="screen4x3"/>
  <p:notesSz cx="6858000" cy="9144000"/>
  <p:embeddedFontLst>
    <p:embeddedFont>
      <p:font typeface="Calibri" pitchFamily="34" charset="0"/>
      <p:regular r:id="rId13"/>
      <p:bold r:id="rId14"/>
      <p:italic r:id="rId15"/>
      <p:boldItalic r:id="rId16"/>
    </p:embeddedFont>
    <p:embeddedFont>
      <p:font typeface="Lucida Calligraphy" pitchFamily="66" charset="0"/>
      <p:regular r:id="rId17"/>
    </p:embeddedFont>
    <p:embeddedFont>
      <p:font typeface="Estrangelo Edessa" pitchFamily="66" charset="0"/>
      <p:regular r:id="rId18"/>
    </p:embeddedFont>
    <p:embeddedFont>
      <p:font typeface="Monotype Corsiva" pitchFamily="66" charset="0"/>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2D52AB-EA35-4A9A-B2C4-F4ECE5BED84B}"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3196449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D52AB-EA35-4A9A-B2C4-F4ECE5BED84B}"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1877572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D52AB-EA35-4A9A-B2C4-F4ECE5BED84B}"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3522918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D52AB-EA35-4A9A-B2C4-F4ECE5BED84B}"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4132031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D52AB-EA35-4A9A-B2C4-F4ECE5BED84B}"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2488094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2D52AB-EA35-4A9A-B2C4-F4ECE5BED84B}"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520925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2D52AB-EA35-4A9A-B2C4-F4ECE5BED84B}" type="datetimeFigureOut">
              <a:rPr lang="en-US" smtClean="0"/>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4180215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2D52AB-EA35-4A9A-B2C4-F4ECE5BED84B}" type="datetimeFigureOut">
              <a:rPr lang="en-US" smtClean="0"/>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4002647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D52AB-EA35-4A9A-B2C4-F4ECE5BED84B}" type="datetimeFigureOut">
              <a:rPr lang="en-US" smtClean="0"/>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3862429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D52AB-EA35-4A9A-B2C4-F4ECE5BED84B}"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3327891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D52AB-EA35-4A9A-B2C4-F4ECE5BED84B}"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5A4F1-6C7B-45E9-A676-E5BE191F9048}" type="slidenum">
              <a:rPr lang="en-US" smtClean="0"/>
              <a:t>‹#›</a:t>
            </a:fld>
            <a:endParaRPr lang="en-US"/>
          </a:p>
        </p:txBody>
      </p:sp>
    </p:spTree>
    <p:extLst>
      <p:ext uri="{BB962C8B-B14F-4D97-AF65-F5344CB8AC3E}">
        <p14:creationId xmlns:p14="http://schemas.microsoft.com/office/powerpoint/2010/main" val="780310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D52AB-EA35-4A9A-B2C4-F4ECE5BED84B}" type="datetimeFigureOut">
              <a:rPr lang="en-US" smtClean="0"/>
              <a:t>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5A4F1-6C7B-45E9-A676-E5BE191F9048}" type="slidenum">
              <a:rPr lang="en-US" smtClean="0"/>
              <a:t>‹#›</a:t>
            </a:fld>
            <a:endParaRPr lang="en-US"/>
          </a:p>
        </p:txBody>
      </p:sp>
    </p:spTree>
    <p:extLst>
      <p:ext uri="{BB962C8B-B14F-4D97-AF65-F5344CB8AC3E}">
        <p14:creationId xmlns:p14="http://schemas.microsoft.com/office/powerpoint/2010/main" val="107560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353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2400" y="76200"/>
            <a:ext cx="8804012" cy="707886"/>
          </a:xfrm>
          <a:prstGeom prst="rect">
            <a:avLst/>
          </a:prstGeom>
          <a:noFill/>
        </p:spPr>
        <p:txBody>
          <a:bodyPr wrap="none" lIns="91440" tIns="45720" rIns="91440" bIns="45720">
            <a:spAutoFit/>
          </a:bodyPr>
          <a:lstStyle/>
          <a:p>
            <a:pPr algn="ctr"/>
            <a:r>
              <a:rPr lang="en-US" sz="4000" b="1" cap="none" spc="50" dirty="0" smtClean="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rPr>
              <a:t>Parable of the Barren Fig Tree</a:t>
            </a:r>
            <a:endParaRPr lang="en-US" sz="5400" b="1" cap="none" spc="50" dirty="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endParaRPr>
          </a:p>
        </p:txBody>
      </p:sp>
      <p:sp>
        <p:nvSpPr>
          <p:cNvPr id="2" name="Rectangle 1"/>
          <p:cNvSpPr/>
          <p:nvPr/>
        </p:nvSpPr>
        <p:spPr>
          <a:xfrm>
            <a:off x="1070080" y="990600"/>
            <a:ext cx="7003840" cy="1015663"/>
          </a:xfrm>
          <a:prstGeom prst="rect">
            <a:avLst/>
          </a:prstGeom>
          <a:solidFill>
            <a:schemeClr val="accent3">
              <a:lumMod val="50000"/>
            </a:schemeClr>
          </a:solidFill>
          <a:ln w="38100">
            <a:solidFill>
              <a:schemeClr val="bg1"/>
            </a:solidFill>
          </a:ln>
        </p:spPr>
        <p:txBody>
          <a:bodyPr wrap="non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Planted to Produce Fruit</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sp>
        <p:nvSpPr>
          <p:cNvPr id="14" name="Rectangle 13"/>
          <p:cNvSpPr/>
          <p:nvPr/>
        </p:nvSpPr>
        <p:spPr>
          <a:xfrm>
            <a:off x="1092820" y="2057400"/>
            <a:ext cx="7003840" cy="1015663"/>
          </a:xfrm>
          <a:prstGeom prst="rect">
            <a:avLst/>
          </a:prstGeom>
          <a:solidFill>
            <a:schemeClr val="accent3">
              <a:lumMod val="50000"/>
            </a:schemeClr>
          </a:solidFill>
          <a:ln w="38100">
            <a:solidFill>
              <a:schemeClr val="bg1"/>
            </a:solidFill>
          </a:ln>
        </p:spPr>
        <p:txBody>
          <a:bodyPr wrap="squar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Idleness is not an Option</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sp>
        <p:nvSpPr>
          <p:cNvPr id="28" name="Rectangle 27"/>
          <p:cNvSpPr/>
          <p:nvPr/>
        </p:nvSpPr>
        <p:spPr>
          <a:xfrm>
            <a:off x="1092820" y="3124200"/>
            <a:ext cx="7003840" cy="1015663"/>
          </a:xfrm>
          <a:prstGeom prst="rect">
            <a:avLst/>
          </a:prstGeom>
          <a:solidFill>
            <a:schemeClr val="accent3">
              <a:lumMod val="50000"/>
            </a:schemeClr>
          </a:solidFill>
          <a:ln w="38100">
            <a:solidFill>
              <a:schemeClr val="bg1"/>
            </a:solidFill>
          </a:ln>
        </p:spPr>
        <p:txBody>
          <a:bodyPr wrap="squar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Not the Circumstances</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sp>
        <p:nvSpPr>
          <p:cNvPr id="8" name="Rectangle 7"/>
          <p:cNvSpPr/>
          <p:nvPr/>
        </p:nvSpPr>
        <p:spPr>
          <a:xfrm>
            <a:off x="1092820" y="4191000"/>
            <a:ext cx="7003840" cy="1015663"/>
          </a:xfrm>
          <a:prstGeom prst="rect">
            <a:avLst/>
          </a:prstGeom>
          <a:solidFill>
            <a:schemeClr val="accent3">
              <a:lumMod val="50000"/>
            </a:schemeClr>
          </a:solidFill>
          <a:ln w="38100">
            <a:solidFill>
              <a:schemeClr val="bg1"/>
            </a:solidFill>
          </a:ln>
        </p:spPr>
        <p:txBody>
          <a:bodyPr wrap="squar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Time </a:t>
            </a:r>
            <a:r>
              <a:rPr lang="en-US" sz="6000" b="1"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F</a:t>
            </a: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inally Runs Out</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pic>
        <p:nvPicPr>
          <p:cNvPr id="3" name="Picture 2"/>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356651" y="5260588"/>
            <a:ext cx="2395509" cy="16002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398" r="7004"/>
          <a:stretch/>
        </p:blipFill>
        <p:spPr>
          <a:xfrm>
            <a:off x="14868" y="-1"/>
            <a:ext cx="9129132" cy="6874215"/>
          </a:xfrm>
          <a:prstGeom prst="rect">
            <a:avLst/>
          </a:prstGeom>
        </p:spPr>
      </p:pic>
    </p:spTree>
    <p:extLst>
      <p:ext uri="{BB962C8B-B14F-4D97-AF65-F5344CB8AC3E}">
        <p14:creationId xmlns:p14="http://schemas.microsoft.com/office/powerpoint/2010/main" val="3661873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2000"/>
                                        <p:tgtEl>
                                          <p:spTgt spid="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style.rotation</p:attrName>
                                        </p:attrNameLst>
                                      </p:cBhvr>
                                      <p:tavLst>
                                        <p:tav tm="0">
                                          <p:val>
                                            <p:fltVal val="90"/>
                                          </p:val>
                                        </p:tav>
                                        <p:tav tm="100000">
                                          <p:val>
                                            <p:fltVal val="0"/>
                                          </p:val>
                                        </p:tav>
                                      </p:tavLst>
                                    </p:anim>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73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21" y="762000"/>
            <a:ext cx="6827579" cy="2062103"/>
          </a:xfrm>
          <a:prstGeom prst="rect">
            <a:avLst/>
          </a:prstGeom>
          <a:noFill/>
        </p:spPr>
        <p:txBody>
          <a:bodyPr wrap="square" rtlCol="0">
            <a:spAutoFit/>
          </a:bodyPr>
          <a:lstStyle/>
          <a:p>
            <a:r>
              <a:rPr lang="en-US" sz="3200" b="1" i="1" baseline="30000" dirty="0">
                <a:solidFill>
                  <a:srgbClr val="FF0000"/>
                </a:solidFill>
              </a:rPr>
              <a:t>6</a:t>
            </a:r>
            <a:r>
              <a:rPr lang="en-US" sz="3200" b="1" baseline="30000" dirty="0"/>
              <a:t> </a:t>
            </a:r>
            <a:r>
              <a:rPr lang="en-US" sz="3200" b="1" dirty="0"/>
              <a:t>He also spoke this parable: </a:t>
            </a:r>
            <a:r>
              <a:rPr lang="en-US" sz="3200" b="1" dirty="0" smtClean="0"/>
              <a:t>A </a:t>
            </a:r>
            <a:r>
              <a:rPr lang="en-US" sz="3200" b="1" dirty="0"/>
              <a:t>certain man had a fig tree planted in his vineyard, and he came seeking fruit on it and found none. </a:t>
            </a:r>
            <a:r>
              <a:rPr lang="en-US" sz="3200" b="1" i="1" baseline="30000" dirty="0">
                <a:solidFill>
                  <a:srgbClr val="FF0000"/>
                </a:solidFill>
              </a:rPr>
              <a:t>7 </a:t>
            </a:r>
            <a:r>
              <a:rPr lang="en-US" sz="3200" b="1" dirty="0"/>
              <a:t>Then he said to </a:t>
            </a:r>
            <a:r>
              <a:rPr lang="en-US" sz="3200" b="1" dirty="0" smtClean="0"/>
              <a:t>the</a:t>
            </a:r>
            <a:endParaRPr lang="en-US" sz="3200" b="1" dirty="0"/>
          </a:p>
        </p:txBody>
      </p:sp>
      <p:sp>
        <p:nvSpPr>
          <p:cNvPr id="3" name="Rectangle 2"/>
          <p:cNvSpPr/>
          <p:nvPr/>
        </p:nvSpPr>
        <p:spPr>
          <a:xfrm>
            <a:off x="3146865" y="-7567"/>
            <a:ext cx="43207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Luke 13:6-9</a:t>
            </a:r>
            <a:endParaRPr lang="en-US" sz="5400" b="1" cap="none" spc="600" dirty="0">
              <a:ln w="11430"/>
              <a:solidFill>
                <a:srgbClr val="FF0000"/>
              </a:solidFill>
              <a:effectLst>
                <a:outerShdw blurRad="50800" dist="39000" dir="5460000" algn="tl">
                  <a:srgbClr val="000000">
                    <a:alpha val="38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51"/>
            <a:ext cx="2384047" cy="2686251"/>
          </a:xfrm>
          <a:prstGeom prst="rect">
            <a:avLst/>
          </a:prstGeom>
          <a:ln>
            <a:noFill/>
          </a:ln>
          <a:effectLst>
            <a:softEdge rad="112500"/>
          </a:effectLst>
        </p:spPr>
      </p:pic>
      <p:sp>
        <p:nvSpPr>
          <p:cNvPr id="6" name="TextBox 5"/>
          <p:cNvSpPr txBox="1"/>
          <p:nvPr/>
        </p:nvSpPr>
        <p:spPr>
          <a:xfrm>
            <a:off x="0" y="2632770"/>
            <a:ext cx="9144000" cy="3539430"/>
          </a:xfrm>
          <a:prstGeom prst="rect">
            <a:avLst/>
          </a:prstGeom>
          <a:noFill/>
        </p:spPr>
        <p:txBody>
          <a:bodyPr wrap="square" rtlCol="0">
            <a:spAutoFit/>
          </a:bodyPr>
          <a:lstStyle/>
          <a:p>
            <a:r>
              <a:rPr lang="en-US" sz="3200" b="1" dirty="0" smtClean="0"/>
              <a:t>keeper </a:t>
            </a:r>
            <a:r>
              <a:rPr lang="en-US" sz="3200" b="1" dirty="0"/>
              <a:t>of his vineyard, l</a:t>
            </a:r>
            <a:r>
              <a:rPr lang="en-US" sz="3200" b="1" dirty="0" smtClean="0"/>
              <a:t>ook</a:t>
            </a:r>
            <a:r>
              <a:rPr lang="en-US" sz="3200" b="1" dirty="0"/>
              <a:t>, for three years I have come seeking fruit on this fig tree and find none. Cut it down; why does it use up the ground</a:t>
            </a:r>
            <a:r>
              <a:rPr lang="en-US" sz="3200" b="1" dirty="0" smtClean="0"/>
              <a:t>? </a:t>
            </a:r>
            <a:r>
              <a:rPr lang="en-US" sz="3200" b="1" i="1" baseline="30000" dirty="0">
                <a:solidFill>
                  <a:srgbClr val="FF0000"/>
                </a:solidFill>
              </a:rPr>
              <a:t>8</a:t>
            </a:r>
            <a:r>
              <a:rPr lang="en-US" sz="3200" b="1" baseline="30000" dirty="0"/>
              <a:t> </a:t>
            </a:r>
            <a:r>
              <a:rPr lang="en-US" sz="3200" b="1" dirty="0"/>
              <a:t>But he answered and said to him, s</a:t>
            </a:r>
            <a:r>
              <a:rPr lang="en-US" sz="3200" b="1" dirty="0" smtClean="0"/>
              <a:t>ir</a:t>
            </a:r>
            <a:r>
              <a:rPr lang="en-US" sz="3200" b="1" dirty="0"/>
              <a:t>, let it alone this year also, until I dig around it and fertilize it. </a:t>
            </a:r>
            <a:r>
              <a:rPr lang="en-US" sz="3200" b="1" i="1" baseline="30000" dirty="0">
                <a:solidFill>
                  <a:srgbClr val="FF0000"/>
                </a:solidFill>
              </a:rPr>
              <a:t>9 </a:t>
            </a:r>
            <a:r>
              <a:rPr lang="en-US" sz="3200" b="1" dirty="0"/>
              <a:t>And if it bears fruit, well. But if not, after </a:t>
            </a:r>
            <a:r>
              <a:rPr lang="en-US" sz="3200" b="1" dirty="0" smtClean="0"/>
              <a:t>that </a:t>
            </a:r>
            <a:r>
              <a:rPr lang="en-US" sz="3200" b="1" dirty="0"/>
              <a:t>you can cut it down</a:t>
            </a:r>
            <a:r>
              <a:rPr lang="en-US" sz="3200" b="1" dirty="0" smtClean="0"/>
              <a:t>.</a:t>
            </a:r>
            <a:endParaRPr lang="en-US" sz="3200" b="1" dirty="0"/>
          </a:p>
        </p:txBody>
      </p:sp>
    </p:spTree>
    <p:extLst>
      <p:ext uri="{BB962C8B-B14F-4D97-AF65-F5344CB8AC3E}">
        <p14:creationId xmlns:p14="http://schemas.microsoft.com/office/powerpoint/2010/main" val="3273167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188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934199"/>
          </a:xfrm>
          <a:prstGeom prst="rect">
            <a:avLst/>
          </a:prstGeom>
        </p:spPr>
      </p:pic>
      <p:sp>
        <p:nvSpPr>
          <p:cNvPr id="6" name="TextBox 5"/>
          <p:cNvSpPr txBox="1"/>
          <p:nvPr/>
        </p:nvSpPr>
        <p:spPr>
          <a:xfrm>
            <a:off x="76200" y="4192948"/>
            <a:ext cx="8991600" cy="2677656"/>
          </a:xfrm>
          <a:prstGeom prst="rect">
            <a:avLst/>
          </a:prstGeom>
          <a:solidFill>
            <a:srgbClr val="FFFFFF">
              <a:alpha val="74902"/>
            </a:srgbClr>
          </a:solidFill>
        </p:spPr>
        <p:txBody>
          <a:bodyPr wrap="square" rtlCol="0">
            <a:spAutoFit/>
          </a:bodyPr>
          <a:lstStyle/>
          <a:p>
            <a:r>
              <a:rPr lang="en-US" sz="2400" b="1" dirty="0" smtClean="0"/>
              <a:t>He also spoke this parable: A certain man had a fig tree planted in his vineyard, and he came seeking fruit on it and found none. Then he said to the keeper of his vineyard, look, for three years I have come seeking fruit on this fig tree and find none. Cut it down; why does it use up the ground?</a:t>
            </a:r>
            <a:r>
              <a:rPr lang="en-US" sz="2400" b="1" baseline="30000" dirty="0" smtClean="0"/>
              <a:t> </a:t>
            </a:r>
            <a:r>
              <a:rPr lang="en-US" sz="2400" b="1" dirty="0" smtClean="0"/>
              <a:t>But he answered and said to him, sir, let it alone this year also, until I dig around it and fertilize it. And if it bears fruit, well. But if not, after that you can cut it down.</a:t>
            </a:r>
            <a:endParaRPr lang="en-US" sz="2400" b="1" dirty="0"/>
          </a:p>
        </p:txBody>
      </p:sp>
      <p:sp>
        <p:nvSpPr>
          <p:cNvPr id="10" name="Rectangle 9"/>
          <p:cNvSpPr/>
          <p:nvPr/>
        </p:nvSpPr>
        <p:spPr>
          <a:xfrm>
            <a:off x="156136" y="54114"/>
            <a:ext cx="8804012" cy="707886"/>
          </a:xfrm>
          <a:prstGeom prst="rect">
            <a:avLst/>
          </a:prstGeom>
          <a:noFill/>
        </p:spPr>
        <p:txBody>
          <a:bodyPr wrap="none" lIns="91440" tIns="45720" rIns="91440" bIns="45720">
            <a:spAutoFit/>
          </a:bodyPr>
          <a:lstStyle/>
          <a:p>
            <a:pPr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Calligraphy" pitchFamily="66" charset="0"/>
              </a:rPr>
              <a:t>Parable of the Barren Fig Tree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Calligraphy" pitchFamily="66" charset="0"/>
            </a:endParaRPr>
          </a:p>
        </p:txBody>
      </p:sp>
      <p:cxnSp>
        <p:nvCxnSpPr>
          <p:cNvPr id="3" name="Straight Connector 2"/>
          <p:cNvCxnSpPr/>
          <p:nvPr/>
        </p:nvCxnSpPr>
        <p:spPr>
          <a:xfrm>
            <a:off x="3657600" y="4572000"/>
            <a:ext cx="4495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09700" y="4953000"/>
            <a:ext cx="59817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5334000"/>
            <a:ext cx="3352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6136" y="5715000"/>
            <a:ext cx="533026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03612" y="5715000"/>
            <a:ext cx="140678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80012" y="5715000"/>
            <a:ext cx="133058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6136" y="6047678"/>
            <a:ext cx="235846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2668" y="6400800"/>
            <a:ext cx="36557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34200" y="6400800"/>
            <a:ext cx="1901264" cy="1301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400" y="6781800"/>
            <a:ext cx="609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35368" y="6781800"/>
            <a:ext cx="45701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 y="76200"/>
            <a:ext cx="8804012" cy="707886"/>
          </a:xfrm>
          <a:prstGeom prst="rect">
            <a:avLst/>
          </a:prstGeom>
          <a:noFill/>
        </p:spPr>
        <p:txBody>
          <a:bodyPr wrap="none" lIns="91440" tIns="45720" rIns="91440" bIns="45720">
            <a:spAutoFit/>
          </a:bodyPr>
          <a:lstStyle/>
          <a:p>
            <a:pPr algn="ctr"/>
            <a:r>
              <a:rPr lang="en-US" sz="4000" b="1" cap="none" spc="50" dirty="0" smtClean="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rPr>
              <a:t>Parable of the Barren Fig Tree</a:t>
            </a:r>
            <a:endParaRPr lang="en-US" sz="5400" b="1" cap="none" spc="50" dirty="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endParaRPr>
          </a:p>
        </p:txBody>
      </p:sp>
    </p:spTree>
    <p:extLst>
      <p:ext uri="{BB962C8B-B14F-4D97-AF65-F5344CB8AC3E}">
        <p14:creationId xmlns:p14="http://schemas.microsoft.com/office/powerpoint/2010/main" val="2605885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2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2000"/>
                                        <p:tgtEl>
                                          <p:spTgt spid="12"/>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nodeType="clickEffect">
                                  <p:stCondLst>
                                    <p:cond delay="0"/>
                                  </p:stCondLst>
                                  <p:childTnLst>
                                    <p:animEffect transition="out" filter="wipe(down)">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22" presetClass="entr" presetSubtype="8"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2000"/>
                                        <p:tgtEl>
                                          <p:spTgt spid="16"/>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22" presetClass="exit" presetSubtype="4" fill="hold" nodeType="withEffect">
                                  <p:stCondLst>
                                    <p:cond delay="0"/>
                                  </p:stCondLst>
                                  <p:childTnLst>
                                    <p:animEffect transition="out" filter="wipe(down)">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22" presetClass="entr" presetSubtype="8"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20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nodeType="clickEffect">
                                  <p:stCondLst>
                                    <p:cond delay="0"/>
                                  </p:stCondLst>
                                  <p:childTnLst>
                                    <p:animEffect transition="out" filter="wipe(down)">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22" presetClass="entr" presetSubtype="8"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2000"/>
                                        <p:tgtEl>
                                          <p:spTgt spid="23"/>
                                        </p:tgtEl>
                                      </p:cBhvr>
                                    </p:animEffect>
                                  </p:childTnLst>
                                </p:cTn>
                              </p:par>
                            </p:childTnLst>
                          </p:cTn>
                        </p:par>
                        <p:par>
                          <p:cTn id="77" fill="hold">
                            <p:stCondLst>
                              <p:cond delay="2000"/>
                            </p:stCondLst>
                            <p:childTnLst>
                              <p:par>
                                <p:cTn id="78" presetID="22" presetClass="entr" presetSubtype="8"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20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xit" presetSubtype="4" fill="hold" nodeType="clickEffect">
                                  <p:stCondLst>
                                    <p:cond delay="0"/>
                                  </p:stCondLst>
                                  <p:childTnLst>
                                    <p:animEffect transition="out" filter="wipe(down)">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par>
                                <p:cTn id="86" presetID="22" presetClass="exit" presetSubtype="4" fill="hold" nodeType="withEffect">
                                  <p:stCondLst>
                                    <p:cond delay="0"/>
                                  </p:stCondLst>
                                  <p:childTnLst>
                                    <p:animEffect transition="out" filter="wipe(down)">
                                      <p:cBhvr>
                                        <p:cTn id="87" dur="500"/>
                                        <p:tgtEl>
                                          <p:spTgt spid="25"/>
                                        </p:tgtEl>
                                      </p:cBhvr>
                                    </p:animEffect>
                                    <p:set>
                                      <p:cBhvr>
                                        <p:cTn id="88" dur="1" fill="hold">
                                          <p:stCondLst>
                                            <p:cond delay="499"/>
                                          </p:stCondLst>
                                        </p:cTn>
                                        <p:tgtEl>
                                          <p:spTgt spid="25"/>
                                        </p:tgtEl>
                                        <p:attrNameLst>
                                          <p:attrName>style.visibility</p:attrName>
                                        </p:attrNameLst>
                                      </p:cBhvr>
                                      <p:to>
                                        <p:strVal val="hidden"/>
                                      </p:to>
                                    </p:set>
                                  </p:childTnLst>
                                </p:cTn>
                              </p:par>
                              <p:par>
                                <p:cTn id="89" presetID="22" presetClass="entr" presetSubtype="8"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20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20" presetClass="exit" presetSubtype="0" fill="hold" nodeType="clickEffect">
                                  <p:stCondLst>
                                    <p:cond delay="0"/>
                                  </p:stCondLst>
                                  <p:childTnLst>
                                    <p:animEffect transition="out" filter="wedge">
                                      <p:cBhvr>
                                        <p:cTn id="95" dur="2000"/>
                                        <p:tgtEl>
                                          <p:spTgt spid="9"/>
                                        </p:tgtEl>
                                      </p:cBhvr>
                                    </p:animEffect>
                                    <p:set>
                                      <p:cBhvr>
                                        <p:cTn id="96" dur="1" fill="hold">
                                          <p:stCondLst>
                                            <p:cond delay="1999"/>
                                          </p:stCondLst>
                                        </p:cTn>
                                        <p:tgtEl>
                                          <p:spTgt spid="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par>
                                <p:cTn id="100" presetID="20" presetClass="exit" presetSubtype="0" fill="hold" grpId="0" nodeType="withEffect">
                                  <p:stCondLst>
                                    <p:cond delay="0"/>
                                  </p:stCondLst>
                                  <p:childTnLst>
                                    <p:animEffect transition="out" filter="wedge">
                                      <p:cBhvr>
                                        <p:cTn id="101" dur="2000"/>
                                        <p:tgtEl>
                                          <p:spTgt spid="10"/>
                                        </p:tgtEl>
                                      </p:cBhvr>
                                    </p:animEffect>
                                    <p:set>
                                      <p:cBhvr>
                                        <p:cTn id="102" dur="1" fill="hold">
                                          <p:stCondLst>
                                            <p:cond delay="1999"/>
                                          </p:stCondLst>
                                        </p:cTn>
                                        <p:tgtEl>
                                          <p:spTgt spid="10"/>
                                        </p:tgtEl>
                                        <p:attrNameLst>
                                          <p:attrName>style.visibility</p:attrName>
                                        </p:attrNameLst>
                                      </p:cBhvr>
                                      <p:to>
                                        <p:strVal val="hidden"/>
                                      </p:to>
                                    </p:set>
                                  </p:childTnLst>
                                </p:cTn>
                              </p:par>
                              <p:par>
                                <p:cTn id="103" presetID="20"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edge">
                                      <p:cBhvr>
                                        <p:cTn id="105" dur="2000"/>
                                        <p:tgtEl>
                                          <p:spTgt spid="11"/>
                                        </p:tgtEl>
                                      </p:cBhvr>
                                    </p:animEffect>
                                  </p:childTnLst>
                                </p:cTn>
                              </p:par>
                              <p:par>
                                <p:cTn id="106" presetID="42" presetClass="exit" presetSubtype="0" fill="hold" grpId="2" nodeType="withEffect">
                                  <p:stCondLst>
                                    <p:cond delay="0"/>
                                  </p:stCondLst>
                                  <p:childTnLst>
                                    <p:animEffect transition="out" filter="fade">
                                      <p:cBhvr>
                                        <p:cTn id="107" dur="2000"/>
                                        <p:tgtEl>
                                          <p:spTgt spid="6"/>
                                        </p:tgtEl>
                                      </p:cBhvr>
                                    </p:animEffect>
                                    <p:anim calcmode="lin" valueType="num">
                                      <p:cBhvr>
                                        <p:cTn id="108" dur="2000"/>
                                        <p:tgtEl>
                                          <p:spTgt spid="6"/>
                                        </p:tgtEl>
                                        <p:attrNameLst>
                                          <p:attrName>ppt_x</p:attrName>
                                        </p:attrNameLst>
                                      </p:cBhvr>
                                      <p:tavLst>
                                        <p:tav tm="0">
                                          <p:val>
                                            <p:strVal val="ppt_x"/>
                                          </p:val>
                                        </p:tav>
                                        <p:tav tm="100000">
                                          <p:val>
                                            <p:strVal val="ppt_x"/>
                                          </p:val>
                                        </p:tav>
                                      </p:tavLst>
                                    </p:anim>
                                    <p:anim calcmode="lin" valueType="num">
                                      <p:cBhvr>
                                        <p:cTn id="109" dur="2000"/>
                                        <p:tgtEl>
                                          <p:spTgt spid="6"/>
                                        </p:tgtEl>
                                        <p:attrNameLst>
                                          <p:attrName>ppt_y</p:attrName>
                                        </p:attrNameLst>
                                      </p:cBhvr>
                                      <p:tavLst>
                                        <p:tav tm="0">
                                          <p:val>
                                            <p:strVal val="ppt_y"/>
                                          </p:val>
                                        </p:tav>
                                        <p:tav tm="100000">
                                          <p:val>
                                            <p:strVal val="ppt_y+.1"/>
                                          </p:val>
                                        </p:tav>
                                      </p:tavLst>
                                    </p:anim>
                                    <p:set>
                                      <p:cBhvr>
                                        <p:cTn id="11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2" animBg="1"/>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2400" y="76200"/>
            <a:ext cx="8804012" cy="707886"/>
          </a:xfrm>
          <a:prstGeom prst="rect">
            <a:avLst/>
          </a:prstGeom>
          <a:noFill/>
        </p:spPr>
        <p:txBody>
          <a:bodyPr wrap="none" lIns="91440" tIns="45720" rIns="91440" bIns="45720">
            <a:spAutoFit/>
          </a:bodyPr>
          <a:lstStyle/>
          <a:p>
            <a:pPr algn="ctr"/>
            <a:r>
              <a:rPr lang="en-US" sz="4000" b="1" cap="none" spc="50" dirty="0" smtClean="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rPr>
              <a:t>Parable of the Barren Fig Tree</a:t>
            </a:r>
            <a:endParaRPr lang="en-US" sz="5400" b="1" cap="none" spc="50" dirty="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endParaRPr>
          </a:p>
        </p:txBody>
      </p:sp>
      <p:sp>
        <p:nvSpPr>
          <p:cNvPr id="4" name="Rounded Rectangle 3"/>
          <p:cNvSpPr/>
          <p:nvPr/>
        </p:nvSpPr>
        <p:spPr>
          <a:xfrm>
            <a:off x="381000" y="1797784"/>
            <a:ext cx="8305800" cy="457200"/>
          </a:xfrm>
          <a:prstGeom prst="roundRect">
            <a:avLst/>
          </a:prstGeom>
          <a:solidFill>
            <a:srgbClr val="FFFF00">
              <a:alpha val="80000"/>
            </a:srgbClr>
          </a:solidFill>
          <a:ln>
            <a:solidFill>
              <a:srgbClr val="FFFF00"/>
            </a:solidFill>
          </a:ln>
          <a:effectLst>
            <a:glow rad="101600">
              <a:schemeClr val="accent3">
                <a:lumMod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81000" y="3000345"/>
            <a:ext cx="8305800" cy="457200"/>
          </a:xfrm>
          <a:prstGeom prst="roundRect">
            <a:avLst/>
          </a:prstGeom>
          <a:solidFill>
            <a:srgbClr val="FFFF00">
              <a:alpha val="80000"/>
            </a:srgbClr>
          </a:solidFill>
          <a:ln>
            <a:solidFill>
              <a:srgbClr val="FFFF00"/>
            </a:solidFill>
          </a:ln>
          <a:effectLst>
            <a:glow rad="101600">
              <a:schemeClr val="accent3">
                <a:lumMod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419100" y="4202906"/>
            <a:ext cx="8305800" cy="457200"/>
          </a:xfrm>
          <a:prstGeom prst="roundRect">
            <a:avLst/>
          </a:prstGeom>
          <a:solidFill>
            <a:srgbClr val="FFFF00">
              <a:alpha val="80000"/>
            </a:srgbClr>
          </a:solidFill>
          <a:ln>
            <a:solidFill>
              <a:srgbClr val="FFFF00"/>
            </a:solidFill>
          </a:ln>
          <a:effectLst>
            <a:glow rad="101600">
              <a:schemeClr val="accent3">
                <a:lumMod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33400" y="1797784"/>
            <a:ext cx="8077200" cy="2862322"/>
          </a:xfrm>
          <a:prstGeom prst="rect">
            <a:avLst/>
          </a:prstGeom>
          <a:noFill/>
        </p:spPr>
        <p:txBody>
          <a:bodyPr wrap="square" rtlCol="0">
            <a:spAutoFit/>
          </a:bodyPr>
          <a:lstStyle/>
          <a:p>
            <a:pPr marL="342900" indent="-342900">
              <a:buFont typeface="+mj-lt"/>
              <a:buAutoNum type="arabicPeriod"/>
            </a:pPr>
            <a:r>
              <a:rPr lang="en-US" sz="2000" b="1" dirty="0" smtClean="0">
                <a:latin typeface="Arial" pitchFamily="34" charset="0"/>
                <a:cs typeface="Arial" pitchFamily="34" charset="0"/>
              </a:rPr>
              <a:t>Valuable—bore fruit three times each year (almost 10 months)</a:t>
            </a:r>
          </a:p>
          <a:p>
            <a:pPr marL="342900" indent="-342900">
              <a:buFont typeface="+mj-lt"/>
              <a:buAutoNum type="arabicPeriod"/>
            </a:pPr>
            <a:endParaRPr lang="en-US" sz="2000" b="1" dirty="0">
              <a:latin typeface="Arial" pitchFamily="34" charset="0"/>
              <a:cs typeface="Arial" pitchFamily="34" charset="0"/>
            </a:endParaRPr>
          </a:p>
          <a:p>
            <a:pPr marL="342900" indent="-342900">
              <a:buFont typeface="+mj-lt"/>
              <a:buAutoNum type="arabicPeriod"/>
            </a:pPr>
            <a:endParaRPr lang="en-US" sz="2000" b="1" dirty="0" smtClean="0">
              <a:latin typeface="Arial" pitchFamily="34" charset="0"/>
              <a:cs typeface="Arial" pitchFamily="34" charset="0"/>
            </a:endParaRPr>
          </a:p>
          <a:p>
            <a:pPr marL="342900" indent="-342900">
              <a:buFont typeface="+mj-lt"/>
              <a:buAutoNum type="arabicPeriod"/>
            </a:pPr>
            <a:endParaRPr lang="en-US" sz="2000" b="1" dirty="0">
              <a:latin typeface="Arial" pitchFamily="34" charset="0"/>
              <a:cs typeface="Arial" pitchFamily="34" charset="0"/>
            </a:endParaRPr>
          </a:p>
          <a:p>
            <a:pPr marL="342900" indent="-342900">
              <a:buFont typeface="+mj-lt"/>
              <a:buAutoNum type="arabicPeriod"/>
            </a:pPr>
            <a:r>
              <a:rPr lang="en-US" sz="2000" b="1" dirty="0" smtClean="0">
                <a:latin typeface="Arial" pitchFamily="34" charset="0"/>
                <a:cs typeface="Arial" pitchFamily="34" charset="0"/>
              </a:rPr>
              <a:t>Fig trees abundantly found in Promised Land (Deut 8:8).</a:t>
            </a:r>
          </a:p>
          <a:p>
            <a:pPr marL="342900" indent="-342900">
              <a:buFont typeface="+mj-lt"/>
              <a:buAutoNum type="arabicPeriod"/>
            </a:pPr>
            <a:endParaRPr lang="en-US" sz="2000" b="1" dirty="0">
              <a:latin typeface="Arial" pitchFamily="34" charset="0"/>
              <a:cs typeface="Arial" pitchFamily="34" charset="0"/>
            </a:endParaRPr>
          </a:p>
          <a:p>
            <a:pPr marL="342900" indent="-342900">
              <a:buFont typeface="+mj-lt"/>
              <a:buAutoNum type="arabicPeriod"/>
            </a:pPr>
            <a:endParaRPr lang="en-US" sz="2000" b="1" dirty="0" smtClean="0">
              <a:latin typeface="Arial" pitchFamily="34" charset="0"/>
              <a:cs typeface="Arial" pitchFamily="34" charset="0"/>
            </a:endParaRPr>
          </a:p>
          <a:p>
            <a:pPr marL="342900" indent="-342900">
              <a:buFont typeface="+mj-lt"/>
              <a:buAutoNum type="arabicPeriod"/>
            </a:pPr>
            <a:endParaRPr lang="en-US" sz="2000" b="1" dirty="0">
              <a:latin typeface="Arial" pitchFamily="34" charset="0"/>
              <a:cs typeface="Arial" pitchFamily="34" charset="0"/>
            </a:endParaRPr>
          </a:p>
          <a:p>
            <a:pPr marL="342900" indent="-342900">
              <a:buFont typeface="+mj-lt"/>
              <a:buAutoNum type="arabicPeriod"/>
            </a:pPr>
            <a:r>
              <a:rPr lang="en-US" sz="2000" b="1" dirty="0" smtClean="0">
                <a:latin typeface="Arial" pitchFamily="34" charset="0"/>
                <a:cs typeface="Arial" pitchFamily="34" charset="0"/>
              </a:rPr>
              <a:t>Symbol of peace, security and prosperity (1 Kings 4:24-25)</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942695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2000"/>
                                        <p:tgtEl>
                                          <p:spTgt spid="3">
                                            <p:txEl>
                                              <p:pRg st="4" end="4"/>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2000"/>
                                        <p:tgtEl>
                                          <p:spTgt spid="3">
                                            <p:txEl>
                                              <p:pRg st="8" end="8"/>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3"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2400" y="76200"/>
            <a:ext cx="8804012" cy="707886"/>
          </a:xfrm>
          <a:prstGeom prst="rect">
            <a:avLst/>
          </a:prstGeom>
          <a:noFill/>
        </p:spPr>
        <p:txBody>
          <a:bodyPr wrap="none" lIns="91440" tIns="45720" rIns="91440" bIns="45720">
            <a:spAutoFit/>
          </a:bodyPr>
          <a:lstStyle/>
          <a:p>
            <a:pPr algn="ctr"/>
            <a:r>
              <a:rPr lang="en-US" sz="4000" b="1" cap="none" spc="50" dirty="0" smtClean="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rPr>
              <a:t>Parable of the Barren Fig Tree</a:t>
            </a:r>
            <a:endParaRPr lang="en-US" sz="5400" b="1" cap="none" spc="50" dirty="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endParaRPr>
          </a:p>
        </p:txBody>
      </p:sp>
      <p:grpSp>
        <p:nvGrpSpPr>
          <p:cNvPr id="6" name="Group 5"/>
          <p:cNvGrpSpPr/>
          <p:nvPr/>
        </p:nvGrpSpPr>
        <p:grpSpPr>
          <a:xfrm>
            <a:off x="0" y="838200"/>
            <a:ext cx="9144000" cy="3048001"/>
            <a:chOff x="0" y="1219199"/>
            <a:chExt cx="9144000" cy="304800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4572000" cy="304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803" b="39237"/>
            <a:stretch/>
          </p:blipFill>
          <p:spPr>
            <a:xfrm>
              <a:off x="4554406" y="1219199"/>
              <a:ext cx="4589594" cy="3048001"/>
            </a:xfrm>
            <a:prstGeom prst="rect">
              <a:avLst/>
            </a:prstGeom>
          </p:spPr>
        </p:pic>
      </p:grpSp>
      <p:sp>
        <p:nvSpPr>
          <p:cNvPr id="10" name="TextBox 9"/>
          <p:cNvSpPr txBox="1"/>
          <p:nvPr/>
        </p:nvSpPr>
        <p:spPr>
          <a:xfrm>
            <a:off x="0" y="3886200"/>
            <a:ext cx="9144000" cy="2862322"/>
          </a:xfrm>
          <a:prstGeom prst="rect">
            <a:avLst/>
          </a:prstGeom>
          <a:solidFill>
            <a:srgbClr val="FFFFFF">
              <a:alpha val="74902"/>
            </a:srgbClr>
          </a:solidFill>
        </p:spPr>
        <p:txBody>
          <a:bodyPr wrap="square" rtlCol="0">
            <a:spAutoFit/>
          </a:bodyPr>
          <a:lstStyle/>
          <a:p>
            <a:r>
              <a:rPr lang="en-US" sz="2250" b="1" dirty="0" smtClean="0"/>
              <a:t>There were present at that season some who told Him about the Galileans whose blood Pilate had mingled with their sacrifices. And Jesus answered and said to them, do you suppose that these Galileans were worse sinners than all other Galileans, because they suffered such things? I tell you, no; but unless you repent you will all likewise perish. Or those eighteen on whom the tower in Siloam fell and killed them, do you think that they were worse sinners than all other men who dwelt in Jerusalem? I tell you, no; but unless you repent you will all likewise perish. (Luke 13:1-5)</a:t>
            </a:r>
            <a:endParaRPr lang="en-US" sz="2250" b="1" dirty="0"/>
          </a:p>
        </p:txBody>
      </p:sp>
      <p:sp>
        <p:nvSpPr>
          <p:cNvPr id="16" name="TextBox 15"/>
          <p:cNvSpPr txBox="1"/>
          <p:nvPr/>
        </p:nvSpPr>
        <p:spPr>
          <a:xfrm>
            <a:off x="0" y="3886200"/>
            <a:ext cx="9144000" cy="2862322"/>
          </a:xfrm>
          <a:prstGeom prst="rect">
            <a:avLst/>
          </a:prstGeom>
          <a:noFill/>
        </p:spPr>
        <p:txBody>
          <a:bodyPr wrap="square" rtlCol="0">
            <a:spAutoFit/>
          </a:bodyPr>
          <a:lstStyle/>
          <a:p>
            <a:r>
              <a:rPr lang="en-US" sz="2250" b="1" dirty="0" smtClean="0"/>
              <a:t>There were present at that season some who told Him about the Galileans whose blood Pilate had mingled with their sacrifices. And Jesus answered and said to them, </a:t>
            </a:r>
            <a:r>
              <a:rPr lang="en-US" sz="2250" b="1" dirty="0" smtClean="0">
                <a:solidFill>
                  <a:srgbClr val="FF0000"/>
                </a:solidFill>
              </a:rPr>
              <a:t>do you suppose that these Galileans were worse sinners than all other Galileans, because they suffered such things? </a:t>
            </a:r>
            <a:r>
              <a:rPr lang="en-US" sz="2250" b="1" dirty="0" smtClean="0"/>
              <a:t>I tell you, no; but unless you repent you will all likewise perish. Or those eighteen on whom the tower in Siloam fell and killed them, </a:t>
            </a:r>
            <a:r>
              <a:rPr lang="en-US" sz="2250" b="1" dirty="0" smtClean="0">
                <a:solidFill>
                  <a:srgbClr val="FF0000"/>
                </a:solidFill>
              </a:rPr>
              <a:t>do you think that they were worse sinners than all other men who dwelt in Jerusalem? </a:t>
            </a:r>
            <a:r>
              <a:rPr lang="en-US" sz="2250" b="1" dirty="0" smtClean="0"/>
              <a:t>I tell you, no; but unless you repent you will all likewise perish. (Luke 13:1-5)</a:t>
            </a:r>
            <a:endParaRPr lang="en-US" sz="2250" b="1" dirty="0"/>
          </a:p>
        </p:txBody>
      </p:sp>
      <p:cxnSp>
        <p:nvCxnSpPr>
          <p:cNvPr id="9" name="Straight Connector 8"/>
          <p:cNvCxnSpPr/>
          <p:nvPr/>
        </p:nvCxnSpPr>
        <p:spPr>
          <a:xfrm>
            <a:off x="2286000" y="4953000"/>
            <a:ext cx="66704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5315502"/>
            <a:ext cx="7086600" cy="185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15000" y="6019800"/>
            <a:ext cx="3352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324600"/>
            <a:ext cx="7086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rot="21023869">
            <a:off x="347201" y="4491335"/>
            <a:ext cx="4940327" cy="923330"/>
          </a:xfrm>
          <a:prstGeom prst="rect">
            <a:avLst/>
          </a:prstGeom>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Repent or Perish</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6" name="Rectangle 25"/>
          <p:cNvSpPr/>
          <p:nvPr/>
        </p:nvSpPr>
        <p:spPr>
          <a:xfrm rot="21023869">
            <a:off x="3696566" y="5206171"/>
            <a:ext cx="4718599" cy="92333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Repent  </a:t>
            </a:r>
            <a:r>
              <a:rPr lang="en-US" sz="5400" b="1" u="sng" cap="none" spc="6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NOW</a:t>
            </a:r>
            <a:r>
              <a:rPr lang="en-US" sz="5400" b="1" cap="none" spc="6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5400" b="1" cap="none" spc="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80005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2000"/>
                                        <p:tgtEl>
                                          <p:spTgt spid="17"/>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2000"/>
                                        <p:tgtEl>
                                          <p:spTgt spid="19"/>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2000"/>
                                        <p:tgtEl>
                                          <p:spTgt spid="22"/>
                                        </p:tgtEl>
                                      </p:cBhvr>
                                    </p:animEffect>
                                  </p:childTnLst>
                                </p:cTn>
                              </p:par>
                            </p:childTnLst>
                          </p:cTn>
                        </p:par>
                        <p:par>
                          <p:cTn id="32" fill="hold">
                            <p:stCondLst>
                              <p:cond delay="8000"/>
                            </p:stCondLst>
                            <p:childTnLst>
                              <p:par>
                                <p:cTn id="33" presetID="9"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3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16"/>
                                        </p:tgtEl>
                                      </p:cBhvr>
                                    </p:animEffect>
                                    <p:set>
                                      <p:cBhvr>
                                        <p:cTn id="40" dur="1" fill="hold">
                                          <p:stCondLst>
                                            <p:cond delay="19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9"/>
                                        </p:tgtEl>
                                      </p:cBhvr>
                                    </p:animEffect>
                                    <p:set>
                                      <p:cBhvr>
                                        <p:cTn id="43" dur="1" fill="hold">
                                          <p:stCondLst>
                                            <p:cond delay="1999"/>
                                          </p:stCondLst>
                                        </p:cTn>
                                        <p:tgtEl>
                                          <p:spTgt spid="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17"/>
                                        </p:tgtEl>
                                      </p:cBhvr>
                                    </p:animEffect>
                                    <p:set>
                                      <p:cBhvr>
                                        <p:cTn id="46" dur="1" fill="hold">
                                          <p:stCondLst>
                                            <p:cond delay="19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19"/>
                                        </p:tgtEl>
                                      </p:cBhvr>
                                    </p:animEffect>
                                    <p:set>
                                      <p:cBhvr>
                                        <p:cTn id="49" dur="1" fill="hold">
                                          <p:stCondLst>
                                            <p:cond delay="1999"/>
                                          </p:stCondLst>
                                        </p:cTn>
                                        <p:tgtEl>
                                          <p:spTgt spid="1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22"/>
                                        </p:tgtEl>
                                      </p:cBhvr>
                                    </p:animEffect>
                                    <p:set>
                                      <p:cBhvr>
                                        <p:cTn id="52" dur="1" fill="hold">
                                          <p:stCondLst>
                                            <p:cond delay="1999"/>
                                          </p:stCondLst>
                                        </p:cTn>
                                        <p:tgtEl>
                                          <p:spTgt spid="22"/>
                                        </p:tgtEl>
                                        <p:attrNameLst>
                                          <p:attrName>style.visibility</p:attrName>
                                        </p:attrNameLst>
                                      </p:cBhvr>
                                      <p:to>
                                        <p:strVal val="hidden"/>
                                      </p:to>
                                    </p:set>
                                  </p:childTnLst>
                                </p:cTn>
                              </p:par>
                            </p:childTnLst>
                          </p:cTn>
                        </p:par>
                        <p:par>
                          <p:cTn id="53" fill="hold">
                            <p:stCondLst>
                              <p:cond delay="2000"/>
                            </p:stCondLst>
                            <p:childTnLst>
                              <p:par>
                                <p:cTn id="54" presetID="53" presetClass="entr" presetSubtype="528"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2000" fill="hold"/>
                                        <p:tgtEl>
                                          <p:spTgt spid="25"/>
                                        </p:tgtEl>
                                        <p:attrNameLst>
                                          <p:attrName>ppt_w</p:attrName>
                                        </p:attrNameLst>
                                      </p:cBhvr>
                                      <p:tavLst>
                                        <p:tav tm="0">
                                          <p:val>
                                            <p:fltVal val="0"/>
                                          </p:val>
                                        </p:tav>
                                        <p:tav tm="100000">
                                          <p:val>
                                            <p:strVal val="#ppt_w"/>
                                          </p:val>
                                        </p:tav>
                                      </p:tavLst>
                                    </p:anim>
                                    <p:anim calcmode="lin" valueType="num">
                                      <p:cBhvr>
                                        <p:cTn id="57" dur="2000" fill="hold"/>
                                        <p:tgtEl>
                                          <p:spTgt spid="25"/>
                                        </p:tgtEl>
                                        <p:attrNameLst>
                                          <p:attrName>ppt_h</p:attrName>
                                        </p:attrNameLst>
                                      </p:cBhvr>
                                      <p:tavLst>
                                        <p:tav tm="0">
                                          <p:val>
                                            <p:fltVal val="0"/>
                                          </p:val>
                                        </p:tav>
                                        <p:tav tm="100000">
                                          <p:val>
                                            <p:strVal val="#ppt_h"/>
                                          </p:val>
                                        </p:tav>
                                      </p:tavLst>
                                    </p:anim>
                                    <p:animEffect transition="in" filter="fade">
                                      <p:cBhvr>
                                        <p:cTn id="58" dur="2000"/>
                                        <p:tgtEl>
                                          <p:spTgt spid="25"/>
                                        </p:tgtEl>
                                      </p:cBhvr>
                                    </p:animEffect>
                                    <p:anim calcmode="lin" valueType="num">
                                      <p:cBhvr>
                                        <p:cTn id="59" dur="2000" fill="hold"/>
                                        <p:tgtEl>
                                          <p:spTgt spid="25"/>
                                        </p:tgtEl>
                                        <p:attrNameLst>
                                          <p:attrName>ppt_x</p:attrName>
                                        </p:attrNameLst>
                                      </p:cBhvr>
                                      <p:tavLst>
                                        <p:tav tm="0">
                                          <p:val>
                                            <p:fltVal val="0.5"/>
                                          </p:val>
                                        </p:tav>
                                        <p:tav tm="100000">
                                          <p:val>
                                            <p:strVal val="#ppt_x"/>
                                          </p:val>
                                        </p:tav>
                                      </p:tavLst>
                                    </p:anim>
                                    <p:anim calcmode="lin" valueType="num">
                                      <p:cBhvr>
                                        <p:cTn id="60" dur="20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2000" fill="hold"/>
                                        <p:tgtEl>
                                          <p:spTgt spid="26"/>
                                        </p:tgtEl>
                                        <p:attrNameLst>
                                          <p:attrName>ppt_w</p:attrName>
                                        </p:attrNameLst>
                                      </p:cBhvr>
                                      <p:tavLst>
                                        <p:tav tm="0">
                                          <p:val>
                                            <p:fltVal val="0"/>
                                          </p:val>
                                        </p:tav>
                                        <p:tav tm="100000">
                                          <p:val>
                                            <p:strVal val="#ppt_w"/>
                                          </p:val>
                                        </p:tav>
                                      </p:tavLst>
                                    </p:anim>
                                    <p:anim calcmode="lin" valueType="num">
                                      <p:cBhvr>
                                        <p:cTn id="66" dur="2000" fill="hold"/>
                                        <p:tgtEl>
                                          <p:spTgt spid="26"/>
                                        </p:tgtEl>
                                        <p:attrNameLst>
                                          <p:attrName>ppt_h</p:attrName>
                                        </p:attrNameLst>
                                      </p:cBhvr>
                                      <p:tavLst>
                                        <p:tav tm="0">
                                          <p:val>
                                            <p:fltVal val="0"/>
                                          </p:val>
                                        </p:tav>
                                        <p:tav tm="100000">
                                          <p:val>
                                            <p:strVal val="#ppt_h"/>
                                          </p:val>
                                        </p:tav>
                                      </p:tavLst>
                                    </p:anim>
                                    <p:animEffect transition="in" filter="fade">
                                      <p:cBhvr>
                                        <p:cTn id="67" dur="2000"/>
                                        <p:tgtEl>
                                          <p:spTgt spid="26"/>
                                        </p:tgtEl>
                                      </p:cBhvr>
                                    </p:animEffect>
                                    <p:anim calcmode="lin" valueType="num">
                                      <p:cBhvr>
                                        <p:cTn id="68" dur="2000" fill="hold"/>
                                        <p:tgtEl>
                                          <p:spTgt spid="26"/>
                                        </p:tgtEl>
                                        <p:attrNameLst>
                                          <p:attrName>ppt_x</p:attrName>
                                        </p:attrNameLst>
                                      </p:cBhvr>
                                      <p:tavLst>
                                        <p:tav tm="0">
                                          <p:val>
                                            <p:fltVal val="0.5"/>
                                          </p:val>
                                        </p:tav>
                                        <p:tav tm="100000">
                                          <p:val>
                                            <p:strVal val="#ppt_x"/>
                                          </p:val>
                                        </p:tav>
                                      </p:tavLst>
                                    </p:anim>
                                    <p:anim calcmode="lin" valueType="num">
                                      <p:cBhvr>
                                        <p:cTn id="69" dur="20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6" grpId="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2400" y="76200"/>
            <a:ext cx="8804012" cy="707886"/>
          </a:xfrm>
          <a:prstGeom prst="rect">
            <a:avLst/>
          </a:prstGeom>
          <a:noFill/>
        </p:spPr>
        <p:txBody>
          <a:bodyPr wrap="none" lIns="91440" tIns="45720" rIns="91440" bIns="45720">
            <a:spAutoFit/>
          </a:bodyPr>
          <a:lstStyle/>
          <a:p>
            <a:pPr algn="ctr"/>
            <a:r>
              <a:rPr lang="en-US" sz="4000" b="1" cap="none" spc="50" dirty="0" smtClean="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rPr>
              <a:t>Parable of the Barren Fig Tree</a:t>
            </a:r>
            <a:endParaRPr lang="en-US" sz="5400" b="1" cap="none" spc="50" dirty="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endParaRPr>
          </a:p>
        </p:txBody>
      </p:sp>
      <p:sp>
        <p:nvSpPr>
          <p:cNvPr id="2" name="Rectangle 1"/>
          <p:cNvSpPr/>
          <p:nvPr/>
        </p:nvSpPr>
        <p:spPr>
          <a:xfrm>
            <a:off x="1070080" y="990600"/>
            <a:ext cx="7003840" cy="1015663"/>
          </a:xfrm>
          <a:prstGeom prst="rect">
            <a:avLst/>
          </a:prstGeom>
          <a:solidFill>
            <a:schemeClr val="accent3">
              <a:lumMod val="50000"/>
            </a:schemeClr>
          </a:solidFill>
          <a:ln w="38100">
            <a:solidFill>
              <a:schemeClr val="bg1"/>
            </a:solidFill>
          </a:ln>
        </p:spPr>
        <p:txBody>
          <a:bodyPr wrap="non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Planted to Produce Fruit</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2" y="2036000"/>
            <a:ext cx="4674131" cy="3487340"/>
          </a:xfrm>
          <a:prstGeom prst="rect">
            <a:avLst/>
          </a:prstGeom>
          <a:ln>
            <a:noFill/>
          </a:ln>
          <a:effectLst>
            <a:softEdge rad="112500"/>
          </a:effectLst>
        </p:spPr>
      </p:pic>
      <p:sp>
        <p:nvSpPr>
          <p:cNvPr id="9" name="TextBox 8"/>
          <p:cNvSpPr txBox="1"/>
          <p:nvPr/>
        </p:nvSpPr>
        <p:spPr>
          <a:xfrm>
            <a:off x="3538950" y="2225398"/>
            <a:ext cx="5605050" cy="3108543"/>
          </a:xfrm>
          <a:prstGeom prst="rect">
            <a:avLst/>
          </a:prstGeom>
          <a:solidFill>
            <a:srgbClr val="FFFFFF">
              <a:alpha val="74902"/>
            </a:srgbClr>
          </a:solidFill>
        </p:spPr>
        <p:txBody>
          <a:bodyPr wrap="square" rtlCol="0">
            <a:spAutoFit/>
          </a:bodyPr>
          <a:lstStyle/>
          <a:p>
            <a:pPr marL="285750" indent="-285750">
              <a:buClr>
                <a:srgbClr val="FF0000"/>
              </a:buClr>
              <a:buSzPct val="150000"/>
              <a:buFont typeface="Wingdings" pitchFamily="2" charset="2"/>
              <a:buChar char="Ø"/>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Fruit of Godliness (Rom 6:22; Gal 5:22-23)</a:t>
            </a:r>
          </a:p>
          <a:p>
            <a:pPr marL="285750" indent="-285750">
              <a:buClr>
                <a:srgbClr val="FF0000"/>
              </a:buClr>
              <a:buSzPct val="150000"/>
              <a:buFont typeface="Wingdings" pitchFamily="2" charset="2"/>
              <a:buChar char="Ø"/>
            </a:pP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Clr>
                <a:srgbClr val="FF0000"/>
              </a:buClr>
              <a:buSzPct val="150000"/>
              <a:buFont typeface="Wingdings" pitchFamily="2" charset="2"/>
              <a:buChar char="Ø"/>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Fruit of Service (Col 1:10)</a:t>
            </a:r>
          </a:p>
          <a:p>
            <a:pPr marL="285750" indent="-285750">
              <a:buClr>
                <a:srgbClr val="FF0000"/>
              </a:buClr>
              <a:buSzPct val="150000"/>
              <a:buFont typeface="Wingdings" pitchFamily="2" charset="2"/>
              <a:buChar char="Ø"/>
            </a:pP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Clr>
                <a:srgbClr val="FF0000"/>
              </a:buClr>
              <a:buSzPct val="150000"/>
              <a:buFont typeface="Wingdings" pitchFamily="2" charset="2"/>
              <a:buChar char="Ø"/>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Fruit of Conversions (Prov 11:30; Rom 1:13)</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416" b="2416"/>
          <a:stretch/>
        </p:blipFill>
        <p:spPr>
          <a:xfrm>
            <a:off x="1205803" y="2225398"/>
            <a:ext cx="2333147" cy="3108544"/>
          </a:xfrm>
          <a:prstGeom prst="rect">
            <a:avLst/>
          </a:prstGeom>
        </p:spPr>
      </p:pic>
    </p:spTree>
    <p:extLst>
      <p:ext uri="{BB962C8B-B14F-4D97-AF65-F5344CB8AC3E}">
        <p14:creationId xmlns:p14="http://schemas.microsoft.com/office/powerpoint/2010/main" val="1871799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wipe(left)">
                                      <p:cBhvr>
                                        <p:cTn id="24" dur="2000"/>
                                        <p:tgtEl>
                                          <p:spTgt spid="9">
                                            <p:bg/>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left)">
                                      <p:cBhvr>
                                        <p:cTn id="28" dur="20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20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wipe(left)">
                                      <p:cBhvr>
                                        <p:cTn id="38"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uiExpand="1"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2400" y="76200"/>
            <a:ext cx="8804012" cy="707886"/>
          </a:xfrm>
          <a:prstGeom prst="rect">
            <a:avLst/>
          </a:prstGeom>
          <a:noFill/>
        </p:spPr>
        <p:txBody>
          <a:bodyPr wrap="none" lIns="91440" tIns="45720" rIns="91440" bIns="45720">
            <a:spAutoFit/>
          </a:bodyPr>
          <a:lstStyle/>
          <a:p>
            <a:pPr algn="ctr"/>
            <a:r>
              <a:rPr lang="en-US" sz="4000" b="1" cap="none" spc="50" dirty="0" smtClean="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rPr>
              <a:t>Parable of the Barren Fig Tree</a:t>
            </a:r>
            <a:endParaRPr lang="en-US" sz="5400" b="1" cap="none" spc="50" dirty="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endParaRPr>
          </a:p>
        </p:txBody>
      </p:sp>
      <p:sp>
        <p:nvSpPr>
          <p:cNvPr id="2" name="Rectangle 1"/>
          <p:cNvSpPr/>
          <p:nvPr/>
        </p:nvSpPr>
        <p:spPr>
          <a:xfrm>
            <a:off x="1070080" y="990600"/>
            <a:ext cx="7003840" cy="1015663"/>
          </a:xfrm>
          <a:prstGeom prst="rect">
            <a:avLst/>
          </a:prstGeom>
          <a:solidFill>
            <a:schemeClr val="accent3">
              <a:lumMod val="50000"/>
            </a:schemeClr>
          </a:solidFill>
          <a:ln w="38100">
            <a:solidFill>
              <a:schemeClr val="bg1"/>
            </a:solidFill>
          </a:ln>
        </p:spPr>
        <p:txBody>
          <a:bodyPr wrap="non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Planted to Produce Fruit</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sp>
        <p:nvSpPr>
          <p:cNvPr id="14" name="Rectangle 13"/>
          <p:cNvSpPr/>
          <p:nvPr/>
        </p:nvSpPr>
        <p:spPr>
          <a:xfrm>
            <a:off x="1092820" y="2057400"/>
            <a:ext cx="7003840" cy="1015663"/>
          </a:xfrm>
          <a:prstGeom prst="rect">
            <a:avLst/>
          </a:prstGeom>
          <a:solidFill>
            <a:schemeClr val="accent3">
              <a:lumMod val="50000"/>
            </a:schemeClr>
          </a:solidFill>
          <a:ln w="38100">
            <a:solidFill>
              <a:schemeClr val="bg1"/>
            </a:solidFill>
          </a:ln>
        </p:spPr>
        <p:txBody>
          <a:bodyPr wrap="squar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Idleness is not an Option</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grpSp>
        <p:nvGrpSpPr>
          <p:cNvPr id="18" name="Group 17"/>
          <p:cNvGrpSpPr/>
          <p:nvPr/>
        </p:nvGrpSpPr>
        <p:grpSpPr>
          <a:xfrm>
            <a:off x="228600" y="3285523"/>
            <a:ext cx="2743200" cy="2734277"/>
            <a:chOff x="76200" y="3285523"/>
            <a:chExt cx="2743200" cy="2734277"/>
          </a:xfrm>
        </p:grpSpPr>
        <p:sp>
          <p:nvSpPr>
            <p:cNvPr id="17" name="Rectangle 16"/>
            <p:cNvSpPr/>
            <p:nvPr/>
          </p:nvSpPr>
          <p:spPr>
            <a:xfrm>
              <a:off x="76200" y="3429000"/>
              <a:ext cx="2743200" cy="2516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3285523"/>
              <a:ext cx="2580317" cy="2438400"/>
            </a:xfrm>
            <a:prstGeom prst="rect">
              <a:avLst/>
            </a:prstGeom>
          </p:spPr>
        </p:pic>
        <p:sp>
          <p:nvSpPr>
            <p:cNvPr id="4" name="Rectangle 3"/>
            <p:cNvSpPr/>
            <p:nvPr/>
          </p:nvSpPr>
          <p:spPr>
            <a:xfrm>
              <a:off x="254515" y="5250359"/>
              <a:ext cx="2223686" cy="769441"/>
            </a:xfrm>
            <a:prstGeom prst="rect">
              <a:avLst/>
            </a:prstGeom>
            <a:noFill/>
          </p:spPr>
          <p:txBody>
            <a:bodyPr wrap="none" lIns="91440" tIns="45720" rIns="91440" bIns="45720">
              <a:spAutoFit/>
            </a:bodyPr>
            <a:lstStyle/>
            <a:p>
              <a:pPr algn="ctr"/>
              <a:r>
                <a:rPr lang="en-US" sz="44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rPr>
                <a:t>Nations</a:t>
              </a:r>
              <a:endParaRPr lang="en-US" sz="44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endParaRPr>
            </a:p>
          </p:txBody>
        </p:sp>
      </p:grpSp>
      <p:grpSp>
        <p:nvGrpSpPr>
          <p:cNvPr id="11" name="Group 10"/>
          <p:cNvGrpSpPr/>
          <p:nvPr/>
        </p:nvGrpSpPr>
        <p:grpSpPr>
          <a:xfrm>
            <a:off x="3124200" y="3429000"/>
            <a:ext cx="2827941" cy="2505676"/>
            <a:chOff x="2954206" y="3429000"/>
            <a:chExt cx="2827941" cy="2505676"/>
          </a:xfrm>
        </p:grpSpPr>
        <p:sp>
          <p:nvSpPr>
            <p:cNvPr id="12" name="Rectangle 11"/>
            <p:cNvSpPr/>
            <p:nvPr/>
          </p:nvSpPr>
          <p:spPr>
            <a:xfrm>
              <a:off x="2954206" y="5165235"/>
              <a:ext cx="2827941" cy="769441"/>
            </a:xfrm>
            <a:prstGeom prst="rect">
              <a:avLst/>
            </a:prstGeom>
            <a:solidFill>
              <a:srgbClr val="FFFFFF"/>
            </a:solidFill>
          </p:spPr>
          <p:txBody>
            <a:bodyPr wrap="square" lIns="91440" tIns="45720" rIns="91440" bIns="45720">
              <a:spAutoFit/>
            </a:bodyPr>
            <a:lstStyle/>
            <a:p>
              <a:pPr algn="ctr"/>
              <a:r>
                <a:rPr lang="en-US" sz="4400" b="1" cap="none" spc="6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rPr>
                <a:t>Houses</a:t>
              </a:r>
              <a:endParaRPr lang="en-US" sz="4400" b="1" cap="none" spc="6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8139"/>
            <a:stretch/>
          </p:blipFill>
          <p:spPr>
            <a:xfrm>
              <a:off x="2954206" y="3429000"/>
              <a:ext cx="2827941" cy="1736236"/>
            </a:xfrm>
            <a:prstGeom prst="rect">
              <a:avLst/>
            </a:prstGeom>
          </p:spPr>
        </p:pic>
      </p:grpSp>
      <p:grpSp>
        <p:nvGrpSpPr>
          <p:cNvPr id="16" name="Group 15"/>
          <p:cNvGrpSpPr/>
          <p:nvPr/>
        </p:nvGrpSpPr>
        <p:grpSpPr>
          <a:xfrm>
            <a:off x="6139969" y="3429000"/>
            <a:ext cx="2851631" cy="2516452"/>
            <a:chOff x="6016698" y="3429000"/>
            <a:chExt cx="2851631" cy="2516452"/>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3429000"/>
              <a:ext cx="2848529" cy="2438400"/>
            </a:xfrm>
            <a:prstGeom prst="rect">
              <a:avLst/>
            </a:prstGeom>
          </p:spPr>
        </p:pic>
        <p:sp>
          <p:nvSpPr>
            <p:cNvPr id="15" name="Rectangle 14"/>
            <p:cNvSpPr/>
            <p:nvPr/>
          </p:nvSpPr>
          <p:spPr>
            <a:xfrm>
              <a:off x="6016698" y="5176011"/>
              <a:ext cx="2851631" cy="769441"/>
            </a:xfrm>
            <a:prstGeom prst="rect">
              <a:avLst/>
            </a:prstGeom>
            <a:solidFill>
              <a:srgbClr val="FFFFFF"/>
            </a:solidFill>
          </p:spPr>
          <p:txBody>
            <a:bodyPr wrap="square" lIns="91440" tIns="45720" rIns="91440" bIns="45720">
              <a:spAutoFit/>
            </a:bodyPr>
            <a:lstStyle/>
            <a:p>
              <a:pPr algn="ctr"/>
              <a:r>
                <a:rPr lang="en-US" sz="44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rPr>
                <a:t>Marriages</a:t>
              </a:r>
              <a:endParaRPr lang="en-US" sz="44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endParaRPr>
            </a:p>
          </p:txBody>
        </p:sp>
      </p:grpSp>
      <p:grpSp>
        <p:nvGrpSpPr>
          <p:cNvPr id="21" name="Group 20"/>
          <p:cNvGrpSpPr/>
          <p:nvPr/>
        </p:nvGrpSpPr>
        <p:grpSpPr>
          <a:xfrm>
            <a:off x="140900" y="3400217"/>
            <a:ext cx="2899999" cy="2534458"/>
            <a:chOff x="5930590" y="990600"/>
            <a:chExt cx="2899999" cy="2534458"/>
          </a:xfrm>
        </p:grpSpPr>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5756"/>
            <a:stretch/>
          </p:blipFill>
          <p:spPr>
            <a:xfrm>
              <a:off x="5930590" y="990600"/>
              <a:ext cx="2899999" cy="2294923"/>
            </a:xfrm>
            <a:prstGeom prst="rect">
              <a:avLst/>
            </a:prstGeom>
          </p:spPr>
        </p:pic>
        <p:sp>
          <p:nvSpPr>
            <p:cNvPr id="20" name="Rectangle 19"/>
            <p:cNvSpPr/>
            <p:nvPr/>
          </p:nvSpPr>
          <p:spPr>
            <a:xfrm>
              <a:off x="5930590" y="2755617"/>
              <a:ext cx="2899999" cy="769441"/>
            </a:xfrm>
            <a:prstGeom prst="rect">
              <a:avLst/>
            </a:prstGeom>
            <a:solidFill>
              <a:srgbClr val="FFFFFF"/>
            </a:solidFill>
          </p:spPr>
          <p:txBody>
            <a:bodyPr wrap="square" lIns="91440" tIns="45720" rIns="91440" bIns="45720">
              <a:spAutoFit/>
            </a:bodyPr>
            <a:lstStyle/>
            <a:p>
              <a:pPr algn="ctr"/>
              <a:r>
                <a:rPr lang="en-US" sz="4400" b="1" cap="none" spc="6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rPr>
                <a:t>Children</a:t>
              </a:r>
              <a:endParaRPr lang="en-US" sz="4400" b="1" cap="none" spc="6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endParaRPr>
            </a:p>
          </p:txBody>
        </p:sp>
      </p:grpSp>
      <p:grpSp>
        <p:nvGrpSpPr>
          <p:cNvPr id="24" name="Group 23"/>
          <p:cNvGrpSpPr/>
          <p:nvPr/>
        </p:nvGrpSpPr>
        <p:grpSpPr>
          <a:xfrm>
            <a:off x="3106970" y="3429001"/>
            <a:ext cx="2912830" cy="2514600"/>
            <a:chOff x="2779180" y="914400"/>
            <a:chExt cx="2912830" cy="2481937"/>
          </a:xfrm>
        </p:grpSpPr>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9180" y="914400"/>
              <a:ext cx="2912830" cy="1938881"/>
            </a:xfrm>
            <a:prstGeom prst="rect">
              <a:avLst/>
            </a:prstGeom>
          </p:spPr>
        </p:pic>
        <p:sp>
          <p:nvSpPr>
            <p:cNvPr id="23" name="Rectangle 22"/>
            <p:cNvSpPr/>
            <p:nvPr/>
          </p:nvSpPr>
          <p:spPr>
            <a:xfrm>
              <a:off x="2779180" y="2626896"/>
              <a:ext cx="2912830" cy="769441"/>
            </a:xfrm>
            <a:prstGeom prst="rect">
              <a:avLst/>
            </a:prstGeom>
            <a:solidFill>
              <a:srgbClr val="FFFFFF"/>
            </a:solidFill>
          </p:spPr>
          <p:txBody>
            <a:bodyPr wrap="square" lIns="91440" tIns="45720" rIns="91440" bIns="45720">
              <a:spAutoFit/>
            </a:bodyPr>
            <a:lstStyle/>
            <a:p>
              <a:pPr algn="ctr"/>
              <a:r>
                <a:rPr lang="en-US" sz="44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rPr>
                <a:t>Churches</a:t>
              </a:r>
              <a:endParaRPr lang="en-US" sz="44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endParaRPr>
            </a:p>
          </p:txBody>
        </p:sp>
      </p:grpSp>
      <p:grpSp>
        <p:nvGrpSpPr>
          <p:cNvPr id="27" name="Group 26"/>
          <p:cNvGrpSpPr/>
          <p:nvPr/>
        </p:nvGrpSpPr>
        <p:grpSpPr>
          <a:xfrm>
            <a:off x="6139967" y="3446619"/>
            <a:ext cx="2851631" cy="2496981"/>
            <a:chOff x="5939746" y="1062688"/>
            <a:chExt cx="2851631" cy="2496981"/>
          </a:xfrm>
        </p:grpSpPr>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2848" y="1062688"/>
              <a:ext cx="2848529" cy="1887150"/>
            </a:xfrm>
            <a:prstGeom prst="rect">
              <a:avLst/>
            </a:prstGeom>
          </p:spPr>
        </p:pic>
        <p:sp>
          <p:nvSpPr>
            <p:cNvPr id="26" name="Rectangle 25"/>
            <p:cNvSpPr/>
            <p:nvPr/>
          </p:nvSpPr>
          <p:spPr>
            <a:xfrm>
              <a:off x="5939746" y="2790228"/>
              <a:ext cx="2851631" cy="769441"/>
            </a:xfrm>
            <a:prstGeom prst="rect">
              <a:avLst/>
            </a:prstGeom>
            <a:solidFill>
              <a:srgbClr val="FFFFFF"/>
            </a:solidFill>
          </p:spPr>
          <p:txBody>
            <a:bodyPr wrap="square" lIns="91440" tIns="45720" rIns="91440" bIns="45720">
              <a:spAutoFit/>
            </a:bodyPr>
            <a:lstStyle/>
            <a:p>
              <a:pPr algn="ctr"/>
              <a:r>
                <a:rPr lang="en-US" sz="44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rPr>
                <a:t>Christians</a:t>
              </a:r>
              <a:endParaRPr lang="en-US" sz="44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strangelo Edessa" pitchFamily="66" charset="0"/>
                <a:cs typeface="Estrangelo Edessa" pitchFamily="66" charset="0"/>
              </a:endParaRPr>
            </a:p>
          </p:txBody>
        </p:sp>
      </p:grpSp>
    </p:spTree>
    <p:extLst>
      <p:ext uri="{BB962C8B-B14F-4D97-AF65-F5344CB8AC3E}">
        <p14:creationId xmlns:p14="http://schemas.microsoft.com/office/powerpoint/2010/main" val="2718726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vertical)">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18"/>
                                        </p:tgtEl>
                                      </p:cBhvr>
                                    </p:animEffect>
                                    <p:set>
                                      <p:cBhvr>
                                        <p:cTn id="27" dur="1" fill="hold">
                                          <p:stCondLst>
                                            <p:cond delay="1999"/>
                                          </p:stCondLst>
                                        </p:cTn>
                                        <p:tgtEl>
                                          <p:spTgt spid="18"/>
                                        </p:tgtEl>
                                        <p:attrNameLst>
                                          <p:attrName>style.visibility</p:attrName>
                                        </p:attrNameLst>
                                      </p:cBhvr>
                                      <p:to>
                                        <p:strVal val="hidden"/>
                                      </p:to>
                                    </p:set>
                                  </p:childTnLst>
                                </p:cTn>
                              </p:par>
                              <p:par>
                                <p:cTn id="28" presetID="6" presetClass="entr" presetSubtype="16"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nodeType="clickEffect">
                                  <p:stCondLst>
                                    <p:cond delay="0"/>
                                  </p:stCondLst>
                                  <p:childTnLst>
                                    <p:animEffect transition="out" filter="circle(out)">
                                      <p:cBhvr>
                                        <p:cTn id="34" dur="2000"/>
                                        <p:tgtEl>
                                          <p:spTgt spid="11"/>
                                        </p:tgtEl>
                                      </p:cBhvr>
                                    </p:animEffect>
                                    <p:set>
                                      <p:cBhvr>
                                        <p:cTn id="35" dur="1" fill="hold">
                                          <p:stCondLst>
                                            <p:cond delay="1999"/>
                                          </p:stCondLst>
                                        </p:cTn>
                                        <p:tgtEl>
                                          <p:spTgt spid="11"/>
                                        </p:tgtEl>
                                        <p:attrNameLst>
                                          <p:attrName>style.visibility</p:attrName>
                                        </p:attrNameLst>
                                      </p:cBhvr>
                                      <p:to>
                                        <p:strVal val="hidden"/>
                                      </p:to>
                                    </p:set>
                                  </p:childTnLst>
                                </p:cTn>
                              </p:par>
                              <p:par>
                                <p:cTn id="36" presetID="6" presetClass="entr" presetSubtype="16"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ircle(in)">
                                      <p:cBhvr>
                                        <p:cTn id="38" dur="2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par>
                                <p:cTn id="44" presetID="6" presetClass="entr" presetSubtype="16"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3810000" y="4429542"/>
            <a:ext cx="4880517" cy="2123658"/>
          </a:xfrm>
          <a:prstGeom prst="rect">
            <a:avLst/>
          </a:prstGeom>
          <a:solidFill>
            <a:srgbClr val="FFFFFF">
              <a:alpha val="74902"/>
            </a:srgbClr>
          </a:solidFill>
          <a:effectLst>
            <a:softEdge rad="31750"/>
          </a:effectLst>
        </p:spPr>
        <p:txBody>
          <a:bodyPr wrap="square" rtlCol="0">
            <a:spAutoFit/>
          </a:bodyPr>
          <a:lstStyle/>
          <a:p>
            <a:pPr algn="ct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Problem was not the ground--it was fruitlessness!</a:t>
            </a:r>
            <a:endParaRPr lang="en-US"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52400" y="76200"/>
            <a:ext cx="8804012" cy="707886"/>
          </a:xfrm>
          <a:prstGeom prst="rect">
            <a:avLst/>
          </a:prstGeom>
          <a:noFill/>
        </p:spPr>
        <p:txBody>
          <a:bodyPr wrap="none" lIns="91440" tIns="45720" rIns="91440" bIns="45720">
            <a:spAutoFit/>
          </a:bodyPr>
          <a:lstStyle/>
          <a:p>
            <a:pPr algn="ctr"/>
            <a:r>
              <a:rPr lang="en-US" sz="4000" b="1" cap="none" spc="50" dirty="0" smtClean="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rPr>
              <a:t>Parable of the Barren Fig Tree</a:t>
            </a:r>
            <a:endParaRPr lang="en-US" sz="5400" b="1" cap="none" spc="50" dirty="0">
              <a:ln w="12700" cmpd="sng">
                <a:solidFill>
                  <a:schemeClr val="tx1">
                    <a:lumMod val="95000"/>
                    <a:lumOff val="5000"/>
                  </a:schemeClr>
                </a:solidFill>
                <a:prstDash val="solid"/>
              </a:ln>
              <a:solidFill>
                <a:srgbClr val="FFFF00"/>
              </a:solidFill>
              <a:effectLst>
                <a:glow rad="228600">
                  <a:schemeClr val="tx1">
                    <a:alpha val="40000"/>
                  </a:schemeClr>
                </a:glow>
              </a:effectLst>
              <a:latin typeface="Lucida Calligraphy" pitchFamily="66" charset="0"/>
            </a:endParaRPr>
          </a:p>
        </p:txBody>
      </p:sp>
      <p:sp>
        <p:nvSpPr>
          <p:cNvPr id="2" name="Rectangle 1"/>
          <p:cNvSpPr/>
          <p:nvPr/>
        </p:nvSpPr>
        <p:spPr>
          <a:xfrm>
            <a:off x="1070080" y="990600"/>
            <a:ext cx="7003840" cy="1015663"/>
          </a:xfrm>
          <a:prstGeom prst="rect">
            <a:avLst/>
          </a:prstGeom>
          <a:solidFill>
            <a:schemeClr val="accent3">
              <a:lumMod val="50000"/>
            </a:schemeClr>
          </a:solidFill>
          <a:ln w="38100">
            <a:solidFill>
              <a:schemeClr val="bg1"/>
            </a:solidFill>
          </a:ln>
        </p:spPr>
        <p:txBody>
          <a:bodyPr wrap="non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Planted to Produce Fruit</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sp>
        <p:nvSpPr>
          <p:cNvPr id="14" name="Rectangle 13"/>
          <p:cNvSpPr/>
          <p:nvPr/>
        </p:nvSpPr>
        <p:spPr>
          <a:xfrm>
            <a:off x="1092820" y="2057400"/>
            <a:ext cx="7003840" cy="1015663"/>
          </a:xfrm>
          <a:prstGeom prst="rect">
            <a:avLst/>
          </a:prstGeom>
          <a:solidFill>
            <a:schemeClr val="accent3">
              <a:lumMod val="50000"/>
            </a:schemeClr>
          </a:solidFill>
          <a:ln w="38100">
            <a:solidFill>
              <a:schemeClr val="bg1"/>
            </a:solidFill>
          </a:ln>
        </p:spPr>
        <p:txBody>
          <a:bodyPr wrap="squar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Idleness is not an Option</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sp>
        <p:nvSpPr>
          <p:cNvPr id="28" name="Rectangle 27"/>
          <p:cNvSpPr/>
          <p:nvPr/>
        </p:nvSpPr>
        <p:spPr>
          <a:xfrm>
            <a:off x="1092820" y="3124200"/>
            <a:ext cx="7003840" cy="1015663"/>
          </a:xfrm>
          <a:prstGeom prst="rect">
            <a:avLst/>
          </a:prstGeom>
          <a:solidFill>
            <a:schemeClr val="accent3">
              <a:lumMod val="50000"/>
            </a:schemeClr>
          </a:solidFill>
          <a:ln w="38100">
            <a:solidFill>
              <a:schemeClr val="bg1"/>
            </a:solidFill>
          </a:ln>
        </p:spPr>
        <p:txBody>
          <a:bodyPr wrap="square" lIns="91440" tIns="45720" rIns="91440" bIns="45720">
            <a:spAutoFit/>
          </a:bodyPr>
          <a:lstStyle/>
          <a:p>
            <a:pPr algn="ctr"/>
            <a:r>
              <a:rPr lang="en-US" sz="6000" b="1" cap="none" spc="0" dirty="0" smtClean="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rPr>
              <a:t>Not the Circumstances</a:t>
            </a:r>
            <a:endParaRPr lang="en-US" sz="6000" b="1" cap="none" spc="0" dirty="0">
              <a:ln w="10541" cmpd="sng">
                <a:solidFill>
                  <a:schemeClr val="tx1">
                    <a:lumMod val="95000"/>
                    <a:lumOff val="5000"/>
                  </a:schemeClr>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211646"/>
            <a:ext cx="3510776" cy="2622193"/>
          </a:xfrm>
          <a:prstGeom prst="rect">
            <a:avLst/>
          </a:prstGeom>
          <a:ln>
            <a:noFill/>
          </a:ln>
          <a:effectLst>
            <a:softEdge rad="112500"/>
          </a:effectLst>
        </p:spPr>
      </p:pic>
    </p:spTree>
    <p:extLst>
      <p:ext uri="{BB962C8B-B14F-4D97-AF65-F5344CB8AC3E}">
        <p14:creationId xmlns:p14="http://schemas.microsoft.com/office/powerpoint/2010/main" val="2877269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2000"/>
                                        <p:tgtEl>
                                          <p:spTgt spid="28"/>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642</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Wingdings</vt:lpstr>
      <vt:lpstr>Times New Roman</vt:lpstr>
      <vt:lpstr>Lucida Calligraphy</vt:lpstr>
      <vt:lpstr>Estrangelo Edessa</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22</cp:revision>
  <dcterms:created xsi:type="dcterms:W3CDTF">2013-01-24T14:51:29Z</dcterms:created>
  <dcterms:modified xsi:type="dcterms:W3CDTF">2013-01-27T23:18:39Z</dcterms:modified>
</cp:coreProperties>
</file>