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6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FE391-422F-42D5-ADDC-B5DD5F82729A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493EE-BA17-4BD2-B0BB-A0067D051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8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93EE-BA17-4BD2-B0BB-A0067D051E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3BEF-33EA-4832-869D-D2D2F4672FE9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3A32-41FA-45CD-A0C2-D0DBA95DF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2731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when Felix heard these things, having more accurate knowledge of the Way, he adjourned the proceedings and said, when Lysias the commander comes down, I will make a decision on your case.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he commanded the centurion to keep Paul and to let him have liberty, and told him not to forbid any of his friends to provide for or visit him.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after some days, when Felix came with his wife Drusilla, who was Jewish, he sent for Paul and heard him concerning the faith in Christ.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as he reasoned about righteousness, self-control, and the judgment to come, Felix was afraid and answered, go away for now; when I have a convenient time I will call for you.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Meanwhile he also hoped that money would be given him by Paul, that he might release him. Therefore he sent for him more often and conversed with him. 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after two years Porcius Festus succeeded Felix; and Felix, wanting to do the Jews a favor, left Paul bound.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3484" y="0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Acts 24:22-27</a:t>
            </a:r>
            <a:endParaRPr lang="en-US" sz="5400" b="1" cap="none" spc="60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2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 t="89646"/>
          <a:stretch/>
        </p:blipFill>
        <p:spPr>
          <a:xfrm>
            <a:off x="0" y="2351315"/>
            <a:ext cx="9144001" cy="4506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4" y="-228599"/>
            <a:ext cx="9481458" cy="293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116122" y="138028"/>
            <a:ext cx="4591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Conveniences</a:t>
            </a:r>
            <a:endParaRPr lang="en-US" sz="5400" b="1" cap="none" spc="3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82686"/>
            <a:ext cx="9144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Food cooked on electric/gas stove instead of a wood stove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Milk from a carton instead of milking ole Jersey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Butter from a package instead of a butter churn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from a tap instead of a bucket from the spring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Refrigerators, freezers, microwaves, electric can openers, etc.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623457"/>
            <a:ext cx="9144000" cy="4234543"/>
            <a:chOff x="0" y="2623457"/>
            <a:chExt cx="9144000" cy="4234543"/>
          </a:xfrm>
        </p:grpSpPr>
        <p:sp>
          <p:nvSpPr>
            <p:cNvPr id="11" name="Rectangle 10"/>
            <p:cNvSpPr/>
            <p:nvPr/>
          </p:nvSpPr>
          <p:spPr>
            <a:xfrm>
              <a:off x="0" y="2623457"/>
              <a:ext cx="9144000" cy="4234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23457"/>
              <a:ext cx="4572000" cy="30480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572000" y="3069771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Cleaners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Pharmacy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Fast Food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2701703"/>
            <a:ext cx="9144000" cy="3571874"/>
            <a:chOff x="0" y="2785383"/>
            <a:chExt cx="9144000" cy="35718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85383"/>
              <a:ext cx="9144000" cy="357187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929743" y="5388430"/>
              <a:ext cx="5094514" cy="72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5829" y="5475518"/>
              <a:ext cx="5388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AA768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Convenience for the Busy </a:t>
              </a:r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solidFill>
                    <a:srgbClr val="AA768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4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AA768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eliever</a:t>
              </a:r>
              <a:endPara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AA7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2743201"/>
            <a:ext cx="9144000" cy="4158343"/>
            <a:chOff x="0" y="2699657"/>
            <a:chExt cx="9144000" cy="4158343"/>
          </a:xfrm>
        </p:grpSpPr>
        <p:sp>
          <p:nvSpPr>
            <p:cNvPr id="21" name="Rectangle 20"/>
            <p:cNvSpPr/>
            <p:nvPr/>
          </p:nvSpPr>
          <p:spPr>
            <a:xfrm>
              <a:off x="0" y="2699657"/>
              <a:ext cx="9144000" cy="4158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70" y="3429000"/>
              <a:ext cx="4321627" cy="32412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797" y="3429000"/>
              <a:ext cx="4533175" cy="3241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8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5" grpId="1" build="allAtOnce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b="19544"/>
          <a:stretch/>
        </p:blipFill>
        <p:spPr>
          <a:xfrm>
            <a:off x="73673" y="10878"/>
            <a:ext cx="9059441" cy="97971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52400" y="1611087"/>
            <a:ext cx="2688771" cy="2264228"/>
          </a:xfrm>
          <a:prstGeom prst="wedgeRectCallout">
            <a:avLst>
              <a:gd name="adj1" fmla="val 87175"/>
              <a:gd name="adj2" fmla="val -22943"/>
            </a:avLst>
          </a:prstGeom>
          <a:solidFill>
            <a:srgbClr val="FFFFFF">
              <a:alpha val="69804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Antonius Felix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(Procurator of Judea, 53-60 AD)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Josephus [he was cruel, corrupt, covetous and incompetent].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three times.</a:t>
            </a: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52400" y="1611087"/>
            <a:ext cx="3124200" cy="2264228"/>
          </a:xfrm>
          <a:prstGeom prst="wedgeRectCallout">
            <a:avLst>
              <a:gd name="adj1" fmla="val 113656"/>
              <a:gd name="adj2" fmla="val -14770"/>
            </a:avLst>
          </a:prstGeom>
          <a:solidFill>
            <a:srgbClr val="FFFFFF">
              <a:alpha val="69804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Drusilla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(Felix’s Jewish wife)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of Herod Agrippa I.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at age 14 to Azizus, king of Syria.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Deserted Azizus to marry Felix.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&amp; Drusilla had one son.</a:t>
            </a: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63286" y="1611087"/>
            <a:ext cx="3124200" cy="2264228"/>
          </a:xfrm>
          <a:prstGeom prst="wedgeRectCallout">
            <a:avLst>
              <a:gd name="adj1" fmla="val 148151"/>
              <a:gd name="adj2" fmla="val 21288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 Paul</a:t>
            </a: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5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  <p:bldP spid="5" grpId="1" uiExpand="1" build="allAtOnce" animBg="1"/>
      <p:bldP spid="6" grpId="0" build="p" bldLvl="5" animBg="1"/>
      <p:bldP spid="6" grpId="1" build="allAtOnce" animBg="1"/>
      <p:bldP spid="7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4218" y="0"/>
            <a:ext cx="5647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Road to Felix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0857" y="1589314"/>
            <a:ext cx="4463143" cy="507831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Arrested in the Temple (Ac 21:26-36)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invokes his Roman citizenship and makes a passionate defense (Ac 21:37-22:30)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divided the Sanhedrin (Ac 23:1-10)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Plot to kill Paul is uncovered (Ac 23:22)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sent to Felix for trial (Ac 23:26-34)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Accusations are made against Paul to Felix (Ac 24:1-9)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makes his defense (Ac 24:10-21)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delays his decision (Ac 24:22-23)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8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b="19544"/>
          <a:stretch/>
        </p:blipFill>
        <p:spPr>
          <a:xfrm>
            <a:off x="73673" y="10878"/>
            <a:ext cx="9059441" cy="979715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63286" y="1611087"/>
            <a:ext cx="3124200" cy="2264228"/>
          </a:xfrm>
          <a:prstGeom prst="wedgeRectCallout">
            <a:avLst>
              <a:gd name="adj1" fmla="val 148151"/>
              <a:gd name="adj2" fmla="val 21288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 Paul</a:t>
            </a: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86" y="2079171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Discussing his faith in Christ (vs 24).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Don’t have ALL he said—but we have the essence of his message.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Three major points . .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80483" y="2807898"/>
            <a:ext cx="4790012" cy="1263989"/>
            <a:chOff x="2780483" y="2807898"/>
            <a:chExt cx="4790012" cy="1263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81821">
              <a:off x="4543494" y="1044887"/>
              <a:ext cx="1263989" cy="47900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1367425">
              <a:off x="4059459" y="3182032"/>
              <a:ext cx="293990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3600" b="1" cap="none" spc="0" dirty="0" smtClean="0">
                  <a:ln w="0"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Righteousness</a:t>
              </a:r>
              <a:endParaRPr lang="en-US" sz="3600" b="1" cap="none" spc="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7312" y="4004710"/>
            <a:ext cx="4790012" cy="1263989"/>
            <a:chOff x="2780483" y="2807898"/>
            <a:chExt cx="4790012" cy="12639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81821">
              <a:off x="4543494" y="1044887"/>
              <a:ext cx="1263989" cy="47900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1367425">
              <a:off x="4303118" y="3182032"/>
              <a:ext cx="24525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3600" b="1" cap="none" spc="0" dirty="0" smtClean="0">
                  <a:ln w="0"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Self-Control</a:t>
              </a:r>
              <a:endParaRPr lang="en-US" sz="3600" b="1" cap="none" spc="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34407" y="5298329"/>
            <a:ext cx="4790012" cy="1263989"/>
            <a:chOff x="2780483" y="2807898"/>
            <a:chExt cx="4790012" cy="12639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81821">
              <a:off x="4543494" y="1044887"/>
              <a:ext cx="1263989" cy="479001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21367425">
              <a:off x="3785328" y="3182032"/>
              <a:ext cx="361881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3600" b="1" cap="none" spc="0" dirty="0" smtClean="0">
                  <a:ln w="0"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Coming Judgment</a:t>
              </a:r>
              <a:endParaRPr lang="en-US" sz="3600" b="1" cap="none" spc="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5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 bldLvl="5"/>
      <p:bldP spid="2" grpId="1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b="19544"/>
          <a:stretch/>
        </p:blipFill>
        <p:spPr>
          <a:xfrm>
            <a:off x="73673" y="10878"/>
            <a:ext cx="9059441" cy="979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2628" y="1164772"/>
            <a:ext cx="7402286" cy="452431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deadens the urgency of the message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soothes the fears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iminishes the sin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hardens the heart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produces a convenient religion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1772"/>
            <a:ext cx="9144000" cy="6879771"/>
            <a:chOff x="0" y="-21772"/>
            <a:chExt cx="9144000" cy="6879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60" r="19055" b="10715"/>
            <a:stretch/>
          </p:blipFill>
          <p:spPr>
            <a:xfrm>
              <a:off x="0" y="-21772"/>
              <a:ext cx="9144000" cy="68797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4825" y="0"/>
              <a:ext cx="839434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0"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Felix: Exiled to Gaul, where he died</a:t>
              </a:r>
              <a:endParaRPr lang="en-US" sz="4400" b="1" cap="none" spc="0" dirty="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0886" y="0"/>
            <a:ext cx="9154885" cy="6858000"/>
            <a:chOff x="-10886" y="0"/>
            <a:chExt cx="915488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6" y="0"/>
              <a:ext cx="9154885" cy="6858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7597" y="0"/>
              <a:ext cx="847058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>
                    <a:solidFill>
                      <a:schemeClr val="tx1"/>
                    </a:solidFill>
                  </a:ln>
                  <a:effectLst>
                    <a:glow rad="203200">
                      <a:schemeClr val="accent4">
                        <a:lumMod val="60000"/>
                        <a:lumOff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Drusilla &amp; son perished in the</a:t>
              </a:r>
            </a:p>
            <a:p>
              <a:pPr algn="ctr"/>
              <a:r>
                <a:rPr lang="en-US" sz="5400" dirty="0">
                  <a:ln w="0">
                    <a:solidFill>
                      <a:schemeClr val="tx1"/>
                    </a:solidFill>
                  </a:ln>
                  <a:effectLst>
                    <a:glow rad="203200">
                      <a:schemeClr val="accent4">
                        <a:lumMod val="60000"/>
                        <a:lumOff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e</a:t>
              </a:r>
              <a:r>
                <a:rPr lang="en-US" sz="5400" dirty="0" smtClean="0">
                  <a:ln w="0">
                    <a:solidFill>
                      <a:schemeClr val="tx1"/>
                    </a:solidFill>
                  </a:ln>
                  <a:effectLst>
                    <a:glow rad="203200">
                      <a:schemeClr val="accent4">
                        <a:lumMod val="60000"/>
                        <a:lumOff val="40000"/>
                      </a:schemeClr>
                    </a:glow>
                    <a:reflection blurRad="6350" stA="53000" endA="300" endPos="35500" dir="5400000" sy="-90000" algn="bl" rotWithShape="0"/>
                  </a:effectLst>
                </a:rPr>
                <a:t>ruption of Mount Vesuvius</a:t>
              </a:r>
              <a:endParaRPr lang="en-US" sz="5400" b="0" cap="none" spc="0" dirty="0">
                <a:ln w="0">
                  <a:solidFill>
                    <a:schemeClr val="tx1"/>
                  </a:solidFill>
                </a:ln>
                <a:effectLst>
                  <a:glow rad="203200">
                    <a:schemeClr val="accent4">
                      <a:lumMod val="60000"/>
                      <a:lumOff val="40000"/>
                    </a:schemeClr>
                  </a:glow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8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1029" y="2383972"/>
            <a:ext cx="5812971" cy="286232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Young Ruler never found the time (Matt 19:22)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Scribe never found the time (Mk 12:34)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Agrippa never found the time (Ac 26:28)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never found the time (Ac 24:25)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YOU? (2 Cor 6:2)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b="19544"/>
          <a:stretch/>
        </p:blipFill>
        <p:spPr>
          <a:xfrm>
            <a:off x="73673" y="10878"/>
            <a:ext cx="9059441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362</Words>
  <Application>Microsoft Office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Deacons Room</cp:lastModifiedBy>
  <cp:revision>28</cp:revision>
  <dcterms:created xsi:type="dcterms:W3CDTF">2014-02-04T12:50:07Z</dcterms:created>
  <dcterms:modified xsi:type="dcterms:W3CDTF">2014-02-09T16:25:05Z</dcterms:modified>
</cp:coreProperties>
</file>